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90" r:id="rId1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87621" autoAdjust="0"/>
  </p:normalViewPr>
  <p:slideViewPr>
    <p:cSldViewPr>
      <p:cViewPr>
        <p:scale>
          <a:sx n="75" d="100"/>
          <a:sy n="75" d="100"/>
        </p:scale>
        <p:origin x="-1555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903A-B8B5-4602-B0B5-8C472DB8A55D}" type="datetimeFigureOut">
              <a:rPr lang="en-US" smtClean="0"/>
              <a:pPr/>
              <a:t>3/26/2014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E040-DADD-4441-A94F-F7D8FA5B71B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NZ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B8585-E608-4555-8681-A2833C9E907B}" type="slidenum">
              <a:rPr lang="en-AU" smtClean="0"/>
              <a:pPr/>
              <a:t>2</a:t>
            </a:fld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D5D3C38-FAA5-4D41-BA2E-514920F9ADE3}" type="datetime1">
              <a:rPr lang="en-US" smtClean="0">
                <a:solidFill>
                  <a:srgbClr val="FFFFFF"/>
                </a:solidFill>
              </a:rPr>
              <a:pPr algn="ctr"/>
              <a:t>3/26/2014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981200"/>
            <a:ext cx="3875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70475" y="1981200"/>
            <a:ext cx="3875088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4127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36910CE-CDCD-4073-B55D-442D89604A47}" type="slidenum">
              <a:rPr lang="en-US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BDB76-1EB3-4B2D-B730-FB8C3E64E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18AD3-3CE8-43DF-9519-0CE09E5A5B13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244408" y="63813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C9DD4-FDF1-43B4-8D91-15D1E958866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74A13-0F99-4BDF-830A-2C64F08FBEA2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D27745-9C0E-4338-8AE1-C73B2B0AE541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B7A63FC-A3AF-487E-B6EE-07AF4A4C83CD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2C37-0788-4C48-A1F0-02CF2F89760A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7C2-ECDD-4253-A46B-5D73BD5CD815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E1F25-5926-42E7-9751-02D2D00C352F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3965B5F-D443-40C1-9BB4-E8FD76C1056C}" type="datetime1">
              <a:rPr lang="en-US" smtClean="0"/>
              <a:pPr/>
              <a:t>3/26/2014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9F4B5FD-BA4E-4BA2-81DF-2BA71E9EE121}" type="datetime1">
              <a:rPr lang="en-US" smtClean="0"/>
              <a:pPr/>
              <a:t>3/26/2014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064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fld id="{519C9DD4-FDF1-43B4-8D91-15D1E95886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indprod.com/jgloss/threa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tutorial/essential/io/index.html" TargetMode="External"/><Relationship Id="rId4" Type="http://schemas.openxmlformats.org/officeDocument/2006/relationships/hyperlink" Target="http://docs.oracle.com/javase/tutorial/networking/socke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utpu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76000" contrast="69000"/>
          </a:blip>
          <a:srcRect t="14648" b="18945"/>
          <a:stretch>
            <a:fillRect/>
          </a:stretch>
        </p:blipFill>
        <p:spPr>
          <a:xfrm>
            <a:off x="-32" y="1071546"/>
            <a:ext cx="9144000" cy="4857784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mtClean="0"/>
              <a:t>Socket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71736" y="71414"/>
            <a:ext cx="6643734" cy="107157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dirty="0" smtClean="0"/>
              <a:t>Enterprise java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Echo Client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Socket client = </a:t>
            </a:r>
            <a:r>
              <a:rPr lang="en-NZ" sz="1400" dirty="0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Socket(</a:t>
            </a:r>
            <a:r>
              <a:rPr lang="en-NZ" sz="1400" dirty="0" smtClean="0">
                <a:solidFill>
                  <a:srgbClr val="2A00FF"/>
                </a:solidFill>
                <a:latin typeface="Consolas" pitchFamily="49" charset="0"/>
              </a:rPr>
              <a:t>"localhost"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,5000);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           </a:t>
            </a: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DataOutputStream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dos = </a:t>
            </a:r>
            <a:r>
              <a:rPr lang="en-NZ" sz="1400" dirty="0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DataOutputStream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client.getOutputStream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());</a:t>
            </a: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DataInputStream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dis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NZ" sz="1400" dirty="0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DataInputStream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client.getInputStream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());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           </a:t>
            </a: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dos.writeUTF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NZ" sz="1400" dirty="0" smtClean="0">
                <a:solidFill>
                  <a:srgbClr val="2A00FF"/>
                </a:solidFill>
                <a:latin typeface="Consolas" pitchFamily="49" charset="0"/>
              </a:rPr>
              <a:t>"Test Message"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           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resp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dis.readUTF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NZ" sz="1400" i="1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NZ" sz="1400" i="1" dirty="0" err="1" smtClean="0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NZ" sz="1400" i="1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NZ" sz="1400" i="1" dirty="0" err="1" smtClean="0">
                <a:solidFill>
                  <a:srgbClr val="000000"/>
                </a:solidFill>
                <a:latin typeface="Consolas" pitchFamily="49" charset="0"/>
              </a:rPr>
              <a:t>resp</a:t>
            </a:r>
            <a:r>
              <a:rPr lang="en-NZ" sz="1400" i="1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           </a:t>
            </a: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client.close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en-NZ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Server Threads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Lots of Socket method calls block waiting for input</a:t>
            </a:r>
          </a:p>
          <a:p>
            <a:pPr lvl="1"/>
            <a:r>
              <a:rPr lang="en-NZ" dirty="0" smtClean="0"/>
              <a:t>accept() –  blocks waiting for a client connection</a:t>
            </a:r>
          </a:p>
          <a:p>
            <a:pPr lvl="1"/>
            <a:r>
              <a:rPr lang="en-NZ" dirty="0" smtClean="0"/>
              <a:t>read() – blocks waiting for input</a:t>
            </a:r>
          </a:p>
          <a:p>
            <a:r>
              <a:rPr lang="en-NZ" dirty="0" smtClean="0"/>
              <a:t>In a server with only one thread of execution – the server is blocked and no over tasks can be processed until the blocking method has finished</a:t>
            </a:r>
          </a:p>
          <a:p>
            <a:r>
              <a:rPr lang="en-NZ" dirty="0" smtClean="0"/>
              <a:t>Only one client can connect to a single threaded server at a time</a:t>
            </a:r>
          </a:p>
          <a:p>
            <a:r>
              <a:rPr lang="en-NZ" dirty="0" smtClean="0"/>
              <a:t>Takes a long time to close and open TCP / IP based connections – so can’t rely on close()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Server Threads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796504"/>
            <a:ext cx="8153400" cy="436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NZ" sz="1300" dirty="0" smtClean="0">
                <a:latin typeface="Consolas" pitchFamily="49" charset="0"/>
              </a:rPr>
              <a:t>final Socket </a:t>
            </a:r>
            <a:r>
              <a:rPr lang="en-NZ" sz="1300" dirty="0" err="1" smtClean="0">
                <a:latin typeface="Consolas" pitchFamily="49" charset="0"/>
              </a:rPr>
              <a:t>socket</a:t>
            </a:r>
            <a:r>
              <a:rPr lang="en-NZ" sz="1300" dirty="0" smtClean="0">
                <a:latin typeface="Consolas" pitchFamily="49" charset="0"/>
              </a:rPr>
              <a:t> = </a:t>
            </a:r>
            <a:r>
              <a:rPr lang="en-NZ" sz="1300" dirty="0" err="1" smtClean="0">
                <a:latin typeface="Consolas" pitchFamily="49" charset="0"/>
              </a:rPr>
              <a:t>server.accept</a:t>
            </a:r>
            <a:r>
              <a:rPr lang="en-NZ" sz="1300" dirty="0" smtClean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NZ" sz="1300" dirty="0" smtClean="0">
                <a:latin typeface="Consolas" pitchFamily="49" charset="0"/>
              </a:rPr>
              <a:t>Thread </a:t>
            </a:r>
            <a:r>
              <a:rPr lang="en-NZ" sz="1300" dirty="0" err="1" smtClean="0">
                <a:latin typeface="Consolas" pitchFamily="49" charset="0"/>
              </a:rPr>
              <a:t>serverThread</a:t>
            </a:r>
            <a:r>
              <a:rPr lang="en-NZ" sz="1300" dirty="0" smtClean="0">
                <a:latin typeface="Consolas" pitchFamily="49" charset="0"/>
              </a:rPr>
              <a:t> = new Thread() {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public void run() {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	try {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</a:t>
            </a:r>
            <a:r>
              <a:rPr lang="en-NZ" sz="1300" dirty="0" err="1" smtClean="0">
                <a:latin typeface="Consolas" pitchFamily="49" charset="0"/>
              </a:rPr>
              <a:t>InputStream</a:t>
            </a:r>
            <a:r>
              <a:rPr lang="en-NZ" sz="1300" dirty="0" smtClean="0">
                <a:latin typeface="Consolas" pitchFamily="49" charset="0"/>
              </a:rPr>
              <a:t> is = </a:t>
            </a:r>
            <a:r>
              <a:rPr lang="en-NZ" sz="1300" dirty="0" err="1" smtClean="0">
                <a:latin typeface="Consolas" pitchFamily="49" charset="0"/>
              </a:rPr>
              <a:t>socket.getInputStream</a:t>
            </a:r>
            <a:r>
              <a:rPr lang="en-NZ" sz="13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</a:t>
            </a:r>
            <a:r>
              <a:rPr lang="en-NZ" sz="1300" dirty="0" err="1" smtClean="0">
                <a:latin typeface="Consolas" pitchFamily="49" charset="0"/>
              </a:rPr>
              <a:t>StringBuffer</a:t>
            </a:r>
            <a:r>
              <a:rPr lang="en-NZ" sz="1300" dirty="0" smtClean="0">
                <a:latin typeface="Consolas" pitchFamily="49" charset="0"/>
              </a:rPr>
              <a:t> </a:t>
            </a:r>
            <a:r>
              <a:rPr lang="en-NZ" sz="1300" dirty="0" err="1" smtClean="0">
                <a:latin typeface="Consolas" pitchFamily="49" charset="0"/>
              </a:rPr>
              <a:t>mesg</a:t>
            </a:r>
            <a:r>
              <a:rPr lang="en-NZ" sz="1300" dirty="0" smtClean="0">
                <a:latin typeface="Consolas" pitchFamily="49" charset="0"/>
              </a:rPr>
              <a:t> = new </a:t>
            </a:r>
            <a:r>
              <a:rPr lang="en-NZ" sz="1300" dirty="0" err="1" smtClean="0">
                <a:latin typeface="Consolas" pitchFamily="49" charset="0"/>
              </a:rPr>
              <a:t>StringBuffer</a:t>
            </a:r>
            <a:r>
              <a:rPr lang="en-NZ" sz="13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while(true) {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    </a:t>
            </a:r>
            <a:r>
              <a:rPr lang="en-NZ" sz="1300" dirty="0" err="1" smtClean="0">
                <a:latin typeface="Consolas" pitchFamily="49" charset="0"/>
              </a:rPr>
              <a:t>int</a:t>
            </a:r>
            <a:r>
              <a:rPr lang="en-NZ" sz="1300" dirty="0" smtClean="0">
                <a:latin typeface="Consolas" pitchFamily="49" charset="0"/>
              </a:rPr>
              <a:t> data = </a:t>
            </a:r>
            <a:r>
              <a:rPr lang="en-NZ" sz="1300" dirty="0" err="1" smtClean="0">
                <a:latin typeface="Consolas" pitchFamily="49" charset="0"/>
              </a:rPr>
              <a:t>is.read</a:t>
            </a:r>
            <a:r>
              <a:rPr lang="en-NZ" sz="13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    if(data == -1)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        break;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    else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        </a:t>
            </a:r>
            <a:r>
              <a:rPr lang="en-NZ" sz="1300" dirty="0" err="1" smtClean="0">
                <a:latin typeface="Consolas" pitchFamily="49" charset="0"/>
              </a:rPr>
              <a:t>mesg.append</a:t>
            </a:r>
            <a:r>
              <a:rPr lang="en-NZ" sz="1300" dirty="0" smtClean="0">
                <a:latin typeface="Consolas" pitchFamily="49" charset="0"/>
              </a:rPr>
              <a:t>((char)data);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}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</a:t>
            </a:r>
            <a:r>
              <a:rPr lang="en-NZ" sz="1300" dirty="0" err="1" smtClean="0">
                <a:latin typeface="Consolas" pitchFamily="49" charset="0"/>
              </a:rPr>
              <a:t>System.</a:t>
            </a:r>
            <a:r>
              <a:rPr lang="en-NZ" sz="1300" i="1" dirty="0" err="1" smtClean="0">
                <a:latin typeface="Consolas" pitchFamily="49" charset="0"/>
              </a:rPr>
              <a:t>out.println</a:t>
            </a:r>
            <a:r>
              <a:rPr lang="en-NZ" sz="1300" i="1" dirty="0" smtClean="0">
                <a:latin typeface="Consolas" pitchFamily="49" charset="0"/>
              </a:rPr>
              <a:t>(</a:t>
            </a:r>
            <a:r>
              <a:rPr lang="en-NZ" sz="1300" i="1" dirty="0" err="1" smtClean="0">
                <a:latin typeface="Consolas" pitchFamily="49" charset="0"/>
              </a:rPr>
              <a:t>this.getName</a:t>
            </a:r>
            <a:r>
              <a:rPr lang="en-NZ" sz="1300" i="1" dirty="0" smtClean="0">
                <a:latin typeface="Consolas" pitchFamily="49" charset="0"/>
              </a:rPr>
              <a:t>() + "\n"+ </a:t>
            </a:r>
            <a:r>
              <a:rPr lang="en-NZ" sz="1300" i="1" dirty="0" err="1" smtClean="0">
                <a:latin typeface="Consolas" pitchFamily="49" charset="0"/>
              </a:rPr>
              <a:t>mesg</a:t>
            </a:r>
            <a:r>
              <a:rPr lang="en-NZ" sz="1300" i="1" dirty="0" smtClean="0">
                <a:latin typeface="Consolas" pitchFamily="49" charset="0"/>
              </a:rPr>
              <a:t>);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	}catch(</a:t>
            </a:r>
            <a:r>
              <a:rPr lang="en-NZ" sz="1300" dirty="0" err="1" smtClean="0">
                <a:latin typeface="Consolas" pitchFamily="49" charset="0"/>
              </a:rPr>
              <a:t>IOException</a:t>
            </a:r>
            <a:r>
              <a:rPr lang="en-NZ" sz="1300" dirty="0" smtClean="0">
                <a:latin typeface="Consolas" pitchFamily="49" charset="0"/>
              </a:rPr>
              <a:t> e) { /* … Handle exceptions … */ }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NZ" sz="1300" dirty="0" smtClean="0">
                <a:latin typeface="Consolas" pitchFamily="49" charset="0"/>
              </a:rPr>
              <a:t>};</a:t>
            </a:r>
          </a:p>
          <a:p>
            <a:pPr>
              <a:buNone/>
            </a:pPr>
            <a:r>
              <a:rPr lang="en-NZ" sz="1300" dirty="0" err="1" smtClean="0">
                <a:latin typeface="Consolas" pitchFamily="49" charset="0"/>
              </a:rPr>
              <a:t>serverThread.start</a:t>
            </a:r>
            <a:r>
              <a:rPr lang="en-NZ" sz="1300" dirty="0" smtClean="0">
                <a:latin typeface="Consolas" pitchFamily="49" charset="0"/>
              </a:rPr>
              <a:t>();</a:t>
            </a:r>
            <a:endParaRPr lang="en-NZ" sz="13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Threads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Threads should be used whenever a task includes some sort of long running and blocking input and output</a:t>
            </a:r>
          </a:p>
          <a:p>
            <a:r>
              <a:rPr lang="en-NZ" dirty="0" smtClean="0"/>
              <a:t>Servers will use one thread per client</a:t>
            </a:r>
          </a:p>
          <a:p>
            <a:r>
              <a:rPr lang="en-NZ" dirty="0" smtClean="0"/>
              <a:t>Threads allow multiple things to be processed at the same time</a:t>
            </a:r>
          </a:p>
          <a:p>
            <a:pPr lvl="1"/>
            <a:r>
              <a:rPr lang="en-NZ" dirty="0" err="1" smtClean="0"/>
              <a:t>Thread.sleep</a:t>
            </a:r>
            <a:r>
              <a:rPr lang="en-NZ" dirty="0" smtClean="0"/>
              <a:t>(100) puts the current thread to sleep for 100 ms</a:t>
            </a:r>
          </a:p>
          <a:p>
            <a:pPr lvl="1"/>
            <a:r>
              <a:rPr lang="en-NZ" dirty="0" smtClean="0"/>
              <a:t>Make sure your server loop includes a </a:t>
            </a:r>
            <a:r>
              <a:rPr lang="en-NZ" dirty="0" err="1" smtClean="0"/>
              <a:t>Thread.sleep</a:t>
            </a:r>
            <a:r>
              <a:rPr lang="en-NZ" dirty="0" smtClean="0"/>
              <a:t>() method to give up priority to other threads</a:t>
            </a:r>
          </a:p>
          <a:p>
            <a:pPr lvl="1"/>
            <a:r>
              <a:rPr lang="en-NZ" dirty="0" smtClean="0"/>
              <a:t>All the code executed in a Thread is included in the run() method – a thread is stopped once the run() method finishes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>
                <a:hlinkClick r:id="rId3"/>
              </a:rPr>
              <a:t>http://mindprod.com/jgloss/thread.html</a:t>
            </a:r>
            <a:endParaRPr lang="en-AU" dirty="0" smtClean="0"/>
          </a:p>
          <a:p>
            <a:r>
              <a:rPr lang="en-AU" dirty="0" smtClean="0">
                <a:hlinkClick r:id="rId4"/>
              </a:rPr>
              <a:t>http://docs.oracle.com/javase/tutorial/networking/sockets/</a:t>
            </a:r>
            <a:endParaRPr lang="en-AU" dirty="0" smtClean="0"/>
          </a:p>
          <a:p>
            <a:r>
              <a:rPr lang="en-AU" dirty="0" smtClean="0">
                <a:hlinkClick r:id="rId5"/>
              </a:rPr>
              <a:t>http://docs.oracle.com/javase/tutorial/essential/io/index.html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</a:t>
            </a:r>
          </a:p>
        </p:txBody>
      </p:sp>
      <p:sp>
        <p:nvSpPr>
          <p:cNvPr id="12294" name="Rectangle 1027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Sockets</a:t>
            </a:r>
          </a:p>
          <a:p>
            <a:r>
              <a:rPr lang="en-GB" dirty="0" smtClean="0">
                <a:ea typeface="SimSun" pitchFamily="2" charset="-122"/>
              </a:rPr>
              <a:t>Streams</a:t>
            </a:r>
          </a:p>
          <a:p>
            <a:r>
              <a:rPr lang="en-GB" dirty="0" smtClean="0">
                <a:ea typeface="SimSun" pitchFamily="2" charset="-122"/>
              </a:rPr>
              <a:t>Threads</a:t>
            </a:r>
          </a:p>
          <a:p>
            <a:r>
              <a:rPr lang="en-GB" dirty="0" smtClean="0">
                <a:ea typeface="SimSun" pitchFamily="2" charset="-122"/>
              </a:rPr>
              <a:t>Readings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Socket Programming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smtClean="0"/>
              <a:t>TCP/IP based network connection</a:t>
            </a:r>
          </a:p>
          <a:p>
            <a:r>
              <a:rPr lang="en-AU" smtClean="0"/>
              <a:t>Packet data arrives in order</a:t>
            </a:r>
          </a:p>
          <a:p>
            <a:r>
              <a:rPr lang="en-AU" smtClean="0"/>
              <a:t>Delivery of packets is guaranteed</a:t>
            </a:r>
          </a:p>
          <a:p>
            <a:r>
              <a:rPr lang="en-AU" smtClean="0"/>
              <a:t>ServerSocket</a:t>
            </a:r>
          </a:p>
          <a:p>
            <a:r>
              <a:rPr lang="en-AU" smtClean="0"/>
              <a:t>Socket</a:t>
            </a:r>
          </a:p>
          <a:p>
            <a:r>
              <a:rPr lang="en-AU" smtClean="0"/>
              <a:t>InputStream</a:t>
            </a:r>
          </a:p>
          <a:p>
            <a:r>
              <a:rPr lang="en-AU" smtClean="0"/>
              <a:t>OutputStream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Server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java.io.IOException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java.net.ServerSocket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public class Server {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ServerSocket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server = null;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try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    server = new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ServerSocket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(5000);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catch(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IOException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e)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e.printStackTrace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71256" y="3685094"/>
            <a:ext cx="10668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6056" y="3284984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Server Port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20616" y="1925216"/>
            <a:ext cx="1219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16016" y="1772816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Required Import Statements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Server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861037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while(true)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try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Socket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socket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server.accept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InputStream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is =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socket.getInputStream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StringBuffer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mesg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StringBuffer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while(true)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data =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is.read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if(data == -1)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mesg.append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((char)data);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mesg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catch(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IOException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e)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e.printStackTrace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AU" sz="105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1727448" y="1832958"/>
            <a:ext cx="1295400" cy="104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2848" y="1632903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Keep serving clients forever </a:t>
            </a:r>
            <a:endParaRPr lang="en-AU" dirty="0"/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4067944" y="2496672"/>
            <a:ext cx="1224136" cy="140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2080" y="198884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Wait for a client to connect</a:t>
            </a:r>
          </a:p>
          <a:p>
            <a:r>
              <a:rPr lang="en-AU" dirty="0" smtClean="0"/>
              <a:t>Handle client connection with Socket object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60032" y="3140968"/>
            <a:ext cx="936104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24128" y="306896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Get a reference to Socket’s </a:t>
            </a:r>
            <a:r>
              <a:rPr lang="en-AU" dirty="0" err="1" smtClean="0"/>
              <a:t>InputStream</a:t>
            </a:r>
            <a:endParaRPr lang="en-AU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369568" y="3823322"/>
            <a:ext cx="698376" cy="541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9952" y="414908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Read data byte by byte until the end of stream is reached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07568" y="4581128"/>
            <a:ext cx="1388368" cy="8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</p:cNvCxnSpPr>
          <p:nvPr/>
        </p:nvCxnSpPr>
        <p:spPr>
          <a:xfrm flipH="1">
            <a:off x="4067944" y="5076855"/>
            <a:ext cx="732656" cy="15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00600" y="4876800"/>
            <a:ext cx="310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Append data to </a:t>
            </a:r>
            <a:r>
              <a:rPr lang="en-AU" dirty="0" err="1" smtClean="0"/>
              <a:t>StringBuffer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Client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java.io.IOException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java.io.OutputStream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java.net.Socket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NZ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public class Client {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try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Socket client = new Socket("localhost",5000);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OutputStream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os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client.getOutputStream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os.write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("Hello ISCG7425".getBytes());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os.close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client.close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catch(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IOException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e)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e.printStackTrace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39952" y="2780928"/>
            <a:ext cx="1584176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234888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Open socket connection to </a:t>
            </a:r>
            <a:r>
              <a:rPr lang="en-NZ" dirty="0" err="1" smtClean="0"/>
              <a:t>localhost</a:t>
            </a:r>
            <a:r>
              <a:rPr lang="en-NZ" dirty="0" smtClean="0"/>
              <a:t> on port 5000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306896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Get a reference to Socket’s Output Stream</a:t>
            </a:r>
            <a:endParaRPr lang="en-NZ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56176" y="3717032"/>
            <a:ext cx="144016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851920" y="4653136"/>
            <a:ext cx="1939280" cy="452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3600" y="4800600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Use Output Stream’s write(byte[] data) method to send string data to server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Streams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Client and Server must observe the same protocol</a:t>
            </a:r>
          </a:p>
          <a:p>
            <a:r>
              <a:rPr lang="en-NZ" dirty="0" smtClean="0"/>
              <a:t>Socket Input/Output is data stream oriented</a:t>
            </a:r>
          </a:p>
          <a:p>
            <a:r>
              <a:rPr lang="en-NZ" dirty="0" err="1" smtClean="0"/>
              <a:t>InputStream</a:t>
            </a:r>
            <a:r>
              <a:rPr lang="en-NZ" dirty="0" smtClean="0"/>
              <a:t> and </a:t>
            </a:r>
            <a:r>
              <a:rPr lang="en-NZ" dirty="0" err="1" smtClean="0"/>
              <a:t>OutputStream</a:t>
            </a:r>
            <a:r>
              <a:rPr lang="en-NZ" dirty="0" smtClean="0"/>
              <a:t> objects operate on bytes and byte[] arrays</a:t>
            </a:r>
          </a:p>
          <a:p>
            <a:pPr lvl="1"/>
            <a:r>
              <a:rPr lang="en-NZ" dirty="0" smtClean="0"/>
              <a:t>Using the read(byte[] data) and write(byte[] data) methods</a:t>
            </a:r>
          </a:p>
          <a:p>
            <a:r>
              <a:rPr lang="en-NZ" dirty="0" smtClean="0"/>
              <a:t>Primitive data types need to be converted to and from bytes to be transferred across the network</a:t>
            </a:r>
          </a:p>
          <a:p>
            <a:r>
              <a:rPr lang="en-NZ" dirty="0" smtClean="0"/>
              <a:t>Problems arise if there is a data type mismatch. All the data types are bytes so can be interpreted as any other data type.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Streams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Helper classes that do all the leg work in converting data to and from bytes</a:t>
            </a:r>
          </a:p>
          <a:p>
            <a:pPr lvl="1"/>
            <a:r>
              <a:rPr lang="en-NZ" dirty="0" err="1" smtClean="0"/>
              <a:t>DataInputStream</a:t>
            </a:r>
            <a:endParaRPr lang="en-NZ" dirty="0" smtClean="0"/>
          </a:p>
          <a:p>
            <a:pPr lvl="1"/>
            <a:r>
              <a:rPr lang="en-NZ" dirty="0" err="1" smtClean="0"/>
              <a:t>DataOutputStream</a:t>
            </a:r>
            <a:endParaRPr lang="en-NZ" dirty="0" smtClean="0"/>
          </a:p>
          <a:p>
            <a:r>
              <a:rPr lang="en-NZ" dirty="0" smtClean="0"/>
              <a:t>Have methods to read / write a variety of primitive data types</a:t>
            </a:r>
          </a:p>
          <a:p>
            <a:pPr lvl="1"/>
            <a:r>
              <a:rPr lang="en-NZ" dirty="0" smtClean="0"/>
              <a:t>Strings</a:t>
            </a:r>
          </a:p>
          <a:p>
            <a:pPr lvl="1"/>
            <a:r>
              <a:rPr lang="en-NZ" dirty="0" smtClean="0"/>
              <a:t>byte</a:t>
            </a:r>
          </a:p>
          <a:p>
            <a:pPr lvl="1"/>
            <a:r>
              <a:rPr lang="en-NZ" dirty="0" err="1" smtClean="0"/>
              <a:t>int</a:t>
            </a:r>
            <a:endParaRPr lang="en-NZ" dirty="0" smtClean="0"/>
          </a:p>
          <a:p>
            <a:pPr lvl="1"/>
            <a:r>
              <a:rPr lang="en-NZ" dirty="0" smtClean="0"/>
              <a:t>short</a:t>
            </a:r>
          </a:p>
          <a:p>
            <a:pPr lvl="1"/>
            <a:r>
              <a:rPr lang="en-NZ" dirty="0" smtClean="0"/>
              <a:t>float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Echo Server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Socket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server.accept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endParaRPr lang="en-NZ" sz="1400" dirty="0" smtClean="0">
              <a:latin typeface="Courier New"/>
            </a:endParaRP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DataInputStream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dis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DataInputStream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socket.getInputStream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DataOutputStream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dos = </a:t>
            </a: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DataOutputStream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socket.getOutputStream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en-NZ" sz="1400" dirty="0" smtClean="0">
              <a:latin typeface="Courier New"/>
            </a:endParaRPr>
          </a:p>
          <a:p>
            <a:pPr>
              <a:buNone/>
            </a:pP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try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2"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mesg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dis.readUTF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dos.writeUTF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400" dirty="0" smtClean="0">
                <a:solidFill>
                  <a:srgbClr val="2A00FF"/>
                </a:solidFill>
                <a:latin typeface="Courier New"/>
              </a:rPr>
              <a:t>"Echo </a:t>
            </a:r>
            <a:r>
              <a:rPr lang="en-NZ" sz="1400" dirty="0" err="1" smtClean="0">
                <a:solidFill>
                  <a:srgbClr val="2A00FF"/>
                </a:solidFill>
                <a:latin typeface="Courier New"/>
              </a:rPr>
              <a:t>response:"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+mesg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EOFException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e)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	break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NZ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738</Words>
  <Application>Microsoft Office PowerPoint</Application>
  <PresentationFormat>On-screen Show (4:3)</PresentationFormat>
  <Paragraphs>195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WidescreenPresentation</vt:lpstr>
      <vt:lpstr>Enterprise java</vt:lpstr>
      <vt:lpstr>Content</vt:lpstr>
      <vt:lpstr>Socket Programming</vt:lpstr>
      <vt:lpstr>Server</vt:lpstr>
      <vt:lpstr>Server</vt:lpstr>
      <vt:lpstr>Client</vt:lpstr>
      <vt:lpstr>Data Streams</vt:lpstr>
      <vt:lpstr>Data Streams</vt:lpstr>
      <vt:lpstr>Echo Server</vt:lpstr>
      <vt:lpstr>Echo Client</vt:lpstr>
      <vt:lpstr>Server Threads</vt:lpstr>
      <vt:lpstr>Server Threads</vt:lpstr>
      <vt:lpstr>Threads</vt:lpstr>
      <vt:lpstr>Readings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2012-06-18T04:41:04Z</dcterms:created>
  <dcterms:modified xsi:type="dcterms:W3CDTF">2014-03-26T08:35:52Z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