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6" r:id="rId2"/>
    <p:sldId id="317" r:id="rId3"/>
    <p:sldId id="349" r:id="rId4"/>
    <p:sldId id="350" r:id="rId5"/>
    <p:sldId id="351" r:id="rId6"/>
    <p:sldId id="358" r:id="rId7"/>
    <p:sldId id="355" r:id="rId8"/>
    <p:sldId id="356" r:id="rId9"/>
    <p:sldId id="359" r:id="rId10"/>
    <p:sldId id="360" r:id="rId11"/>
    <p:sldId id="352" r:id="rId12"/>
    <p:sldId id="353" r:id="rId13"/>
    <p:sldId id="354" r:id="rId14"/>
    <p:sldId id="357" r:id="rId15"/>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53" autoAdjust="0"/>
    <p:restoredTop sz="87621" autoAdjust="0"/>
  </p:normalViewPr>
  <p:slideViewPr>
    <p:cSldViewPr>
      <p:cViewPr>
        <p:scale>
          <a:sx n="70" d="100"/>
          <a:sy n="70" d="100"/>
        </p:scale>
        <p:origin x="-1699" y="-586"/>
      </p:cViewPr>
      <p:guideLst>
        <p:guide orient="horz" pos="2160"/>
        <p:guide pos="2880"/>
      </p:guideLst>
    </p:cSldViewPr>
  </p:slideViewPr>
  <p:outlineViewPr>
    <p:cViewPr>
      <p:scale>
        <a:sx n="33" d="100"/>
        <a:sy n="33" d="100"/>
      </p:scale>
      <p:origin x="0" y="3972"/>
    </p:cViewPr>
  </p:outlineViewPr>
  <p:notesTextViewPr>
    <p:cViewPr>
      <p:scale>
        <a:sx n="100" d="100"/>
        <a:sy n="100" d="100"/>
      </p:scale>
      <p:origin x="0" y="0"/>
    </p:cViewPr>
  </p:notesTextViewPr>
  <p:notesViewPr>
    <p:cSldViewPr>
      <p:cViewPr varScale="1">
        <p:scale>
          <a:sx n="56" d="100"/>
          <a:sy n="56" d="100"/>
        </p:scale>
        <p:origin x="-2628"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3903A-B8B5-4602-B0B5-8C472DB8A55D}" type="datetimeFigureOut">
              <a:rPr lang="en-US" smtClean="0"/>
              <a:pPr/>
              <a:t>3/26/2014</a:t>
            </a:fld>
            <a:endParaRPr lang="en-NZ"/>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26E040-DADD-4441-A94F-F7D8FA5B71BC}" type="slidenum">
              <a:rPr lang="en-NZ" smtClean="0"/>
              <a:pPr/>
              <a:t>‹#›</a:t>
            </a:fld>
            <a:endParaRPr lang="en-NZ"/>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3/26/2014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1143000" y="685800"/>
            <a:ext cx="4572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13</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14</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pPr>
              <a:defRPr/>
            </a:pPr>
            <a:fld id="{3F4D4738-3197-40DF-973A-B7D4BBB89C36}" type="slidenum">
              <a:rPr lang="en-AU" smtClean="0"/>
              <a:pPr>
                <a:defRPr/>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6050037"/>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extLst/>
          </a:lstStyle>
          <a:p>
            <a:pPr algn="ctr"/>
            <a:fld id="{5D5D3C38-FAA5-4D41-BA2E-514920F9ADE3}" type="datetime1">
              <a:rPr lang="en-US" smtClean="0">
                <a:solidFill>
                  <a:srgbClr val="FFFFFF"/>
                </a:solidFill>
              </a:rPr>
              <a:pPr algn="ctr"/>
              <a:t>3/26/2014</a:t>
            </a:fld>
            <a:endParaRPr lang="en-US" sz="2000" dirty="0">
              <a:solidFill>
                <a:srgbClr val="FFFFFF"/>
              </a:solidFill>
            </a:endParaRPr>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3124200"/>
            <a:ext cx="6477000" cy="271780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Text and Clip 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042988" y="1981200"/>
            <a:ext cx="38750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lipArt Placeholder 3"/>
          <p:cNvSpPr>
            <a:spLocks noGrp="1"/>
          </p:cNvSpPr>
          <p:nvPr>
            <p:ph type="clipArt" sz="half" idx="2"/>
          </p:nvPr>
        </p:nvSpPr>
        <p:spPr>
          <a:xfrm>
            <a:off x="5070475" y="1981200"/>
            <a:ext cx="3875088" cy="4114800"/>
          </a:xfrm>
        </p:spPr>
        <p:txBody>
          <a:bodyPr/>
          <a:lstStyle/>
          <a:p>
            <a:pPr lvl="0"/>
            <a:endParaRPr lang="en-NZ" noProof="0" smtClean="0"/>
          </a:p>
        </p:txBody>
      </p:sp>
      <p:sp>
        <p:nvSpPr>
          <p:cNvPr id="11" name="Rectangle 10"/>
          <p:cNvSpPr/>
          <p:nvPr userDrawn="1"/>
        </p:nvSpPr>
        <p:spPr>
          <a:xfrm>
            <a:off x="0" y="1412776"/>
            <a:ext cx="463588" cy="369332"/>
          </a:xfrm>
          <a:prstGeom prst="rect">
            <a:avLst/>
          </a:prstGeom>
        </p:spPr>
        <p:txBody>
          <a:bodyPr wrap="none">
            <a:spAutoFit/>
          </a:bodyPr>
          <a:lstStyle/>
          <a:p>
            <a:fld id="{636910CE-CDCD-4073-B55D-442D89604A47}" type="slidenum">
              <a:rPr lang="en-US" smtClean="0"/>
              <a:pPr/>
              <a:t>‹#›</a:t>
            </a:fld>
            <a:endParaRPr lang="en-NZ"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Slide Number Placeholder 5"/>
          <p:cNvSpPr>
            <a:spLocks noGrp="1"/>
          </p:cNvSpPr>
          <p:nvPr>
            <p:ph type="sldNum" sz="quarter" idx="12"/>
          </p:nvPr>
        </p:nvSpPr>
        <p:spPr/>
        <p:txBody>
          <a:bodyPr/>
          <a:lstStyle/>
          <a:p>
            <a:pPr>
              <a:defRPr/>
            </a:pPr>
            <a:fld id="{FB1BDB76-1EB3-4B2D-B730-FB8C3E64E04F}"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1AD18AD3-3CE8-43DF-9519-0CE09E5A5B13}" type="datetime1">
              <a:rPr lang="en-US" smtClean="0"/>
              <a:pPr/>
              <a:t>3/26/2014</a:t>
            </a:fld>
            <a:endParaRPr lang="en-US"/>
          </a:p>
        </p:txBody>
      </p:sp>
      <p:sp>
        <p:nvSpPr>
          <p:cNvPr id="4" name="Rectangle 3"/>
          <p:cNvSpPr>
            <a:spLocks noGrp="1"/>
          </p:cNvSpPr>
          <p:nvPr>
            <p:ph type="ftr" sz="quarter" idx="11"/>
          </p:nvPr>
        </p:nvSpPr>
        <p:spPr/>
        <p:txBody>
          <a:bodyPr/>
          <a:lstStyle>
            <a:extLst/>
          </a:lstStyle>
          <a:p>
            <a:endParaRPr lang="en-US"/>
          </a:p>
        </p:txBody>
      </p:sp>
      <p:sp>
        <p:nvSpPr>
          <p:cNvPr id="7" name="Rectangle 6"/>
          <p:cNvSpPr>
            <a:spLocks noGrp="1"/>
          </p:cNvSpPr>
          <p:nvPr>
            <p:ph sz="quarter" idx="13"/>
          </p:nvPr>
        </p:nvSpPr>
        <p:spPr>
          <a:xfrm>
            <a:off x="609600" y="1803400"/>
            <a:ext cx="8153400" cy="43688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22"/>
          <p:cNvSpPr txBox="1">
            <a:spLocks/>
          </p:cNvSpPr>
          <p:nvPr userDrawn="1"/>
        </p:nvSpPr>
        <p:spPr>
          <a:xfrm>
            <a:off x="8244408" y="6381328"/>
            <a:ext cx="533400" cy="244476"/>
          </a:xfrm>
          <a:prstGeom prst="rect">
            <a:avLst/>
          </a:prstGeom>
        </p:spPr>
        <p:txBody>
          <a:bodyPr vert="horz" anchor="ctr" anchorCtr="0">
            <a:normAutofit fontScale="85000" lnSpcReduction="20000"/>
          </a:bodyPr>
          <a:lstStyle>
            <a:lvl1pPr algn="ctr">
              <a:defRPr sz="1400" b="1" baseline="0">
                <a:solidFill>
                  <a:schemeClr val="tx1"/>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fld id="{519C9DD4-FDF1-43B4-8D91-15D1E958866B}" type="slidenum">
              <a:rPr kumimoji="0" lang="en-US" sz="1400" b="1"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1"/>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600200"/>
            <a:ext cx="7620000" cy="99060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A4F74A13-0F99-4BDF-830A-2C64F08FBEA2}" type="datetime1">
              <a:rPr lang="en-US" smtClean="0"/>
              <a:pPr/>
              <a:t>3/26/2014</a:t>
            </a:fld>
            <a:endParaRPr lang="en-US"/>
          </a:p>
        </p:txBody>
      </p:sp>
      <p:sp>
        <p:nvSpPr>
          <p:cNvPr id="13" name="Slide Number Placeholder 12"/>
          <p:cNvSpPr>
            <a:spLocks noGrp="1"/>
          </p:cNvSpPr>
          <p:nvPr>
            <p:ph type="sldNum" sz="quarter" idx="11"/>
          </p:nvPr>
        </p:nvSpPr>
        <p:spPr>
          <a:xfrm>
            <a:off x="0" y="1752601"/>
            <a:ext cx="1295400" cy="701676"/>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803402"/>
            <a:ext cx="3886200" cy="435816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803399"/>
            <a:ext cx="3886200" cy="4358167"/>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AAD27745-9C0E-4338-8AE1-C73B2B0AE541}" type="datetime1">
              <a:rPr lang="en-US" smtClean="0"/>
              <a:pPr/>
              <a:t>3/26/2014</a:t>
            </a:fld>
            <a:endParaRPr lang="en-US"/>
          </a:p>
        </p:txBody>
      </p:sp>
      <p:sp>
        <p:nvSpPr>
          <p:cNvPr id="10" name="Slide Number Placeholder 9"/>
          <p:cNvSpPr>
            <a:spLocks noGrp="1"/>
          </p:cNvSpPr>
          <p:nvPr>
            <p:ph type="sldNum" sz="quarter" idx="16"/>
          </p:nvPr>
        </p:nvSpPr>
        <p:spPr/>
        <p:txBody>
          <a:bodyPr rtlCol="0"/>
          <a:lstStyle>
            <a:lvl1pPr>
              <a:defRPr>
                <a:solidFill>
                  <a:schemeClr val="tx1"/>
                </a:solidFill>
              </a:defRPr>
            </a:lvl1pPr>
            <a:extLst/>
          </a:lstStyle>
          <a:p>
            <a:fld id="{8F82E0A0-C266-4798-8C8F-B9F91E9DA37E}" type="slidenum">
              <a:rPr lang="en-US" smtClean="0"/>
              <a:pPr/>
              <a:t>‹#›</a:t>
            </a:fld>
            <a:endParaRPr lang="en-US" dirty="0"/>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0" cy="134112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2559757"/>
            <a:ext cx="3886200" cy="35052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2559757"/>
            <a:ext cx="3886200" cy="35052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AB7A63FC-A3AF-487E-B6EE-07AF4A4C83CD}" type="datetime1">
              <a:rPr lang="en-US" smtClean="0"/>
              <a:pPr/>
              <a:t>3/26/2014</a:t>
            </a:fld>
            <a:endParaRPr lang="en-US"/>
          </a:p>
        </p:txBody>
      </p:sp>
      <p:sp>
        <p:nvSpPr>
          <p:cNvPr id="12" name="Slide Number Placeholder 11"/>
          <p:cNvSpPr>
            <a:spLocks noGrp="1"/>
          </p:cNvSpPr>
          <p:nvPr>
            <p:ph type="sldNum" sz="quarter" idx="16"/>
          </p:nvPr>
        </p:nvSpPr>
        <p:spPr/>
        <p:txBody>
          <a:bodyPr rtlCol="0"/>
          <a:lstStyle>
            <a:lvl1pPr>
              <a:defRPr>
                <a:solidFill>
                  <a:schemeClr val="tx1"/>
                </a:solidFill>
              </a:defRPr>
            </a:lvl1pPr>
            <a:extLst/>
          </a:lstStyle>
          <a:p>
            <a:fld id="{8F82E0A0-C266-4798-8C8F-B9F91E9DA37E}" type="slidenum">
              <a:rPr lang="en-US" smtClean="0"/>
              <a:pPr/>
              <a:t>‹#›</a:t>
            </a:fld>
            <a:endParaRPr lang="en-US" dirty="0"/>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816383"/>
            <a:ext cx="3886200" cy="707136"/>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816383"/>
            <a:ext cx="3886200" cy="707136"/>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072F2C37-0788-4C48-A1F0-02CF2F89760A}" type="datetime1">
              <a:rPr lang="en-US" smtClean="0"/>
              <a:pPr/>
              <a:t>3/26/2014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extLst/>
          </a:lstStyle>
          <a:p>
            <a:fld id="{A3F7CB7D-F184-43C7-B6FD-03D728E1BBF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971D7C2-ECDD-4253-A46B-5D73BD5CD815}" type="datetime1">
              <a:rPr lang="en-US" smtClean="0"/>
              <a:pPr/>
              <a:t>3/26/2014</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CE9E1F25-5926-42E7-9751-02D2D00C352F}" type="datetime1">
              <a:rPr lang="en-US" smtClean="0"/>
              <a:pPr/>
              <a:t>3/26/2014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905000"/>
            <a:ext cx="6400800" cy="42672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4724400"/>
            <a:ext cx="7315200" cy="6096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extLst/>
          </a:lstStyle>
          <a:p>
            <a:fld id="{E3965B5F-D443-40C1-9BB4-E8FD76C1056C}" type="datetime1">
              <a:rPr lang="en-US" smtClean="0"/>
              <a:pPr/>
              <a:t>3/26/2014</a:t>
            </a:fld>
            <a:endParaRPr lang="en-US"/>
          </a:p>
        </p:txBody>
      </p:sp>
      <p:sp>
        <p:nvSpPr>
          <p:cNvPr id="13" name="Slide Number Placeholder 12"/>
          <p:cNvSpPr>
            <a:spLocks noGrp="1"/>
          </p:cNvSpPr>
          <p:nvPr>
            <p:ph type="sldNum" sz="quarter" idx="11"/>
          </p:nvPr>
        </p:nvSpPr>
        <p:spPr>
          <a:xfrm>
            <a:off x="0" y="4667249"/>
            <a:ext cx="1447800" cy="663579"/>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6248207"/>
            <a:ext cx="4572000" cy="365125"/>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0" cy="432308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extLst/>
          </a:lstStyle>
          <a:p>
            <a:fld id="{A9F4B5FD-BA4E-4BA2-81DF-2BA71E9EE121}" type="datetime1">
              <a:rPr lang="en-US" smtClean="0"/>
              <a:pPr/>
              <a:t>3/26/2014</a:t>
            </a:fld>
            <a:endParaRPr lang="en-US" sz="1400" dirty="0">
              <a:solidFill>
                <a:schemeClr val="tx2"/>
              </a:solidFill>
            </a:endParaRPr>
          </a:p>
        </p:txBody>
      </p:sp>
      <p:sp>
        <p:nvSpPr>
          <p:cNvPr id="3" name="Footer Placeholder 2"/>
          <p:cNvSpPr>
            <a:spLocks noGrp="1"/>
          </p:cNvSpPr>
          <p:nvPr>
            <p:ph type="ftr" sz="quarter" idx="3"/>
          </p:nvPr>
        </p:nvSpPr>
        <p:spPr>
          <a:xfrm>
            <a:off x="609602" y="6248207"/>
            <a:ext cx="5421083" cy="365125"/>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505947"/>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505947"/>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8215064" y="6352876"/>
            <a:ext cx="533400" cy="244476"/>
          </a:xfrm>
          <a:prstGeom prst="rect">
            <a:avLst/>
          </a:prstGeom>
        </p:spPr>
        <p:txBody>
          <a:bodyPr vert="horz" anchor="ctr" anchorCtr="0">
            <a:normAutofit/>
          </a:bodyPr>
          <a:lstStyle>
            <a:lvl1pPr algn="ctr">
              <a:defRPr sz="1400" b="1" baseline="0">
                <a:solidFill>
                  <a:schemeClr val="tx1"/>
                </a:solidFill>
              </a:defRPr>
            </a:lvl1pPr>
            <a:extLst/>
          </a:lstStyle>
          <a:p>
            <a:fld id="{519C9DD4-FDF1-43B4-8D91-15D1E958866B}" type="slidenum">
              <a:rPr lang="en-US" smtClean="0"/>
              <a:pPr/>
              <a:t>‹#›</a:t>
            </a:fld>
            <a:endParaRPr lang="en-US" dirty="0"/>
          </a:p>
        </p:txBody>
      </p:sp>
      <p:sp>
        <p:nvSpPr>
          <p:cNvPr id="22" name="Title Placeholder 21"/>
          <p:cNvSpPr>
            <a:spLocks noGrp="1"/>
          </p:cNvSpPr>
          <p:nvPr>
            <p:ph type="title"/>
          </p:nvPr>
        </p:nvSpPr>
        <p:spPr>
          <a:xfrm>
            <a:off x="609600" y="157480"/>
            <a:ext cx="8153400" cy="134112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hf hdr="0" ftr="0" dt="0"/>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ocs.oracle.com/javase/tutorial/ui/features/component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javabeginner.com/java-swing/java-swing-tutorial" TargetMode="External"/><Relationship Id="rId4" Type="http://schemas.openxmlformats.org/officeDocument/2006/relationships/hyperlink" Target="http://docs.oracle.com/javase/tutorial/uiswing/layout/visual.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oracle.com/javase/tutorial/uiswing/layout/visua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utput.png"/>
          <p:cNvPicPr>
            <a:picLocks noChangeAspect="1"/>
          </p:cNvPicPr>
          <p:nvPr/>
        </p:nvPicPr>
        <p:blipFill>
          <a:blip r:embed="rId3" cstate="print">
            <a:clrChange>
              <a:clrFrom>
                <a:srgbClr val="000000"/>
              </a:clrFrom>
              <a:clrTo>
                <a:srgbClr val="000000">
                  <a:alpha val="0"/>
                </a:srgbClr>
              </a:clrTo>
            </a:clrChange>
            <a:lum bright="-76000" contrast="69000"/>
          </a:blip>
          <a:srcRect t="14648" b="18945"/>
          <a:stretch>
            <a:fillRect/>
          </a:stretch>
        </p:blipFill>
        <p:spPr>
          <a:xfrm>
            <a:off x="-32" y="1071546"/>
            <a:ext cx="9144000" cy="4857784"/>
          </a:xfrm>
          <a:prstGeom prst="rect">
            <a:avLst/>
          </a:prstGeom>
        </p:spPr>
      </p:pic>
      <p:sp>
        <p:nvSpPr>
          <p:cNvPr id="5" name="Rectangle 4"/>
          <p:cNvSpPr>
            <a:spLocks noGrp="1"/>
          </p:cNvSpPr>
          <p:nvPr>
            <p:ph type="subTitle" idx="1"/>
          </p:nvPr>
        </p:nvSpPr>
        <p:spPr/>
        <p:txBody>
          <a:bodyPr>
            <a:normAutofit/>
          </a:bodyPr>
          <a:lstStyle>
            <a:extLst/>
          </a:lstStyle>
          <a:p>
            <a:r>
              <a:rPr lang="en-US" dirty="0" smtClean="0"/>
              <a:t>Java Swing</a:t>
            </a:r>
            <a:endParaRPr lang="en-US" dirty="0"/>
          </a:p>
        </p:txBody>
      </p:sp>
      <p:sp>
        <p:nvSpPr>
          <p:cNvPr id="4" name="Rectangle 3"/>
          <p:cNvSpPr>
            <a:spLocks noGrp="1"/>
          </p:cNvSpPr>
          <p:nvPr>
            <p:ph type="title"/>
          </p:nvPr>
        </p:nvSpPr>
        <p:spPr>
          <a:xfrm>
            <a:off x="2571736" y="71414"/>
            <a:ext cx="6643734" cy="1071570"/>
          </a:xfrm>
        </p:spPr>
        <p:txBody>
          <a:bodyPr>
            <a:noAutofit/>
          </a:bodyPr>
          <a:lstStyle>
            <a:extLst/>
          </a:lstStyle>
          <a:p>
            <a:r>
              <a:rPr lang="en-US" sz="7200" dirty="0" smtClean="0"/>
              <a:t>Enterprise java</a:t>
            </a:r>
            <a:endParaRPr lang="en-US"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Nested Layouts</a:t>
            </a:r>
            <a:endParaRPr lang="en-NZ" dirty="0"/>
          </a:p>
        </p:txBody>
      </p:sp>
      <p:sp>
        <p:nvSpPr>
          <p:cNvPr id="3" name="Content Placeholder 2"/>
          <p:cNvSpPr>
            <a:spLocks noGrp="1"/>
          </p:cNvSpPr>
          <p:nvPr>
            <p:ph sz="quarter" idx="13"/>
          </p:nvPr>
        </p:nvSpPr>
        <p:spPr/>
        <p:txBody>
          <a:bodyPr>
            <a:normAutofit fontScale="40000" lnSpcReduction="20000"/>
          </a:bodyPr>
          <a:lstStyle/>
          <a:p>
            <a:pPr>
              <a:buNone/>
            </a:pPr>
            <a:r>
              <a:rPr lang="en-NZ" sz="3200" dirty="0" err="1" smtClean="0">
                <a:solidFill>
                  <a:srgbClr val="000000"/>
                </a:solidFill>
                <a:latin typeface="Courier New"/>
              </a:rPr>
              <a:t>JPanel</a:t>
            </a:r>
            <a:r>
              <a:rPr lang="en-NZ" sz="3200" dirty="0" smtClean="0">
                <a:solidFill>
                  <a:srgbClr val="000000"/>
                </a:solidFill>
                <a:latin typeface="Courier New"/>
              </a:rPr>
              <a:t> </a:t>
            </a:r>
            <a:r>
              <a:rPr lang="en-NZ" sz="3200" dirty="0" err="1" smtClean="0">
                <a:solidFill>
                  <a:srgbClr val="000000"/>
                </a:solidFill>
                <a:latin typeface="Courier New"/>
              </a:rPr>
              <a:t>formField</a:t>
            </a:r>
            <a:r>
              <a:rPr lang="en-NZ" sz="3200" dirty="0" smtClean="0">
                <a:solidFill>
                  <a:srgbClr val="000000"/>
                </a:solidFill>
                <a:latin typeface="Courier New"/>
              </a:rPr>
              <a:t> = </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JPanel</a:t>
            </a:r>
            <a:r>
              <a:rPr lang="en-NZ" sz="3200" b="1" dirty="0" smtClean="0">
                <a:solidFill>
                  <a:srgbClr val="000000"/>
                </a:solidFill>
                <a:latin typeface="Courier New"/>
              </a:rPr>
              <a:t>();</a:t>
            </a:r>
          </a:p>
          <a:p>
            <a:pPr>
              <a:buNone/>
            </a:pPr>
            <a:r>
              <a:rPr lang="en-NZ" sz="3200" dirty="0" err="1" smtClean="0">
                <a:solidFill>
                  <a:srgbClr val="000000"/>
                </a:solidFill>
                <a:latin typeface="Courier New"/>
              </a:rPr>
              <a:t>formField.setLayout</a:t>
            </a:r>
            <a:r>
              <a:rPr lang="en-NZ" sz="3200" dirty="0" smtClean="0">
                <a:solidFill>
                  <a:srgbClr val="000000"/>
                </a:solidFill>
                <a:latin typeface="Courier New"/>
              </a:rPr>
              <a:t>(</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FlowLayout</a:t>
            </a:r>
            <a:r>
              <a:rPr lang="en-NZ" sz="3200" b="1" dirty="0" smtClean="0">
                <a:solidFill>
                  <a:srgbClr val="000000"/>
                </a:solidFill>
                <a:latin typeface="Courier New"/>
              </a:rPr>
              <a:t>());</a:t>
            </a:r>
          </a:p>
          <a:p>
            <a:pPr>
              <a:buNone/>
            </a:pPr>
            <a:r>
              <a:rPr lang="en-NZ" sz="3200" dirty="0" err="1" smtClean="0">
                <a:solidFill>
                  <a:srgbClr val="000000"/>
                </a:solidFill>
                <a:latin typeface="Courier New"/>
              </a:rPr>
              <a:t>formField.add</a:t>
            </a:r>
            <a:r>
              <a:rPr lang="en-NZ" sz="3200" dirty="0" smtClean="0">
                <a:solidFill>
                  <a:srgbClr val="000000"/>
                </a:solidFill>
                <a:latin typeface="Courier New"/>
              </a:rPr>
              <a:t>(</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JLabel</a:t>
            </a:r>
            <a:r>
              <a:rPr lang="en-NZ" sz="3200" b="1" dirty="0" smtClean="0">
                <a:solidFill>
                  <a:srgbClr val="000000"/>
                </a:solidFill>
                <a:latin typeface="Courier New"/>
              </a:rPr>
              <a:t>(</a:t>
            </a:r>
            <a:r>
              <a:rPr lang="en-NZ" sz="3200" b="1" dirty="0" smtClean="0">
                <a:solidFill>
                  <a:srgbClr val="2A00FF"/>
                </a:solidFill>
                <a:latin typeface="Courier New"/>
              </a:rPr>
              <a:t>"Hello World"</a:t>
            </a:r>
            <a:r>
              <a:rPr lang="en-NZ" sz="3200" b="1" dirty="0" smtClean="0">
                <a:solidFill>
                  <a:srgbClr val="000000"/>
                </a:solidFill>
                <a:latin typeface="Courier New"/>
              </a:rPr>
              <a:t>));</a:t>
            </a:r>
          </a:p>
          <a:p>
            <a:pPr>
              <a:buNone/>
            </a:pPr>
            <a:r>
              <a:rPr lang="en-NZ" sz="3200" dirty="0" err="1" smtClean="0">
                <a:solidFill>
                  <a:srgbClr val="000000"/>
                </a:solidFill>
                <a:latin typeface="Courier New"/>
              </a:rPr>
              <a:t>formField.add</a:t>
            </a:r>
            <a:r>
              <a:rPr lang="en-NZ" sz="3200" dirty="0" smtClean="0">
                <a:solidFill>
                  <a:srgbClr val="000000"/>
                </a:solidFill>
                <a:latin typeface="Courier New"/>
              </a:rPr>
              <a:t>(</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JButton</a:t>
            </a:r>
            <a:r>
              <a:rPr lang="en-NZ" sz="3200" b="1" dirty="0" smtClean="0">
                <a:solidFill>
                  <a:srgbClr val="000000"/>
                </a:solidFill>
                <a:latin typeface="Courier New"/>
              </a:rPr>
              <a:t>(</a:t>
            </a:r>
            <a:r>
              <a:rPr lang="en-NZ" sz="3200" b="1" dirty="0" smtClean="0">
                <a:solidFill>
                  <a:srgbClr val="2A00FF"/>
                </a:solidFill>
                <a:latin typeface="Courier New"/>
              </a:rPr>
              <a:t>"Hello World"</a:t>
            </a:r>
            <a:r>
              <a:rPr lang="en-NZ" sz="3200" b="1" dirty="0" smtClean="0">
                <a:solidFill>
                  <a:srgbClr val="000000"/>
                </a:solidFill>
                <a:latin typeface="Courier New"/>
              </a:rPr>
              <a:t>));</a:t>
            </a:r>
          </a:p>
          <a:p>
            <a:pPr>
              <a:buNone/>
            </a:pPr>
            <a:endParaRPr lang="en-NZ" sz="3200" dirty="0" smtClean="0">
              <a:latin typeface="Courier New"/>
            </a:endParaRPr>
          </a:p>
          <a:p>
            <a:pPr>
              <a:buNone/>
            </a:pPr>
            <a:r>
              <a:rPr lang="en-NZ" sz="3200" dirty="0" err="1" smtClean="0">
                <a:solidFill>
                  <a:srgbClr val="000000"/>
                </a:solidFill>
                <a:latin typeface="Courier New"/>
              </a:rPr>
              <a:t>JPanel</a:t>
            </a:r>
            <a:r>
              <a:rPr lang="en-NZ" sz="3200" dirty="0" smtClean="0">
                <a:solidFill>
                  <a:srgbClr val="000000"/>
                </a:solidFill>
                <a:latin typeface="Courier New"/>
              </a:rPr>
              <a:t> formField2 = </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JPanel</a:t>
            </a:r>
            <a:r>
              <a:rPr lang="en-NZ" sz="3200" b="1" dirty="0" smtClean="0">
                <a:solidFill>
                  <a:srgbClr val="000000"/>
                </a:solidFill>
                <a:latin typeface="Courier New"/>
              </a:rPr>
              <a:t>();</a:t>
            </a:r>
          </a:p>
          <a:p>
            <a:pPr>
              <a:buNone/>
            </a:pPr>
            <a:r>
              <a:rPr lang="en-NZ" sz="3200" dirty="0" smtClean="0">
                <a:solidFill>
                  <a:srgbClr val="000000"/>
                </a:solidFill>
                <a:latin typeface="Courier New"/>
              </a:rPr>
              <a:t>formField2.setLayout(</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FlowLayout</a:t>
            </a:r>
            <a:r>
              <a:rPr lang="en-NZ" sz="3200" b="1" dirty="0" smtClean="0">
                <a:solidFill>
                  <a:srgbClr val="000000"/>
                </a:solidFill>
                <a:latin typeface="Courier New"/>
              </a:rPr>
              <a:t>());</a:t>
            </a:r>
          </a:p>
          <a:p>
            <a:pPr>
              <a:buNone/>
            </a:pPr>
            <a:r>
              <a:rPr lang="en-NZ" sz="3200" dirty="0" smtClean="0">
                <a:solidFill>
                  <a:srgbClr val="000000"/>
                </a:solidFill>
                <a:latin typeface="Courier New"/>
              </a:rPr>
              <a:t>formField2.add(</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JLabel</a:t>
            </a:r>
            <a:r>
              <a:rPr lang="en-NZ" sz="3200" b="1" dirty="0" smtClean="0">
                <a:solidFill>
                  <a:srgbClr val="000000"/>
                </a:solidFill>
                <a:latin typeface="Courier New"/>
              </a:rPr>
              <a:t>(</a:t>
            </a:r>
            <a:r>
              <a:rPr lang="en-NZ" sz="3200" b="1" dirty="0" smtClean="0">
                <a:solidFill>
                  <a:srgbClr val="2A00FF"/>
                </a:solidFill>
                <a:latin typeface="Courier New"/>
              </a:rPr>
              <a:t>"Hello World2"</a:t>
            </a:r>
            <a:r>
              <a:rPr lang="en-NZ" sz="3200" b="1" dirty="0" smtClean="0">
                <a:solidFill>
                  <a:srgbClr val="000000"/>
                </a:solidFill>
                <a:latin typeface="Courier New"/>
              </a:rPr>
              <a:t>));</a:t>
            </a:r>
          </a:p>
          <a:p>
            <a:pPr>
              <a:buNone/>
            </a:pPr>
            <a:r>
              <a:rPr lang="en-NZ" sz="3200" dirty="0" smtClean="0">
                <a:solidFill>
                  <a:srgbClr val="000000"/>
                </a:solidFill>
                <a:latin typeface="Courier New"/>
              </a:rPr>
              <a:t>formField2.add(</a:t>
            </a:r>
            <a:r>
              <a:rPr lang="en-NZ" sz="3200" b="1" dirty="0" smtClean="0">
                <a:solidFill>
                  <a:srgbClr val="7F0055"/>
                </a:solidFill>
                <a:latin typeface="Courier New"/>
              </a:rPr>
              <a:t>new</a:t>
            </a:r>
            <a:r>
              <a:rPr lang="en-NZ" sz="3200" b="1" dirty="0" smtClean="0">
                <a:solidFill>
                  <a:srgbClr val="000000"/>
                </a:solidFill>
                <a:latin typeface="Courier New"/>
              </a:rPr>
              <a:t> </a:t>
            </a:r>
            <a:r>
              <a:rPr lang="en-NZ" sz="3200" b="1" dirty="0" err="1" smtClean="0">
                <a:solidFill>
                  <a:srgbClr val="000000"/>
                </a:solidFill>
                <a:latin typeface="Courier New"/>
              </a:rPr>
              <a:t>JButton</a:t>
            </a:r>
            <a:r>
              <a:rPr lang="en-NZ" sz="3200" b="1" dirty="0" smtClean="0">
                <a:solidFill>
                  <a:srgbClr val="000000"/>
                </a:solidFill>
                <a:latin typeface="Courier New"/>
              </a:rPr>
              <a:t>(</a:t>
            </a:r>
            <a:r>
              <a:rPr lang="en-NZ" sz="3200" b="1" dirty="0" smtClean="0">
                <a:solidFill>
                  <a:srgbClr val="2A00FF"/>
                </a:solidFill>
                <a:latin typeface="Courier New"/>
              </a:rPr>
              <a:t>"Hello World2"</a:t>
            </a:r>
            <a:r>
              <a:rPr lang="en-NZ" sz="3200" b="1" dirty="0" smtClean="0">
                <a:solidFill>
                  <a:srgbClr val="000000"/>
                </a:solidFill>
                <a:latin typeface="Courier New"/>
              </a:rPr>
              <a:t>));</a:t>
            </a:r>
          </a:p>
          <a:p>
            <a:pPr>
              <a:buNone/>
            </a:pPr>
            <a:endParaRPr lang="en-NZ" sz="3200" dirty="0" smtClean="0">
              <a:latin typeface="Courier New"/>
            </a:endParaRPr>
          </a:p>
          <a:p>
            <a:pPr>
              <a:buNone/>
            </a:pPr>
            <a:r>
              <a:rPr lang="en-NZ" sz="3200" dirty="0" err="1" smtClean="0">
                <a:solidFill>
                  <a:srgbClr val="000000"/>
                </a:solidFill>
                <a:highlight>
                  <a:srgbClr val="D4D4D4"/>
                </a:highlight>
                <a:latin typeface="Courier New"/>
              </a:rPr>
              <a:t>getContentPane</a:t>
            </a:r>
            <a:r>
              <a:rPr lang="en-NZ" sz="3200" dirty="0" smtClean="0">
                <a:solidFill>
                  <a:srgbClr val="000000"/>
                </a:solidFill>
                <a:highlight>
                  <a:srgbClr val="D4D4D4"/>
                </a:highlight>
                <a:latin typeface="Courier New"/>
              </a:rPr>
              <a:t>().</a:t>
            </a:r>
            <a:r>
              <a:rPr lang="en-NZ" sz="3200" dirty="0" err="1" smtClean="0">
                <a:solidFill>
                  <a:srgbClr val="000000"/>
                </a:solidFill>
                <a:highlight>
                  <a:srgbClr val="D4D4D4"/>
                </a:highlight>
                <a:latin typeface="Courier New"/>
              </a:rPr>
              <a:t>setLayout</a:t>
            </a:r>
            <a:r>
              <a:rPr lang="en-NZ" sz="3200" dirty="0" smtClean="0">
                <a:solidFill>
                  <a:srgbClr val="000000"/>
                </a:solidFill>
                <a:highlight>
                  <a:srgbClr val="D4D4D4"/>
                </a:highlight>
                <a:latin typeface="Courier New"/>
              </a:rPr>
              <a:t>(</a:t>
            </a:r>
            <a:r>
              <a:rPr lang="en-NZ" sz="3200" b="1" dirty="0" smtClean="0">
                <a:solidFill>
                  <a:srgbClr val="7F0055"/>
                </a:solidFill>
                <a:highlight>
                  <a:srgbClr val="D4D4D4"/>
                </a:highlight>
                <a:latin typeface="Courier New"/>
              </a:rPr>
              <a:t>new</a:t>
            </a:r>
            <a:r>
              <a:rPr lang="en-NZ" sz="3200" b="1" dirty="0" smtClean="0">
                <a:solidFill>
                  <a:srgbClr val="000000"/>
                </a:solidFill>
                <a:highlight>
                  <a:srgbClr val="D4D4D4"/>
                </a:highlight>
                <a:latin typeface="Courier New"/>
              </a:rPr>
              <a:t> </a:t>
            </a:r>
            <a:r>
              <a:rPr lang="en-NZ" sz="3200" b="1" dirty="0" err="1" smtClean="0">
                <a:solidFill>
                  <a:srgbClr val="000000"/>
                </a:solidFill>
                <a:highlight>
                  <a:srgbClr val="D4D4D4"/>
                </a:highlight>
                <a:latin typeface="Courier New"/>
              </a:rPr>
              <a:t>BoxLayout</a:t>
            </a:r>
            <a:r>
              <a:rPr lang="en-NZ" sz="3200" b="1" dirty="0" smtClean="0">
                <a:solidFill>
                  <a:srgbClr val="000000"/>
                </a:solidFill>
                <a:highlight>
                  <a:srgbClr val="D4D4D4"/>
                </a:highlight>
                <a:latin typeface="Courier New"/>
              </a:rPr>
              <a:t>(</a:t>
            </a:r>
            <a:r>
              <a:rPr lang="en-NZ" sz="3200" b="1" dirty="0" err="1" smtClean="0">
                <a:solidFill>
                  <a:srgbClr val="000000"/>
                </a:solidFill>
                <a:highlight>
                  <a:srgbClr val="D4D4D4"/>
                </a:highlight>
                <a:latin typeface="Courier New"/>
              </a:rPr>
              <a:t>getContentPane</a:t>
            </a:r>
            <a:r>
              <a:rPr lang="en-NZ" sz="3200" b="1" dirty="0" smtClean="0">
                <a:solidFill>
                  <a:srgbClr val="000000"/>
                </a:solidFill>
                <a:highlight>
                  <a:srgbClr val="D4D4D4"/>
                </a:highlight>
                <a:latin typeface="Courier New"/>
              </a:rPr>
              <a:t>(),</a:t>
            </a:r>
            <a:r>
              <a:rPr lang="en-NZ" sz="3200" b="1" dirty="0" err="1" smtClean="0">
                <a:solidFill>
                  <a:srgbClr val="000000"/>
                </a:solidFill>
                <a:highlight>
                  <a:srgbClr val="D4D4D4"/>
                </a:highlight>
                <a:latin typeface="Courier New"/>
              </a:rPr>
              <a:t>BoxLayout.</a:t>
            </a:r>
            <a:r>
              <a:rPr lang="en-NZ" sz="3200" b="1" i="1" dirty="0" err="1" smtClean="0">
                <a:solidFill>
                  <a:srgbClr val="0000C0"/>
                </a:solidFill>
                <a:highlight>
                  <a:srgbClr val="D4D4D4"/>
                </a:highlight>
                <a:latin typeface="Courier New"/>
              </a:rPr>
              <a:t>Y_AXIS</a:t>
            </a:r>
            <a:r>
              <a:rPr lang="en-NZ" sz="3200" b="1" i="1" dirty="0" smtClean="0">
                <a:solidFill>
                  <a:srgbClr val="000000"/>
                </a:solidFill>
                <a:highlight>
                  <a:srgbClr val="D4D4D4"/>
                </a:highlight>
                <a:latin typeface="Courier New"/>
              </a:rPr>
              <a:t>));</a:t>
            </a:r>
          </a:p>
          <a:p>
            <a:pPr>
              <a:buNone/>
            </a:pPr>
            <a:r>
              <a:rPr lang="en-NZ" sz="3200" dirty="0" err="1" smtClean="0">
                <a:solidFill>
                  <a:srgbClr val="000000"/>
                </a:solidFill>
                <a:highlight>
                  <a:srgbClr val="D4D4D4"/>
                </a:highlight>
                <a:latin typeface="Courier New"/>
              </a:rPr>
              <a:t>getContentPane</a:t>
            </a:r>
            <a:r>
              <a:rPr lang="en-NZ" sz="3200" dirty="0" smtClean="0">
                <a:solidFill>
                  <a:srgbClr val="000000"/>
                </a:solidFill>
                <a:highlight>
                  <a:srgbClr val="D4D4D4"/>
                </a:highlight>
                <a:latin typeface="Courier New"/>
              </a:rPr>
              <a:t>().add(</a:t>
            </a:r>
            <a:r>
              <a:rPr lang="en-NZ" sz="3200" dirty="0" err="1" smtClean="0">
                <a:solidFill>
                  <a:srgbClr val="000000"/>
                </a:solidFill>
                <a:highlight>
                  <a:srgbClr val="D4D4D4"/>
                </a:highlight>
                <a:latin typeface="Courier New"/>
              </a:rPr>
              <a:t>formField</a:t>
            </a:r>
            <a:r>
              <a:rPr lang="en-NZ" sz="3200" dirty="0" smtClean="0">
                <a:solidFill>
                  <a:srgbClr val="000000"/>
                </a:solidFill>
                <a:highlight>
                  <a:srgbClr val="D4D4D4"/>
                </a:highlight>
                <a:latin typeface="Courier New"/>
              </a:rPr>
              <a:t>);</a:t>
            </a:r>
          </a:p>
          <a:p>
            <a:pPr>
              <a:buNone/>
            </a:pPr>
            <a:r>
              <a:rPr lang="en-NZ" sz="3200" dirty="0" err="1" smtClean="0">
                <a:solidFill>
                  <a:srgbClr val="000000"/>
                </a:solidFill>
                <a:highlight>
                  <a:srgbClr val="D4D4D4"/>
                </a:highlight>
                <a:latin typeface="Courier New"/>
              </a:rPr>
              <a:t>getContentPane</a:t>
            </a:r>
            <a:r>
              <a:rPr lang="en-NZ" sz="3200" dirty="0" smtClean="0">
                <a:solidFill>
                  <a:srgbClr val="000000"/>
                </a:solidFill>
                <a:highlight>
                  <a:srgbClr val="D4D4D4"/>
                </a:highlight>
                <a:latin typeface="Courier New"/>
              </a:rPr>
              <a:t>().add(formField2);</a:t>
            </a:r>
          </a:p>
          <a:p>
            <a:pPr>
              <a:buNone/>
            </a:pPr>
            <a:endParaRPr lang="en-NZ" sz="3200" dirty="0" smtClean="0">
              <a:latin typeface="Courier New"/>
            </a:endParaRPr>
          </a:p>
          <a:p>
            <a:pPr>
              <a:buNone/>
            </a:pPr>
            <a:r>
              <a:rPr lang="en-NZ" sz="3200" dirty="0" err="1" smtClean="0">
                <a:solidFill>
                  <a:srgbClr val="000000"/>
                </a:solidFill>
                <a:latin typeface="Courier New"/>
              </a:rPr>
              <a:t>setDefaultCloseOperation</a:t>
            </a:r>
            <a:r>
              <a:rPr lang="en-NZ" sz="3200" dirty="0" smtClean="0">
                <a:solidFill>
                  <a:srgbClr val="000000"/>
                </a:solidFill>
                <a:latin typeface="Courier New"/>
              </a:rPr>
              <a:t>(</a:t>
            </a:r>
            <a:r>
              <a:rPr lang="en-NZ" sz="3200" dirty="0" err="1" smtClean="0">
                <a:solidFill>
                  <a:srgbClr val="000000"/>
                </a:solidFill>
                <a:latin typeface="Courier New"/>
              </a:rPr>
              <a:t>JFrame.</a:t>
            </a:r>
            <a:r>
              <a:rPr lang="en-NZ" sz="3200" i="1" dirty="0" err="1" smtClean="0">
                <a:solidFill>
                  <a:srgbClr val="0000C0"/>
                </a:solidFill>
                <a:latin typeface="Courier New"/>
              </a:rPr>
              <a:t>EXIT_ON_CLOSE</a:t>
            </a:r>
            <a:r>
              <a:rPr lang="en-NZ" sz="3200" i="1" dirty="0" smtClean="0">
                <a:solidFill>
                  <a:srgbClr val="000000"/>
                </a:solidFill>
                <a:latin typeface="Courier New"/>
              </a:rPr>
              <a:t>);</a:t>
            </a:r>
          </a:p>
          <a:p>
            <a:pPr>
              <a:buNone/>
            </a:pPr>
            <a:endParaRPr lang="en-NZ" sz="3200" dirty="0" smtClean="0">
              <a:latin typeface="Courier New"/>
            </a:endParaRPr>
          </a:p>
          <a:p>
            <a:pPr>
              <a:buNone/>
            </a:pPr>
            <a:r>
              <a:rPr lang="en-NZ" sz="3200" dirty="0" err="1" smtClean="0">
                <a:solidFill>
                  <a:srgbClr val="000000"/>
                </a:solidFill>
                <a:latin typeface="Courier New"/>
              </a:rPr>
              <a:t>setVisible</a:t>
            </a:r>
            <a:r>
              <a:rPr lang="en-NZ" sz="3200" dirty="0" smtClean="0">
                <a:solidFill>
                  <a:srgbClr val="000000"/>
                </a:solidFill>
                <a:latin typeface="Courier New"/>
              </a:rPr>
              <a:t>(</a:t>
            </a:r>
            <a:r>
              <a:rPr lang="en-NZ" sz="3200" b="1" dirty="0" smtClean="0">
                <a:solidFill>
                  <a:srgbClr val="7F0055"/>
                </a:solidFill>
                <a:latin typeface="Courier New"/>
              </a:rPr>
              <a:t>true</a:t>
            </a:r>
            <a:r>
              <a:rPr lang="en-NZ" sz="3200" b="1" dirty="0" smtClean="0">
                <a:solidFill>
                  <a:srgbClr val="000000"/>
                </a:solidFill>
                <a:latin typeface="Courier New"/>
              </a:rPr>
              <a:t>);</a:t>
            </a:r>
            <a:endParaRPr 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Events and Listeners</a:t>
            </a:r>
            <a:endParaRPr lang="en-NZ" dirty="0"/>
          </a:p>
        </p:txBody>
      </p:sp>
      <p:sp>
        <p:nvSpPr>
          <p:cNvPr id="4" name="Content Placeholder 3"/>
          <p:cNvSpPr>
            <a:spLocks noGrp="1"/>
          </p:cNvSpPr>
          <p:nvPr>
            <p:ph sz="quarter" idx="13"/>
          </p:nvPr>
        </p:nvSpPr>
        <p:spPr/>
        <p:txBody>
          <a:bodyPr>
            <a:normAutofit/>
          </a:bodyPr>
          <a:lstStyle/>
          <a:p>
            <a:r>
              <a:rPr lang="en-NZ" dirty="0" smtClean="0"/>
              <a:t>GUIs largely event-driven; that is, the program waits for events that are generated by the user’s actions. </a:t>
            </a:r>
          </a:p>
          <a:p>
            <a:r>
              <a:rPr lang="en-NZ" dirty="0" smtClean="0"/>
              <a:t>When an event occurs, the program responds by executing an event handler method, i.e. you have to write event handler methods to respond to the events that you are interested in.</a:t>
            </a:r>
            <a:endParaRPr lang="en-NZ"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Events and Listeners (Cont...)</a:t>
            </a:r>
            <a:endParaRPr lang="en-NZ" dirty="0"/>
          </a:p>
        </p:txBody>
      </p:sp>
      <p:sp>
        <p:nvSpPr>
          <p:cNvPr id="4" name="Content Placeholder 3"/>
          <p:cNvSpPr>
            <a:spLocks noGrp="1"/>
          </p:cNvSpPr>
          <p:nvPr>
            <p:ph sz="quarter" idx="13"/>
          </p:nvPr>
        </p:nvSpPr>
        <p:spPr/>
        <p:txBody>
          <a:bodyPr/>
          <a:lstStyle/>
          <a:p>
            <a:r>
              <a:rPr lang="en-NZ" smtClean="0"/>
              <a:t>The most common technique for handling events in Java is to use event listeners. </a:t>
            </a:r>
          </a:p>
          <a:p>
            <a:r>
              <a:rPr lang="en-NZ" smtClean="0"/>
              <a:t>A listener is an object that includes one or more event-handling methods. When an event is detected by another object, such as a button or menu, the listener object is notiﬁed and it responds by running the appropriate event-handling method. </a:t>
            </a:r>
            <a:endParaRPr lang="en-NZ"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a:t>
            </a:r>
            <a:r>
              <a:rPr lang="en-NZ" dirty="0" err="1" smtClean="0"/>
              <a:t>JButton</a:t>
            </a:r>
            <a:endParaRPr lang="en-NZ" dirty="0"/>
          </a:p>
        </p:txBody>
      </p:sp>
      <p:sp>
        <p:nvSpPr>
          <p:cNvPr id="4" name="Content Placeholder 3"/>
          <p:cNvSpPr>
            <a:spLocks noGrp="1"/>
          </p:cNvSpPr>
          <p:nvPr>
            <p:ph sz="quarter" idx="13"/>
          </p:nvPr>
        </p:nvSpPr>
        <p:spPr/>
        <p:txBody>
          <a:bodyPr>
            <a:normAutofit fontScale="62500" lnSpcReduction="20000"/>
          </a:bodyPr>
          <a:lstStyle/>
          <a:p>
            <a:pPr>
              <a:buNone/>
            </a:pPr>
            <a:r>
              <a:rPr lang="en-NZ" dirty="0" smtClean="0"/>
              <a:t>Creating the </a:t>
            </a:r>
            <a:r>
              <a:rPr lang="en-NZ" dirty="0" err="1" smtClean="0"/>
              <a:t>JButton</a:t>
            </a:r>
            <a:r>
              <a:rPr lang="en-NZ" dirty="0" smtClean="0"/>
              <a:t> component:</a:t>
            </a:r>
          </a:p>
          <a:p>
            <a:pPr>
              <a:buNone/>
            </a:pPr>
            <a:endParaRPr lang="en-NZ" dirty="0" smtClean="0"/>
          </a:p>
          <a:p>
            <a:pPr>
              <a:buNone/>
            </a:pPr>
            <a:r>
              <a:rPr lang="en-NZ" dirty="0" smtClean="0"/>
              <a:t>     </a:t>
            </a:r>
            <a:r>
              <a:rPr lang="en-NZ" dirty="0" err="1" smtClean="0"/>
              <a:t>JButton</a:t>
            </a:r>
            <a:r>
              <a:rPr lang="en-NZ" dirty="0" smtClean="0"/>
              <a:t> </a:t>
            </a:r>
            <a:r>
              <a:rPr lang="en-NZ" dirty="0" err="1" smtClean="0"/>
              <a:t>myButton</a:t>
            </a:r>
            <a:r>
              <a:rPr lang="en-NZ" dirty="0" smtClean="0"/>
              <a:t> = new </a:t>
            </a:r>
            <a:r>
              <a:rPr lang="en-NZ" dirty="0" err="1" smtClean="0"/>
              <a:t>JButton</a:t>
            </a:r>
            <a:r>
              <a:rPr lang="en-NZ" dirty="0" smtClean="0"/>
              <a:t>(“Hello");</a:t>
            </a:r>
          </a:p>
          <a:p>
            <a:pPr>
              <a:buNone/>
            </a:pPr>
            <a:endParaRPr lang="en-NZ" dirty="0" smtClean="0"/>
          </a:p>
          <a:p>
            <a:pPr>
              <a:buNone/>
            </a:pPr>
            <a:r>
              <a:rPr lang="en-NZ" dirty="0" smtClean="0"/>
              <a:t>You typically want to add an </a:t>
            </a:r>
            <a:r>
              <a:rPr lang="en-NZ" dirty="0" err="1" smtClean="0"/>
              <a:t>ActionListener</a:t>
            </a:r>
            <a:r>
              <a:rPr lang="en-NZ" dirty="0" smtClean="0"/>
              <a:t> to a </a:t>
            </a:r>
            <a:r>
              <a:rPr lang="en-NZ" dirty="0" err="1" smtClean="0"/>
              <a:t>JButton</a:t>
            </a:r>
            <a:r>
              <a:rPr lang="en-NZ" dirty="0" smtClean="0"/>
              <a:t>:</a:t>
            </a:r>
            <a:br>
              <a:rPr lang="en-NZ" dirty="0" smtClean="0"/>
            </a:br>
            <a:endParaRPr lang="en-NZ" dirty="0" smtClean="0"/>
          </a:p>
          <a:p>
            <a:pPr>
              <a:buNone/>
            </a:pPr>
            <a:r>
              <a:rPr lang="en-NZ" dirty="0" smtClean="0"/>
              <a:t>     </a:t>
            </a:r>
            <a:r>
              <a:rPr lang="en-NZ" dirty="0" err="1" smtClean="0"/>
              <a:t>myButton.addActionListener</a:t>
            </a:r>
            <a:r>
              <a:rPr lang="en-NZ" dirty="0" smtClean="0"/>
              <a:t>(new </a:t>
            </a:r>
            <a:r>
              <a:rPr lang="en-NZ" dirty="0" err="1" smtClean="0"/>
              <a:t>ActionListener</a:t>
            </a:r>
            <a:r>
              <a:rPr lang="en-NZ" dirty="0" smtClean="0"/>
              <a:t>()</a:t>
            </a:r>
          </a:p>
          <a:p>
            <a:pPr>
              <a:buNone/>
            </a:pPr>
            <a:r>
              <a:rPr lang="en" dirty="0" smtClean="0"/>
              <a:t>     {</a:t>
            </a:r>
          </a:p>
          <a:p>
            <a:pPr>
              <a:buNone/>
            </a:pPr>
            <a:r>
              <a:rPr lang="en-NZ" dirty="0" smtClean="0"/>
              <a:t>       public void </a:t>
            </a:r>
            <a:r>
              <a:rPr lang="en-NZ" dirty="0" err="1" smtClean="0"/>
              <a:t>actionPerformed</a:t>
            </a:r>
            <a:r>
              <a:rPr lang="en-NZ" dirty="0" smtClean="0"/>
              <a:t>(</a:t>
            </a:r>
            <a:r>
              <a:rPr lang="en-NZ" dirty="0" err="1" smtClean="0"/>
              <a:t>ActionEvent</a:t>
            </a:r>
            <a:r>
              <a:rPr lang="en-NZ" dirty="0" smtClean="0"/>
              <a:t> e)</a:t>
            </a:r>
          </a:p>
          <a:p>
            <a:pPr>
              <a:buNone/>
            </a:pPr>
            <a:r>
              <a:rPr lang="en" dirty="0" smtClean="0"/>
              <a:t>        {</a:t>
            </a:r>
          </a:p>
          <a:p>
            <a:pPr>
              <a:buNone/>
            </a:pPr>
            <a:r>
              <a:rPr lang="en-NZ" dirty="0" smtClean="0"/>
              <a:t>           // reaction to button click goes here...</a:t>
            </a:r>
          </a:p>
          <a:p>
            <a:pPr>
              <a:buNone/>
            </a:pPr>
            <a:r>
              <a:rPr lang="en-NZ" dirty="0" smtClean="0"/>
              <a:t>        </a:t>
            </a:r>
            <a:r>
              <a:rPr lang="en" dirty="0" smtClean="0"/>
              <a:t>}</a:t>
            </a:r>
          </a:p>
          <a:p>
            <a:pPr>
              <a:buNone/>
            </a:pPr>
            <a:r>
              <a:rPr lang="en" dirty="0" smtClean="0"/>
              <a:t>     }</a:t>
            </a:r>
          </a:p>
          <a:p>
            <a:pPr>
              <a:buNone/>
            </a:pPr>
            <a:r>
              <a:rPr lang="en" dirty="0" smtClean="0"/>
              <a:t>     );</a:t>
            </a:r>
          </a:p>
          <a:p>
            <a:endParaRPr lang="en-NZ" dirty="0" smtClean="0"/>
          </a:p>
          <a:p>
            <a:endParaRPr lang="en-NZ"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Readings</a:t>
            </a:r>
            <a:endParaRPr lang="en-NZ" dirty="0"/>
          </a:p>
        </p:txBody>
      </p:sp>
      <p:sp>
        <p:nvSpPr>
          <p:cNvPr id="4" name="Content Placeholder 3"/>
          <p:cNvSpPr>
            <a:spLocks noGrp="1"/>
          </p:cNvSpPr>
          <p:nvPr>
            <p:ph sz="quarter" idx="13"/>
          </p:nvPr>
        </p:nvSpPr>
        <p:spPr/>
        <p:txBody>
          <a:bodyPr>
            <a:normAutofit fontScale="92500"/>
          </a:bodyPr>
          <a:lstStyle/>
          <a:p>
            <a:r>
              <a:rPr lang="en-NZ" dirty="0" smtClean="0"/>
              <a:t>Introduction to Java Programming, David J. Eck (available on </a:t>
            </a:r>
            <a:r>
              <a:rPr lang="en-NZ" dirty="0" err="1" smtClean="0"/>
              <a:t>Moodle</a:t>
            </a:r>
            <a:r>
              <a:rPr lang="en-NZ" dirty="0" smtClean="0"/>
              <a:t>)</a:t>
            </a:r>
          </a:p>
          <a:p>
            <a:pPr lvl="1"/>
            <a:r>
              <a:rPr lang="en-NZ" dirty="0" smtClean="0"/>
              <a:t>Section 6.1.1 (</a:t>
            </a:r>
            <a:r>
              <a:rPr lang="en-NZ" dirty="0" err="1" smtClean="0"/>
              <a:t>JFrame</a:t>
            </a:r>
            <a:r>
              <a:rPr lang="en-NZ" dirty="0" smtClean="0"/>
              <a:t> &amp; </a:t>
            </a:r>
            <a:r>
              <a:rPr lang="en-NZ" dirty="0" err="1" smtClean="0"/>
              <a:t>JPanel</a:t>
            </a:r>
            <a:r>
              <a:rPr lang="en-NZ" dirty="0" smtClean="0"/>
              <a:t>)</a:t>
            </a:r>
          </a:p>
          <a:p>
            <a:pPr lvl="1"/>
            <a:r>
              <a:rPr lang="en-NZ" dirty="0" smtClean="0"/>
              <a:t>Section 6.1.2 (Components &amp; Layouts)</a:t>
            </a:r>
          </a:p>
          <a:p>
            <a:pPr lvl="1"/>
            <a:r>
              <a:rPr lang="en-NZ" dirty="0" smtClean="0"/>
              <a:t>Section 6.1.3 (Events and Listeners)</a:t>
            </a:r>
          </a:p>
          <a:p>
            <a:endParaRPr lang="en-NZ" dirty="0" smtClean="0">
              <a:hlinkClick r:id="rId3"/>
            </a:endParaRPr>
          </a:p>
          <a:p>
            <a:r>
              <a:rPr lang="en-NZ" sz="2400" dirty="0" smtClean="0">
                <a:hlinkClick r:id="rId3"/>
              </a:rPr>
              <a:t>http://docs.oracle.com/javase/tutorial/ui/features/components.html</a:t>
            </a:r>
            <a:endParaRPr lang="en-NZ" sz="2400" dirty="0" smtClean="0"/>
          </a:p>
          <a:p>
            <a:r>
              <a:rPr lang="en-NZ" sz="2400" dirty="0" smtClean="0">
                <a:hlinkClick r:id="rId4"/>
              </a:rPr>
              <a:t>http://docs.oracle.com/javase/tutorial/uiswing/layout/visual.html</a:t>
            </a:r>
            <a:endParaRPr lang="en-NZ" sz="2400" dirty="0" smtClean="0"/>
          </a:p>
          <a:p>
            <a:r>
              <a:rPr lang="en-NZ" sz="2400" dirty="0" smtClean="0">
                <a:hlinkClick r:id="rId5"/>
              </a:rPr>
              <a:t>http://www.javabeginner.com/java-swing/java-swing-tutorial</a:t>
            </a:r>
            <a:endParaRPr lang="en-NZ" sz="2400" dirty="0" smtClean="0"/>
          </a:p>
          <a:p>
            <a:endParaRPr lang="en-NZ" dirty="0" smtClean="0"/>
          </a:p>
          <a:p>
            <a:endParaRPr lang="en-NZ"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Contents</a:t>
            </a:r>
          </a:p>
        </p:txBody>
      </p:sp>
      <p:sp>
        <p:nvSpPr>
          <p:cNvPr id="3" name="Content Placeholder 2"/>
          <p:cNvSpPr>
            <a:spLocks noGrp="1"/>
          </p:cNvSpPr>
          <p:nvPr>
            <p:ph sz="quarter" idx="13"/>
          </p:nvPr>
        </p:nvSpPr>
        <p:spPr/>
        <p:txBody>
          <a:bodyPr/>
          <a:lstStyle/>
          <a:p>
            <a:r>
              <a:rPr lang="en-NZ" dirty="0" smtClean="0"/>
              <a:t>Swing</a:t>
            </a:r>
          </a:p>
          <a:p>
            <a:r>
              <a:rPr lang="en-NZ" dirty="0" smtClean="0"/>
              <a:t>Layout Managers</a:t>
            </a:r>
          </a:p>
          <a:p>
            <a:r>
              <a:rPr lang="en-NZ" dirty="0" smtClean="0"/>
              <a:t>Events</a:t>
            </a:r>
          </a:p>
          <a:p>
            <a:endParaRPr lang="en-NZ" dirty="0" smtClean="0"/>
          </a:p>
          <a:p>
            <a:endParaRPr lang="en-NZ"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Swing</a:t>
            </a:r>
            <a:endParaRPr lang="en-NZ" dirty="0"/>
          </a:p>
        </p:txBody>
      </p:sp>
      <p:sp>
        <p:nvSpPr>
          <p:cNvPr id="4" name="Content Placeholder 3"/>
          <p:cNvSpPr>
            <a:spLocks noGrp="1"/>
          </p:cNvSpPr>
          <p:nvPr>
            <p:ph sz="quarter" idx="13"/>
          </p:nvPr>
        </p:nvSpPr>
        <p:spPr/>
        <p:txBody>
          <a:bodyPr>
            <a:normAutofit/>
          </a:bodyPr>
          <a:lstStyle/>
          <a:p>
            <a:r>
              <a:rPr lang="en-NZ" dirty="0" smtClean="0"/>
              <a:t>Java GUI toolkit</a:t>
            </a:r>
          </a:p>
          <a:p>
            <a:r>
              <a:rPr lang="en-NZ" dirty="0" smtClean="0"/>
              <a:t>Defines widgets, event handlers, and layouts</a:t>
            </a:r>
          </a:p>
          <a:p>
            <a:r>
              <a:rPr lang="en-NZ" dirty="0" smtClean="0"/>
              <a:t>Lots of cool little widgets </a:t>
            </a:r>
            <a:r>
              <a:rPr lang="en-NZ" dirty="0" err="1" smtClean="0"/>
              <a:t>JTable</a:t>
            </a:r>
            <a:r>
              <a:rPr lang="en-NZ" dirty="0" smtClean="0"/>
              <a:t>, </a:t>
            </a:r>
            <a:r>
              <a:rPr lang="en-NZ" dirty="0" err="1" smtClean="0"/>
              <a:t>JList</a:t>
            </a:r>
            <a:r>
              <a:rPr lang="en-NZ" dirty="0" smtClean="0"/>
              <a:t>, </a:t>
            </a:r>
            <a:r>
              <a:rPr lang="en-NZ" dirty="0" err="1" smtClean="0"/>
              <a:t>JTree</a:t>
            </a:r>
            <a:r>
              <a:rPr lang="en-NZ" dirty="0" smtClean="0"/>
              <a:t> and basic UI primitives such as </a:t>
            </a:r>
          </a:p>
          <a:p>
            <a:pPr lvl="1"/>
            <a:r>
              <a:rPr lang="en-NZ" dirty="0" smtClean="0"/>
              <a:t>Drag and drop</a:t>
            </a:r>
          </a:p>
          <a:p>
            <a:pPr lvl="1"/>
            <a:r>
              <a:rPr lang="en-NZ" dirty="0" smtClean="0"/>
              <a:t>Event handling</a:t>
            </a:r>
          </a:p>
          <a:p>
            <a:pPr lvl="1"/>
            <a:r>
              <a:rPr lang="en-NZ" dirty="0" smtClean="0"/>
              <a:t>Customizable painting (look and feel)</a:t>
            </a:r>
          </a:p>
          <a:p>
            <a:pPr lvl="1"/>
            <a:r>
              <a:rPr lang="en-NZ" dirty="0" smtClean="0"/>
              <a:t>Window management</a:t>
            </a:r>
            <a:br>
              <a:rPr lang="en-NZ" dirty="0" smtClean="0"/>
            </a:br>
            <a:endParaRPr lang="en-NZ"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 Simple Swing App</a:t>
            </a:r>
            <a:endParaRPr lang="en-NZ" dirty="0"/>
          </a:p>
        </p:txBody>
      </p:sp>
      <p:sp>
        <p:nvSpPr>
          <p:cNvPr id="4" name="Content Placeholder 3"/>
          <p:cNvSpPr>
            <a:spLocks noGrp="1"/>
          </p:cNvSpPr>
          <p:nvPr>
            <p:ph sz="quarter" idx="13"/>
          </p:nvPr>
        </p:nvSpPr>
        <p:spPr>
          <a:xfrm>
            <a:off x="609600" y="1803400"/>
            <a:ext cx="8153400" cy="4768872"/>
          </a:xfrm>
        </p:spPr>
        <p:txBody>
          <a:bodyPr>
            <a:normAutofit fontScale="32500" lnSpcReduction="20000"/>
          </a:bodyPr>
          <a:lstStyle/>
          <a:p>
            <a:pPr>
              <a:buNone/>
            </a:pPr>
            <a:r>
              <a:rPr lang="en-AU" sz="4300" dirty="0" smtClean="0"/>
              <a:t>import </a:t>
            </a:r>
            <a:r>
              <a:rPr lang="en-AU" sz="4300" dirty="0" err="1" smtClean="0"/>
              <a:t>javax.swing.JFrame</a:t>
            </a:r>
            <a:r>
              <a:rPr lang="en-AU" sz="4300" dirty="0" smtClean="0"/>
              <a:t>;</a:t>
            </a:r>
          </a:p>
          <a:p>
            <a:pPr>
              <a:buNone/>
            </a:pPr>
            <a:r>
              <a:rPr lang="en-AU" sz="4300" dirty="0" smtClean="0"/>
              <a:t>import </a:t>
            </a:r>
            <a:r>
              <a:rPr lang="en-AU" sz="4300" dirty="0" err="1" smtClean="0"/>
              <a:t>javax.swing.JLabel</a:t>
            </a:r>
            <a:r>
              <a:rPr lang="en-AU" sz="4300" dirty="0" smtClean="0"/>
              <a:t>;</a:t>
            </a:r>
          </a:p>
          <a:p>
            <a:pPr>
              <a:buNone/>
            </a:pPr>
            <a:endParaRPr lang="en-AU" sz="4300" dirty="0" smtClean="0"/>
          </a:p>
          <a:p>
            <a:pPr>
              <a:buNone/>
            </a:pPr>
            <a:r>
              <a:rPr lang="en-AU" sz="4300" dirty="0" smtClean="0"/>
              <a:t>public class </a:t>
            </a:r>
            <a:r>
              <a:rPr lang="en-AU" sz="4300" dirty="0" err="1" smtClean="0"/>
              <a:t>HelloFrame</a:t>
            </a:r>
            <a:r>
              <a:rPr lang="en-AU" sz="4300" dirty="0" smtClean="0"/>
              <a:t> extends </a:t>
            </a:r>
            <a:r>
              <a:rPr lang="en-AU" sz="4300" dirty="0" err="1" smtClean="0"/>
              <a:t>JFrame</a:t>
            </a:r>
            <a:r>
              <a:rPr lang="en-AU" sz="4300" dirty="0" smtClean="0"/>
              <a:t> {</a:t>
            </a:r>
          </a:p>
          <a:p>
            <a:pPr>
              <a:buNone/>
            </a:pPr>
            <a:r>
              <a:rPr lang="en-AU" sz="4300" dirty="0" smtClean="0"/>
              <a:t>    public </a:t>
            </a:r>
            <a:r>
              <a:rPr lang="en-AU" sz="4300" dirty="0" err="1" smtClean="0"/>
              <a:t>HelloFrame</a:t>
            </a:r>
            <a:r>
              <a:rPr lang="en-AU" sz="4300" dirty="0" smtClean="0"/>
              <a:t>() </a:t>
            </a:r>
          </a:p>
          <a:p>
            <a:pPr>
              <a:buNone/>
            </a:pPr>
            <a:r>
              <a:rPr lang="en-AU" sz="4300" dirty="0" smtClean="0"/>
              <a:t>    { </a:t>
            </a:r>
          </a:p>
          <a:p>
            <a:pPr>
              <a:buNone/>
            </a:pPr>
            <a:r>
              <a:rPr lang="en-AU" sz="4300" dirty="0" smtClean="0"/>
              <a:t>        </a:t>
            </a:r>
            <a:r>
              <a:rPr lang="en-AU" sz="4300" dirty="0" err="1" smtClean="0"/>
              <a:t>setSize</a:t>
            </a:r>
            <a:r>
              <a:rPr lang="en-AU" sz="4300" dirty="0" smtClean="0"/>
              <a:t>(300, 300); </a:t>
            </a:r>
          </a:p>
          <a:p>
            <a:pPr>
              <a:buNone/>
            </a:pPr>
            <a:r>
              <a:rPr lang="en-AU" sz="4300" dirty="0" smtClean="0"/>
              <a:t>        </a:t>
            </a:r>
            <a:r>
              <a:rPr lang="en-AU" sz="4300" dirty="0" err="1" smtClean="0"/>
              <a:t>setTitle</a:t>
            </a:r>
            <a:r>
              <a:rPr lang="en-AU" sz="4300" dirty="0" smtClean="0"/>
              <a:t>("Hello World String");</a:t>
            </a:r>
          </a:p>
          <a:p>
            <a:pPr>
              <a:buNone/>
            </a:pPr>
            <a:r>
              <a:rPr lang="en-AU" sz="4300" dirty="0" smtClean="0"/>
              <a:t>        </a:t>
            </a:r>
            <a:r>
              <a:rPr lang="en-AU" sz="4300" dirty="0" err="1" smtClean="0"/>
              <a:t>setDefaultCloseOperation</a:t>
            </a:r>
            <a:r>
              <a:rPr lang="en-AU" sz="4300" dirty="0" smtClean="0"/>
              <a:t>(</a:t>
            </a:r>
            <a:r>
              <a:rPr lang="en-AU" sz="4300" dirty="0" err="1" smtClean="0"/>
              <a:t>JFrame.EXIT_ON_CLOSE</a:t>
            </a:r>
            <a:r>
              <a:rPr lang="en-AU" sz="4300" dirty="0" smtClean="0"/>
              <a:t>); </a:t>
            </a:r>
          </a:p>
          <a:p>
            <a:pPr>
              <a:buNone/>
            </a:pPr>
            <a:r>
              <a:rPr lang="en-AU" sz="4300" dirty="0" smtClean="0"/>
              <a:t>        </a:t>
            </a:r>
            <a:r>
              <a:rPr lang="en-AU" sz="4300" dirty="0" err="1" smtClean="0"/>
              <a:t>JLabel</a:t>
            </a:r>
            <a:r>
              <a:rPr lang="en-AU" sz="4300" dirty="0" smtClean="0"/>
              <a:t> </a:t>
            </a:r>
            <a:r>
              <a:rPr lang="en-AU" sz="4300" dirty="0" err="1" smtClean="0"/>
              <a:t>myLabel</a:t>
            </a:r>
            <a:r>
              <a:rPr lang="en-AU" sz="4300" dirty="0" smtClean="0"/>
              <a:t> = new </a:t>
            </a:r>
            <a:r>
              <a:rPr lang="en-AU" sz="4300" dirty="0" err="1" smtClean="0"/>
              <a:t>JLabel</a:t>
            </a:r>
            <a:r>
              <a:rPr lang="en-AU" sz="4300" dirty="0" smtClean="0"/>
              <a:t>("This is my label");</a:t>
            </a:r>
          </a:p>
          <a:p>
            <a:pPr>
              <a:buNone/>
            </a:pPr>
            <a:r>
              <a:rPr lang="en-AU" sz="4300" dirty="0" smtClean="0"/>
              <a:t>        </a:t>
            </a:r>
            <a:r>
              <a:rPr lang="en-AU" sz="4300" dirty="0" err="1" smtClean="0"/>
              <a:t>getContentPane</a:t>
            </a:r>
            <a:r>
              <a:rPr lang="en-AU" sz="4300" dirty="0" smtClean="0"/>
              <a:t>().add(</a:t>
            </a:r>
            <a:r>
              <a:rPr lang="en-AU" sz="4300" dirty="0" err="1" smtClean="0"/>
              <a:t>myLabel</a:t>
            </a:r>
            <a:r>
              <a:rPr lang="en-AU" sz="4300" dirty="0" smtClean="0"/>
              <a:t>);</a:t>
            </a:r>
          </a:p>
          <a:p>
            <a:pPr>
              <a:buNone/>
            </a:pPr>
            <a:r>
              <a:rPr lang="en-AU" sz="4300" dirty="0" smtClean="0"/>
              <a:t>    }</a:t>
            </a:r>
          </a:p>
          <a:p>
            <a:pPr>
              <a:buNone/>
            </a:pPr>
            <a:r>
              <a:rPr lang="en-AU" sz="4300" dirty="0" smtClean="0"/>
              <a:t>    public static void main(String[] </a:t>
            </a:r>
            <a:r>
              <a:rPr lang="en-AU" sz="4300" dirty="0" err="1" smtClean="0"/>
              <a:t>args</a:t>
            </a:r>
            <a:r>
              <a:rPr lang="en-AU" sz="4300" dirty="0" smtClean="0"/>
              <a:t>) {</a:t>
            </a:r>
          </a:p>
          <a:p>
            <a:pPr>
              <a:buNone/>
            </a:pPr>
            <a:r>
              <a:rPr lang="en-AU" sz="4300" dirty="0" smtClean="0"/>
              <a:t>        </a:t>
            </a:r>
            <a:r>
              <a:rPr lang="en-AU" sz="4300" dirty="0" err="1" smtClean="0"/>
              <a:t>HelloFrame</a:t>
            </a:r>
            <a:r>
              <a:rPr lang="en-AU" sz="4300" dirty="0" smtClean="0"/>
              <a:t> frame = new </a:t>
            </a:r>
            <a:r>
              <a:rPr lang="en-AU" sz="4300" dirty="0" err="1" smtClean="0"/>
              <a:t>HelloFrame</a:t>
            </a:r>
            <a:r>
              <a:rPr lang="en-AU" sz="4300" dirty="0" smtClean="0"/>
              <a:t>();</a:t>
            </a:r>
          </a:p>
          <a:p>
            <a:pPr>
              <a:buNone/>
            </a:pPr>
            <a:r>
              <a:rPr lang="en-AU" sz="4300" dirty="0" smtClean="0"/>
              <a:t>        </a:t>
            </a:r>
            <a:r>
              <a:rPr lang="en-AU" sz="4300" dirty="0" err="1" smtClean="0"/>
              <a:t>frame.setVisible</a:t>
            </a:r>
            <a:r>
              <a:rPr lang="en-AU" sz="4300" dirty="0" smtClean="0"/>
              <a:t>(true);</a:t>
            </a:r>
          </a:p>
          <a:p>
            <a:pPr>
              <a:buNone/>
            </a:pPr>
            <a:r>
              <a:rPr lang="en-AU" sz="4300" dirty="0" smtClean="0"/>
              <a:t>    }</a:t>
            </a:r>
          </a:p>
          <a:p>
            <a:pPr>
              <a:buNone/>
            </a:pPr>
            <a:r>
              <a:rPr lang="en-AU" sz="4300" dirty="0" smtClean="0"/>
              <a:t>}</a:t>
            </a:r>
          </a:p>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4133309" y="1905000"/>
            <a:ext cx="4515391" cy="1595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Swing Components</a:t>
            </a:r>
            <a:endParaRPr lang="en-NZ" dirty="0"/>
          </a:p>
        </p:txBody>
      </p:sp>
      <p:sp>
        <p:nvSpPr>
          <p:cNvPr id="4" name="Content Placeholder 3"/>
          <p:cNvSpPr>
            <a:spLocks noGrp="1"/>
          </p:cNvSpPr>
          <p:nvPr>
            <p:ph sz="quarter" idx="13"/>
          </p:nvPr>
        </p:nvSpPr>
        <p:spPr/>
        <p:txBody>
          <a:bodyPr>
            <a:normAutofit fontScale="92500" lnSpcReduction="20000"/>
          </a:bodyPr>
          <a:lstStyle/>
          <a:p>
            <a:r>
              <a:rPr lang="en-NZ" dirty="0" smtClean="0"/>
              <a:t>Top-level containers</a:t>
            </a:r>
          </a:p>
          <a:p>
            <a:pPr lvl="1"/>
            <a:r>
              <a:rPr lang="en-NZ" dirty="0" err="1" smtClean="0"/>
              <a:t>JFrame</a:t>
            </a:r>
            <a:endParaRPr lang="en-NZ" dirty="0" smtClean="0"/>
          </a:p>
          <a:p>
            <a:pPr lvl="1"/>
            <a:r>
              <a:rPr lang="en-NZ" dirty="0" err="1" smtClean="0"/>
              <a:t>JPanel</a:t>
            </a:r>
            <a:endParaRPr lang="en-NZ" dirty="0" smtClean="0"/>
          </a:p>
          <a:p>
            <a:pPr lvl="1"/>
            <a:r>
              <a:rPr lang="en-NZ" dirty="0" err="1" smtClean="0"/>
              <a:t>JScrollPane</a:t>
            </a:r>
            <a:endParaRPr lang="en-NZ" dirty="0" smtClean="0"/>
          </a:p>
          <a:p>
            <a:pPr lvl="1"/>
            <a:r>
              <a:rPr lang="en-NZ" dirty="0" err="1" smtClean="0"/>
              <a:t>JSplitPane</a:t>
            </a:r>
            <a:endParaRPr lang="en-NZ" dirty="0" smtClean="0"/>
          </a:p>
          <a:p>
            <a:pPr lvl="1"/>
            <a:r>
              <a:rPr lang="en-NZ" dirty="0" err="1" smtClean="0"/>
              <a:t>JDialog</a:t>
            </a:r>
            <a:endParaRPr lang="en-NZ" dirty="0" smtClean="0"/>
          </a:p>
          <a:p>
            <a:pPr lvl="1"/>
            <a:endParaRPr lang="en-NZ" dirty="0" smtClean="0"/>
          </a:p>
          <a:p>
            <a:r>
              <a:rPr lang="en-NZ" dirty="0" smtClean="0"/>
              <a:t>Basic controls:</a:t>
            </a:r>
          </a:p>
          <a:p>
            <a:pPr lvl="1"/>
            <a:r>
              <a:rPr lang="en-NZ" dirty="0" err="1" smtClean="0"/>
              <a:t>JButton,JComboBox</a:t>
            </a:r>
            <a:r>
              <a:rPr lang="en-NZ" dirty="0" smtClean="0"/>
              <a:t>, </a:t>
            </a:r>
            <a:r>
              <a:rPr lang="en-NZ" dirty="0" err="1" smtClean="0"/>
              <a:t>JCheckBox</a:t>
            </a:r>
            <a:r>
              <a:rPr lang="en-NZ" dirty="0" smtClean="0"/>
              <a:t>, </a:t>
            </a:r>
            <a:r>
              <a:rPr lang="en-NZ" dirty="0" err="1" smtClean="0"/>
              <a:t>JRadioButton</a:t>
            </a:r>
            <a:r>
              <a:rPr lang="en-NZ" dirty="0" smtClean="0"/>
              <a:t>, </a:t>
            </a:r>
            <a:r>
              <a:rPr lang="en-NZ" dirty="0" err="1" smtClean="0"/>
              <a:t>JTextField</a:t>
            </a:r>
            <a:r>
              <a:rPr lang="en-NZ" dirty="0" smtClean="0"/>
              <a:t>, </a:t>
            </a:r>
            <a:r>
              <a:rPr lang="en-NZ" dirty="0" err="1" smtClean="0"/>
              <a:t>JPasswordField</a:t>
            </a:r>
            <a:r>
              <a:rPr lang="en-NZ" dirty="0" smtClean="0"/>
              <a:t>, </a:t>
            </a:r>
            <a:r>
              <a:rPr lang="en-NZ" dirty="0" err="1" smtClean="0"/>
              <a:t>JMenu</a:t>
            </a:r>
            <a:r>
              <a:rPr lang="en-NZ" dirty="0" smtClean="0"/>
              <a:t>, </a:t>
            </a:r>
            <a:r>
              <a:rPr lang="en-NZ" dirty="0" err="1" smtClean="0"/>
              <a:t>JList</a:t>
            </a:r>
            <a:r>
              <a:rPr lang="en-NZ" dirty="0" smtClean="0"/>
              <a:t>, </a:t>
            </a:r>
            <a:r>
              <a:rPr lang="en-NZ" dirty="0" err="1" smtClean="0"/>
              <a:t>JTextArea</a:t>
            </a:r>
            <a:r>
              <a:rPr lang="en-NZ" dirty="0" smtClean="0"/>
              <a:t>, </a:t>
            </a:r>
            <a:r>
              <a:rPr lang="en-NZ" dirty="0" err="1" smtClean="0"/>
              <a:t>JTree</a:t>
            </a:r>
            <a:r>
              <a:rPr lang="en-NZ" dirty="0" smtClean="0"/>
              <a:t>, </a:t>
            </a:r>
            <a:r>
              <a:rPr lang="en-NZ" dirty="0" err="1" smtClean="0"/>
              <a:t>JFileChooser</a:t>
            </a:r>
            <a:r>
              <a:rPr lang="en-NZ" dirty="0" smtClean="0"/>
              <a:t>, </a:t>
            </a:r>
            <a:r>
              <a:rPr lang="en-NZ" dirty="0" err="1" smtClean="0"/>
              <a:t>JLabel</a:t>
            </a:r>
            <a:r>
              <a:rPr lang="en-NZ" dirty="0" smtClean="0"/>
              <a:t>, </a:t>
            </a:r>
            <a:r>
              <a:rPr lang="en-NZ" dirty="0" err="1" smtClean="0"/>
              <a:t>JToolTip</a:t>
            </a:r>
            <a:r>
              <a:rPr lang="en-NZ"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Layout of Swing Components</a:t>
            </a:r>
            <a:endParaRPr lang="en-NZ" dirty="0"/>
          </a:p>
        </p:txBody>
      </p:sp>
      <p:sp>
        <p:nvSpPr>
          <p:cNvPr id="3" name="Content Placeholder 2"/>
          <p:cNvSpPr>
            <a:spLocks noGrp="1"/>
          </p:cNvSpPr>
          <p:nvPr>
            <p:ph sz="quarter" idx="13"/>
          </p:nvPr>
        </p:nvSpPr>
        <p:spPr/>
        <p:txBody>
          <a:bodyPr>
            <a:normAutofit lnSpcReduction="10000"/>
          </a:bodyPr>
          <a:lstStyle/>
          <a:p>
            <a:r>
              <a:rPr lang="en-NZ" dirty="0" smtClean="0"/>
              <a:t>Widgets added to custom top-level containers</a:t>
            </a:r>
          </a:p>
          <a:p>
            <a:r>
              <a:rPr lang="en-NZ" dirty="0" smtClean="0"/>
              <a:t>Developer subclasses top-level container, creates custom </a:t>
            </a:r>
            <a:r>
              <a:rPr lang="en-NZ" dirty="0" err="1" smtClean="0"/>
              <a:t>JFrame</a:t>
            </a:r>
            <a:r>
              <a:rPr lang="en-NZ" dirty="0" smtClean="0"/>
              <a:t> or </a:t>
            </a:r>
            <a:r>
              <a:rPr lang="en-NZ" dirty="0" err="1" smtClean="0"/>
              <a:t>JPanel</a:t>
            </a:r>
            <a:r>
              <a:rPr lang="en-NZ" dirty="0" smtClean="0"/>
              <a:t> with required components</a:t>
            </a:r>
          </a:p>
          <a:p>
            <a:r>
              <a:rPr lang="en-NZ" dirty="0" smtClean="0"/>
              <a:t>Layout of widgets defined by </a:t>
            </a:r>
            <a:r>
              <a:rPr lang="en-NZ" dirty="0" err="1" smtClean="0"/>
              <a:t>LayoutManager</a:t>
            </a:r>
            <a:endParaRPr lang="en-NZ" dirty="0" smtClean="0"/>
          </a:p>
          <a:p>
            <a:r>
              <a:rPr lang="en-NZ" dirty="0" smtClean="0"/>
              <a:t>Top-level components by default use the </a:t>
            </a:r>
            <a:r>
              <a:rPr lang="en-NZ" dirty="0" err="1" smtClean="0"/>
              <a:t>BorderLayout</a:t>
            </a:r>
            <a:r>
              <a:rPr lang="en-NZ" dirty="0" smtClean="0"/>
              <a:t> manager</a:t>
            </a:r>
          </a:p>
          <a:p>
            <a:r>
              <a:rPr lang="en-NZ" dirty="0" smtClean="0"/>
              <a:t>Can also define your own layout manager or specify a NULL layout manager if you want to use absolute positioning.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Layouts</a:t>
            </a:r>
            <a:endParaRPr lang="en-NZ" dirty="0"/>
          </a:p>
        </p:txBody>
      </p:sp>
      <p:sp>
        <p:nvSpPr>
          <p:cNvPr id="4" name="Content Placeholder 3"/>
          <p:cNvSpPr>
            <a:spLocks noGrp="1"/>
          </p:cNvSpPr>
          <p:nvPr>
            <p:ph sz="quarter" idx="13"/>
          </p:nvPr>
        </p:nvSpPr>
        <p:spPr/>
        <p:txBody>
          <a:bodyPr>
            <a:normAutofit fontScale="85000" lnSpcReduction="20000"/>
          </a:bodyPr>
          <a:lstStyle/>
          <a:p>
            <a:pPr>
              <a:buNone/>
            </a:pPr>
            <a:r>
              <a:rPr lang="en-NZ" dirty="0" err="1" smtClean="0"/>
              <a:t>BorderLayout</a:t>
            </a:r>
            <a:endParaRPr lang="en-NZ" dirty="0" smtClean="0"/>
          </a:p>
          <a:p>
            <a:pPr>
              <a:buNone/>
            </a:pPr>
            <a:r>
              <a:rPr lang="en-NZ" dirty="0" smtClean="0"/>
              <a:t>		</a:t>
            </a:r>
            <a:r>
              <a:rPr lang="en-NZ" dirty="0" err="1" smtClean="0"/>
              <a:t>JPanel</a:t>
            </a:r>
            <a:r>
              <a:rPr lang="en-NZ" dirty="0" smtClean="0"/>
              <a:t> content = new </a:t>
            </a:r>
            <a:r>
              <a:rPr lang="en-NZ" dirty="0" err="1" smtClean="0"/>
              <a:t>JPanel</a:t>
            </a:r>
            <a:r>
              <a:rPr lang="en-NZ" dirty="0" smtClean="0"/>
              <a:t>();</a:t>
            </a:r>
          </a:p>
          <a:p>
            <a:pPr>
              <a:buNone/>
            </a:pPr>
            <a:r>
              <a:rPr lang="en-NZ" dirty="0" smtClean="0"/>
              <a:t>		</a:t>
            </a:r>
            <a:r>
              <a:rPr lang="en-NZ" dirty="0" err="1" smtClean="0"/>
              <a:t>content.setLayout</a:t>
            </a:r>
            <a:r>
              <a:rPr lang="en-NZ" dirty="0" smtClean="0"/>
              <a:t>(new </a:t>
            </a:r>
            <a:r>
              <a:rPr lang="en-NZ" dirty="0" err="1" smtClean="0"/>
              <a:t>BorderLayout</a:t>
            </a:r>
            <a:r>
              <a:rPr lang="en-NZ" dirty="0" smtClean="0"/>
              <a:t>());</a:t>
            </a:r>
          </a:p>
          <a:p>
            <a:pPr>
              <a:buNone/>
            </a:pPr>
            <a:r>
              <a:rPr lang="en-NZ" dirty="0" smtClean="0"/>
              <a:t>		</a:t>
            </a:r>
            <a:r>
              <a:rPr lang="en-NZ" dirty="0" err="1" smtClean="0"/>
              <a:t>content.add</a:t>
            </a:r>
            <a:r>
              <a:rPr lang="en-NZ" dirty="0" smtClean="0"/>
              <a:t>(</a:t>
            </a:r>
            <a:r>
              <a:rPr lang="en-NZ" dirty="0" err="1" smtClean="0"/>
              <a:t>myButton</a:t>
            </a:r>
            <a:r>
              <a:rPr lang="en-NZ" dirty="0" smtClean="0"/>
              <a:t>, </a:t>
            </a:r>
            <a:r>
              <a:rPr lang="en-NZ" dirty="0" err="1" smtClean="0"/>
              <a:t>BorderLayout.CENTER</a:t>
            </a:r>
            <a:r>
              <a:rPr lang="en-NZ" dirty="0" smtClean="0"/>
              <a:t>);</a:t>
            </a:r>
          </a:p>
          <a:p>
            <a:pPr>
              <a:buNone/>
            </a:pPr>
            <a:r>
              <a:rPr lang="en-NZ" dirty="0" smtClean="0"/>
              <a:t>		</a:t>
            </a:r>
            <a:r>
              <a:rPr lang="en-NZ" dirty="0" err="1" smtClean="0"/>
              <a:t>content.add</a:t>
            </a:r>
            <a:r>
              <a:rPr lang="en-NZ" dirty="0" smtClean="0"/>
              <a:t>(</a:t>
            </a:r>
            <a:r>
              <a:rPr lang="en-NZ" dirty="0" err="1" smtClean="0"/>
              <a:t>anotherJComponent</a:t>
            </a:r>
            <a:r>
              <a:rPr lang="en-NZ" dirty="0" smtClean="0"/>
              <a:t>, </a:t>
            </a:r>
            <a:r>
              <a:rPr lang="en-NZ" dirty="0" err="1" smtClean="0"/>
              <a:t>BorderLayout.SOUTH</a:t>
            </a:r>
            <a:r>
              <a:rPr lang="en-NZ" dirty="0" smtClean="0"/>
              <a:t>);</a:t>
            </a:r>
          </a:p>
          <a:p>
            <a:pPr>
              <a:buNone/>
            </a:pPr>
            <a:r>
              <a:rPr lang="en-NZ" dirty="0" err="1" smtClean="0"/>
              <a:t>FlowLayout</a:t>
            </a:r>
            <a:endParaRPr lang="en-NZ" dirty="0" smtClean="0"/>
          </a:p>
          <a:p>
            <a:pPr>
              <a:buNone/>
            </a:pPr>
            <a:r>
              <a:rPr lang="en-NZ" dirty="0" smtClean="0"/>
              <a:t>       </a:t>
            </a:r>
            <a:r>
              <a:rPr lang="en-NZ" dirty="0" err="1" smtClean="0"/>
              <a:t>JPanel</a:t>
            </a:r>
            <a:r>
              <a:rPr lang="en-NZ" dirty="0" smtClean="0"/>
              <a:t> content = new </a:t>
            </a:r>
            <a:r>
              <a:rPr lang="en-NZ" dirty="0" err="1" smtClean="0"/>
              <a:t>JPanel</a:t>
            </a:r>
            <a:r>
              <a:rPr lang="en-NZ" dirty="0" smtClean="0"/>
              <a:t>();</a:t>
            </a:r>
          </a:p>
          <a:p>
            <a:pPr>
              <a:buNone/>
            </a:pPr>
            <a:r>
              <a:rPr lang="en-NZ" dirty="0" smtClean="0"/>
              <a:t>	     </a:t>
            </a:r>
            <a:r>
              <a:rPr lang="en-NZ" dirty="0" err="1" smtClean="0"/>
              <a:t>content.setLayout</a:t>
            </a:r>
            <a:r>
              <a:rPr lang="en-NZ" dirty="0" smtClean="0"/>
              <a:t>(new </a:t>
            </a:r>
            <a:r>
              <a:rPr lang="en-NZ" dirty="0" err="1" smtClean="0"/>
              <a:t>FlowLayout</a:t>
            </a:r>
            <a:r>
              <a:rPr lang="en-NZ" dirty="0" smtClean="0"/>
              <a:t>());</a:t>
            </a:r>
          </a:p>
          <a:p>
            <a:pPr lvl="1">
              <a:buNone/>
            </a:pPr>
            <a:r>
              <a:rPr lang="en-NZ" dirty="0" smtClean="0"/>
              <a:t>     </a:t>
            </a:r>
            <a:r>
              <a:rPr lang="en-NZ" dirty="0" err="1" smtClean="0"/>
              <a:t>content.add</a:t>
            </a:r>
            <a:r>
              <a:rPr lang="en-NZ" dirty="0" smtClean="0"/>
              <a:t>(</a:t>
            </a:r>
            <a:r>
              <a:rPr lang="en-NZ" dirty="0" err="1" smtClean="0"/>
              <a:t>myButton</a:t>
            </a:r>
            <a:r>
              <a:rPr lang="en-NZ" dirty="0" smtClean="0"/>
              <a:t>);</a:t>
            </a:r>
          </a:p>
          <a:p>
            <a:pPr lvl="1">
              <a:buNone/>
            </a:pPr>
            <a:r>
              <a:rPr lang="en-NZ" dirty="0" smtClean="0"/>
              <a:t>     </a:t>
            </a:r>
            <a:r>
              <a:rPr lang="en-NZ" dirty="0" err="1" smtClean="0"/>
              <a:t>content.add</a:t>
            </a:r>
            <a:r>
              <a:rPr lang="en-NZ" dirty="0" smtClean="0"/>
              <a:t>(</a:t>
            </a:r>
            <a:r>
              <a:rPr lang="en-NZ" dirty="0" err="1" smtClean="0"/>
              <a:t>anotherJComponent</a:t>
            </a:r>
            <a:r>
              <a:rPr lang="en-NZ"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Layouts (cont...)</a:t>
            </a:r>
            <a:endParaRPr lang="en-NZ" dirty="0"/>
          </a:p>
        </p:txBody>
      </p:sp>
      <p:sp>
        <p:nvSpPr>
          <p:cNvPr id="4" name="Content Placeholder 3"/>
          <p:cNvSpPr>
            <a:spLocks noGrp="1"/>
          </p:cNvSpPr>
          <p:nvPr>
            <p:ph sz="quarter" idx="13"/>
          </p:nvPr>
        </p:nvSpPr>
        <p:spPr/>
        <p:txBody>
          <a:bodyPr>
            <a:normAutofit fontScale="85000" lnSpcReduction="10000"/>
          </a:bodyPr>
          <a:lstStyle/>
          <a:p>
            <a:endParaRPr lang="en-NZ" dirty="0" smtClean="0"/>
          </a:p>
          <a:p>
            <a:pPr>
              <a:buNone/>
            </a:pPr>
            <a:r>
              <a:rPr lang="en-NZ" dirty="0" err="1" smtClean="0"/>
              <a:t>GridLayout</a:t>
            </a:r>
            <a:endParaRPr lang="en-NZ" dirty="0" smtClean="0"/>
          </a:p>
          <a:p>
            <a:pPr>
              <a:buNone/>
            </a:pPr>
            <a:r>
              <a:rPr lang="en-NZ" dirty="0" smtClean="0"/>
              <a:t>       </a:t>
            </a:r>
            <a:r>
              <a:rPr lang="en-NZ" dirty="0" err="1" smtClean="0"/>
              <a:t>JPanel</a:t>
            </a:r>
            <a:r>
              <a:rPr lang="en-NZ" dirty="0" smtClean="0"/>
              <a:t> content = new </a:t>
            </a:r>
            <a:r>
              <a:rPr lang="en-NZ" dirty="0" err="1" smtClean="0"/>
              <a:t>JPanel</a:t>
            </a:r>
            <a:r>
              <a:rPr lang="en-NZ" dirty="0" smtClean="0"/>
              <a:t>();</a:t>
            </a:r>
          </a:p>
          <a:p>
            <a:pPr>
              <a:buNone/>
            </a:pPr>
            <a:r>
              <a:rPr lang="en-NZ" dirty="0" smtClean="0"/>
              <a:t>	     </a:t>
            </a:r>
            <a:r>
              <a:rPr lang="en-NZ" dirty="0" err="1" smtClean="0"/>
              <a:t>content.setLayout</a:t>
            </a:r>
            <a:r>
              <a:rPr lang="en-NZ" dirty="0" smtClean="0"/>
              <a:t>(new </a:t>
            </a:r>
            <a:r>
              <a:rPr lang="en-NZ" dirty="0" err="1" smtClean="0"/>
              <a:t>GridLayout</a:t>
            </a:r>
            <a:r>
              <a:rPr lang="en-NZ" dirty="0" smtClean="0"/>
              <a:t>(2,2));</a:t>
            </a:r>
          </a:p>
          <a:p>
            <a:pPr lvl="1">
              <a:buNone/>
            </a:pPr>
            <a:r>
              <a:rPr lang="en-NZ" dirty="0" smtClean="0"/>
              <a:t>     </a:t>
            </a:r>
            <a:r>
              <a:rPr lang="en-NZ" dirty="0" err="1" smtClean="0"/>
              <a:t>content.add</a:t>
            </a:r>
            <a:r>
              <a:rPr lang="en-NZ" dirty="0" smtClean="0"/>
              <a:t>(</a:t>
            </a:r>
            <a:r>
              <a:rPr lang="en-NZ" dirty="0" err="1" smtClean="0"/>
              <a:t>myButton</a:t>
            </a:r>
            <a:r>
              <a:rPr lang="en-NZ" dirty="0" smtClean="0"/>
              <a:t>);</a:t>
            </a:r>
          </a:p>
          <a:p>
            <a:pPr lvl="1">
              <a:buNone/>
            </a:pPr>
            <a:r>
              <a:rPr lang="en-NZ" dirty="0" smtClean="0"/>
              <a:t>     </a:t>
            </a:r>
            <a:r>
              <a:rPr lang="en-NZ" dirty="0" err="1" smtClean="0"/>
              <a:t>content.add</a:t>
            </a:r>
            <a:r>
              <a:rPr lang="en-NZ" dirty="0" smtClean="0"/>
              <a:t>(</a:t>
            </a:r>
            <a:r>
              <a:rPr lang="en-NZ" dirty="0" err="1" smtClean="0"/>
              <a:t>anotherJComponent</a:t>
            </a:r>
            <a:r>
              <a:rPr lang="en-NZ" dirty="0" smtClean="0"/>
              <a:t>);</a:t>
            </a:r>
          </a:p>
          <a:p>
            <a:pPr>
              <a:buNone/>
            </a:pPr>
            <a:r>
              <a:rPr lang="en-NZ" dirty="0" err="1" smtClean="0"/>
              <a:t>BoxLayout</a:t>
            </a:r>
            <a:endParaRPr lang="en-NZ" dirty="0" smtClean="0"/>
          </a:p>
          <a:p>
            <a:pPr>
              <a:buNone/>
            </a:pPr>
            <a:r>
              <a:rPr lang="en-NZ" dirty="0" err="1" smtClean="0"/>
              <a:t>GridBagLayout</a:t>
            </a:r>
            <a:endParaRPr lang="en-NZ" dirty="0" smtClean="0"/>
          </a:p>
          <a:p>
            <a:pPr>
              <a:buNone/>
            </a:pPr>
            <a:r>
              <a:rPr lang="en-NZ" dirty="0" smtClean="0"/>
              <a:t>...</a:t>
            </a:r>
          </a:p>
          <a:p>
            <a:pPr>
              <a:buNone/>
            </a:pPr>
            <a:r>
              <a:rPr lang="en-NZ" sz="2800" dirty="0" smtClean="0">
                <a:hlinkClick r:id="rId3"/>
              </a:rPr>
              <a:t>http://docs.oracle.com/javase/tutorial/uiswing/layout/visual.html</a:t>
            </a:r>
            <a:endParaRPr lang="en-NZ" sz="2800" dirty="0" smtClean="0"/>
          </a:p>
          <a:p>
            <a:pPr lvl="1"/>
            <a:endParaRPr lang="en-NZ" dirty="0" smtClean="0">
              <a:hlinkClick r:id="rId3"/>
            </a:endParaRPr>
          </a:p>
          <a:p>
            <a:pPr lvl="1"/>
            <a:endParaRPr lang="en-NZ" dirty="0" smtClean="0"/>
          </a:p>
          <a:p>
            <a:endParaRPr lang="en-NZ"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Nested Layouts</a:t>
            </a:r>
            <a:endParaRPr lang="en-NZ" dirty="0"/>
          </a:p>
        </p:txBody>
      </p:sp>
      <p:sp>
        <p:nvSpPr>
          <p:cNvPr id="3" name="Content Placeholder 2"/>
          <p:cNvSpPr>
            <a:spLocks noGrp="1"/>
          </p:cNvSpPr>
          <p:nvPr>
            <p:ph sz="quarter" idx="13"/>
          </p:nvPr>
        </p:nvSpPr>
        <p:spPr/>
        <p:txBody>
          <a:bodyPr/>
          <a:lstStyle/>
          <a:p>
            <a:r>
              <a:rPr lang="en-NZ" dirty="0" smtClean="0"/>
              <a:t>Use nested panels</a:t>
            </a:r>
          </a:p>
          <a:p>
            <a:r>
              <a:rPr lang="en-NZ" dirty="0" smtClean="0"/>
              <a:t>Use combination of nested panels, and layout managers to render desired user interface</a:t>
            </a:r>
          </a:p>
          <a:p>
            <a:r>
              <a:rPr lang="en-NZ" dirty="0" smtClean="0"/>
              <a:t>Can also use </a:t>
            </a:r>
            <a:r>
              <a:rPr lang="en-NZ" dirty="0" err="1" smtClean="0"/>
              <a:t>GridBagLayout</a:t>
            </a:r>
            <a:r>
              <a:rPr lang="en-NZ" dirty="0" smtClean="0"/>
              <a:t> to do same thing but this is a lot harder</a:t>
            </a:r>
          </a:p>
        </p:txBody>
      </p:sp>
      <p:grpSp>
        <p:nvGrpSpPr>
          <p:cNvPr id="11" name="Group 10"/>
          <p:cNvGrpSpPr/>
          <p:nvPr/>
        </p:nvGrpSpPr>
        <p:grpSpPr>
          <a:xfrm>
            <a:off x="3286116" y="4286256"/>
            <a:ext cx="5549202" cy="2071702"/>
            <a:chOff x="3477448" y="1857364"/>
            <a:chExt cx="5166498" cy="1928826"/>
          </a:xfrm>
        </p:grpSpPr>
        <p:pic>
          <p:nvPicPr>
            <p:cNvPr id="1026" name="Picture 2"/>
            <p:cNvPicPr>
              <a:picLocks noChangeAspect="1" noChangeArrowheads="1"/>
            </p:cNvPicPr>
            <p:nvPr/>
          </p:nvPicPr>
          <p:blipFill>
            <a:blip r:embed="rId3" cstate="print"/>
            <a:srcRect/>
            <a:stretch>
              <a:fillRect/>
            </a:stretch>
          </p:blipFill>
          <p:spPr bwMode="auto">
            <a:xfrm>
              <a:off x="3477448" y="1857364"/>
              <a:ext cx="5166498" cy="1928826"/>
            </a:xfrm>
            <a:prstGeom prst="rect">
              <a:avLst/>
            </a:prstGeom>
            <a:noFill/>
            <a:ln w="9525">
              <a:noFill/>
              <a:miter lim="800000"/>
              <a:headEnd/>
              <a:tailEnd/>
            </a:ln>
            <a:effectLst/>
          </p:spPr>
        </p:pic>
        <p:sp>
          <p:nvSpPr>
            <p:cNvPr id="5" name="Rectangle 4"/>
            <p:cNvSpPr/>
            <p:nvPr/>
          </p:nvSpPr>
          <p:spPr>
            <a:xfrm>
              <a:off x="3571868" y="2357430"/>
              <a:ext cx="500066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p:cNvSpPr/>
            <p:nvPr/>
          </p:nvSpPr>
          <p:spPr>
            <a:xfrm>
              <a:off x="3571868" y="3000372"/>
              <a:ext cx="500066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p:cNvSpPr/>
            <p:nvPr/>
          </p:nvSpPr>
          <p:spPr>
            <a:xfrm>
              <a:off x="3571868" y="3000372"/>
              <a:ext cx="214314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p:cNvSpPr/>
            <p:nvPr/>
          </p:nvSpPr>
          <p:spPr>
            <a:xfrm>
              <a:off x="3571868" y="2357430"/>
              <a:ext cx="214314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542</Words>
  <Application>Microsoft Office PowerPoint</Application>
  <PresentationFormat>On-screen Show (4:3)</PresentationFormat>
  <Paragraphs>136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WidescreenPresentation</vt:lpstr>
      <vt:lpstr>Enterprise java</vt:lpstr>
      <vt:lpstr>Contents</vt:lpstr>
      <vt:lpstr>Swing</vt:lpstr>
      <vt:lpstr>A Simple Swing App</vt:lpstr>
      <vt:lpstr>Swing Components</vt:lpstr>
      <vt:lpstr>Layout of Swing Components</vt:lpstr>
      <vt:lpstr>Layouts</vt:lpstr>
      <vt:lpstr>Layouts (cont...)</vt:lpstr>
      <vt:lpstr>Nested Layouts</vt:lpstr>
      <vt:lpstr>Nested Layouts</vt:lpstr>
      <vt:lpstr>Events and Listeners</vt:lpstr>
      <vt:lpstr>Events and Listeners (Cont...)</vt:lpstr>
      <vt:lpstr>Example: JButton</vt:lpstr>
      <vt:lpstr>Readings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2012-06-18T04:41:04Z</dcterms:created>
  <dcterms:modified xsi:type="dcterms:W3CDTF">2014-03-26T08:33:05Z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