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20" r:id="rId4"/>
    <p:sldId id="330" r:id="rId5"/>
    <p:sldId id="331" r:id="rId6"/>
    <p:sldId id="332" r:id="rId7"/>
    <p:sldId id="333" r:id="rId8"/>
    <p:sldId id="334" r:id="rId9"/>
    <p:sldId id="329" r:id="rId10"/>
    <p:sldId id="328" r:id="rId11"/>
    <p:sldId id="335" r:id="rId12"/>
    <p:sldId id="337" r:id="rId13"/>
    <p:sldId id="338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128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8/16/2012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8/16/2012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8/16/2012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eerwise.cs.auckland.ac.nz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erwise.cs.auckland.ac.nz/at/?unitec_nz&#160;" TargetMode="External"/><Relationship Id="rId2" Type="http://schemas.openxmlformats.org/officeDocument/2006/relationships/hyperlink" Target="http://peerwise.cs.auckland.ac.nz/register/?unitec_nz&#160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javax/persistence/CascadeTyp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api/javax/persistence/JoinColum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</a:t>
            </a:r>
            <a:r>
              <a:rPr lang="en-US" dirty="0" smtClean="0"/>
              <a:t>4 – Hibernate Associations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Hibernate Configuration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Add mappings to the </a:t>
            </a:r>
            <a:r>
              <a:rPr lang="en-NZ" dirty="0" err="1" smtClean="0"/>
              <a:t>hibernate.cfg.xml’s</a:t>
            </a:r>
            <a:r>
              <a:rPr lang="en-NZ" dirty="0" smtClean="0"/>
              <a:t> session-factory elements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com.jcasey.model.Book</a:t>
            </a:r>
            <a:r>
              <a:rPr lang="en-NZ" i="1" dirty="0" smtClean="0"/>
              <a:t>" /&gt;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com.jcasey.model.Genre</a:t>
            </a:r>
            <a:r>
              <a:rPr lang="en-NZ" i="1" dirty="0" smtClean="0"/>
              <a:t>" /&gt;</a:t>
            </a:r>
          </a:p>
          <a:p>
            <a:r>
              <a:rPr lang="en-NZ" dirty="0" smtClean="0"/>
              <a:t>Make sure this property is set to update</a:t>
            </a:r>
          </a:p>
          <a:p>
            <a:r>
              <a:rPr lang="en-NZ" dirty="0" smtClean="0"/>
              <a:t>&lt;property name=</a:t>
            </a:r>
            <a:r>
              <a:rPr lang="en-NZ" i="1" dirty="0" smtClean="0"/>
              <a:t>"hbm2ddl.auto"&gt;update&lt;/property&gt;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Notes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28800"/>
            <a:ext cx="8153400" cy="4368800"/>
          </a:xfrm>
        </p:spPr>
        <p:txBody>
          <a:bodyPr>
            <a:normAutofit/>
          </a:bodyPr>
          <a:lstStyle/>
          <a:p>
            <a:r>
              <a:rPr lang="en-NZ" dirty="0" smtClean="0"/>
              <a:t>Sometimes pre-loaded children get returned multiple times because of the outer join</a:t>
            </a:r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(fetch=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EAGER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,cascade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CascadeType.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ALL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@Fetch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FetchMode.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SUBSELECT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NZ" sz="1800" dirty="0" smtClean="0"/>
          </a:p>
          <a:p>
            <a:r>
              <a:rPr lang="en-NZ" dirty="0" smtClean="0"/>
              <a:t>Lazy loading issues crop up when you try and access unloaded parts of a relationship outside of a session</a:t>
            </a:r>
          </a:p>
          <a:p>
            <a:pPr lvl="1"/>
            <a:r>
              <a:rPr lang="en-NZ" sz="1800" u="sng" dirty="0" err="1" smtClean="0">
                <a:solidFill>
                  <a:srgbClr val="000080"/>
                </a:solidFill>
                <a:latin typeface="Consolas"/>
              </a:rPr>
              <a:t>org.hibernate.LazyInitializationException</a:t>
            </a:r>
            <a:r>
              <a:rPr lang="en-NZ" sz="1800" u="sng" dirty="0" smtClean="0">
                <a:solidFill>
                  <a:srgbClr val="FF0000"/>
                </a:solidFill>
                <a:latin typeface="Consolas"/>
              </a:rPr>
              <a:t>: failed to lazily initialize a collection of role: </a:t>
            </a:r>
            <a:r>
              <a:rPr lang="en-NZ" sz="1800" u="sng" dirty="0" err="1" smtClean="0">
                <a:solidFill>
                  <a:srgbClr val="FF0000"/>
                </a:solidFill>
                <a:latin typeface="Consolas"/>
              </a:rPr>
              <a:t>com.jcasey.model.Book.genre</a:t>
            </a:r>
            <a:r>
              <a:rPr lang="en-NZ" sz="1800" u="sng" dirty="0" smtClean="0">
                <a:solidFill>
                  <a:srgbClr val="FF0000"/>
                </a:solidFill>
                <a:latin typeface="Consolas"/>
              </a:rPr>
              <a:t>, no session or session was </a:t>
            </a:r>
            <a:r>
              <a:rPr lang="en-NZ" sz="1800" u="sng" dirty="0" smtClean="0">
                <a:solidFill>
                  <a:srgbClr val="FF0000"/>
                </a:solidFill>
                <a:latin typeface="Consolas"/>
              </a:rPr>
              <a:t>closed</a:t>
            </a:r>
          </a:p>
          <a:p>
            <a:pPr lvl="1"/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PeerWise</a:t>
            </a:r>
            <a:endParaRPr lang="en-NZ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3500" dirty="0" smtClean="0"/>
              <a:t>What is it?</a:t>
            </a:r>
          </a:p>
          <a:p>
            <a:pPr lvl="1"/>
            <a:r>
              <a:rPr lang="en-NZ" sz="2400" dirty="0" smtClean="0"/>
              <a:t>“Students use </a:t>
            </a:r>
            <a:r>
              <a:rPr lang="en-NZ" sz="2400" dirty="0" err="1" smtClean="0"/>
              <a:t>PeerWise</a:t>
            </a:r>
            <a:r>
              <a:rPr lang="en-NZ" sz="2400" dirty="0" smtClean="0"/>
              <a:t> to create and to explain their understanding of course related assessment questions, and to answer and discuss questions created by their peers”.</a:t>
            </a:r>
          </a:p>
          <a:p>
            <a:pPr lvl="1"/>
            <a:r>
              <a:rPr lang="en-NZ" sz="2400" dirty="0" smtClean="0">
                <a:hlinkClick r:id="rId2"/>
              </a:rPr>
              <a:t>http://peerwise.cs.auckland.ac.nz/</a:t>
            </a:r>
            <a:endParaRPr lang="en-NZ" sz="2400" dirty="0" smtClean="0"/>
          </a:p>
          <a:p>
            <a:r>
              <a:rPr lang="en-NZ" dirty="0" smtClean="0"/>
              <a:t>How do I contribute? </a:t>
            </a:r>
          </a:p>
          <a:p>
            <a:pPr lvl="1"/>
            <a:r>
              <a:rPr lang="en-NZ" sz="2400" dirty="0" smtClean="0"/>
              <a:t>each student is to post </a:t>
            </a:r>
            <a:r>
              <a:rPr lang="en-NZ" sz="2400" i="1" dirty="0" smtClean="0"/>
              <a:t>at least </a:t>
            </a:r>
            <a:r>
              <a:rPr lang="en-NZ" sz="2400" dirty="0" smtClean="0"/>
              <a:t>1 question per week and answer existing questions, starting from this week </a:t>
            </a:r>
            <a:r>
              <a:rPr lang="en-NZ" sz="2400" dirty="0" smtClean="0">
                <a:sym typeface="Wingdings" pitchFamily="2" charset="2"/>
              </a:rPr>
              <a:t> </a:t>
            </a:r>
          </a:p>
          <a:p>
            <a:pPr lvl="1"/>
            <a:r>
              <a:rPr lang="en-NZ" sz="2400" dirty="0" smtClean="0">
                <a:sym typeface="Wingdings" pitchFamily="2" charset="2"/>
              </a:rPr>
              <a:t>We monitor your contribution on a weekly basis</a:t>
            </a:r>
            <a:endParaRPr lang="en-NZ" sz="2400" dirty="0" smtClean="0"/>
          </a:p>
          <a:p>
            <a:r>
              <a:rPr lang="en-NZ" dirty="0" smtClean="0"/>
              <a:t>Why do I need to contribute?</a:t>
            </a:r>
          </a:p>
          <a:p>
            <a:pPr lvl="1"/>
            <a:r>
              <a:rPr lang="en-NZ" sz="2400" dirty="0" smtClean="0"/>
              <a:t>Ask, Share, Learn…</a:t>
            </a:r>
          </a:p>
          <a:p>
            <a:pPr lvl="1"/>
            <a:r>
              <a:rPr lang="en-NZ" sz="2400" dirty="0" smtClean="0"/>
              <a:t>Some of “Your” questions will be used in the exam</a:t>
            </a:r>
          </a:p>
          <a:p>
            <a:pPr>
              <a:buNone/>
            </a:pPr>
            <a:endParaRPr lang="en-NZ" dirty="0" smtClean="0"/>
          </a:p>
        </p:txBody>
      </p:sp>
      <p:pic>
        <p:nvPicPr>
          <p:cNvPr id="15364" name="Picture 3" descr="PW.JPG"/>
          <p:cNvPicPr>
            <a:picLocks noChangeAspect="1"/>
          </p:cNvPicPr>
          <p:nvPr/>
        </p:nvPicPr>
        <p:blipFill>
          <a:blip r:embed="rId3" cstate="print"/>
          <a:srcRect r="13332" b="34302"/>
          <a:stretch>
            <a:fillRect/>
          </a:stretch>
        </p:blipFill>
        <p:spPr bwMode="auto">
          <a:xfrm>
            <a:off x="6643688" y="5767388"/>
            <a:ext cx="2500312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PeerWise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If you have not used </a:t>
            </a:r>
            <a:r>
              <a:rPr lang="en-NZ" dirty="0" err="1" smtClean="0"/>
              <a:t>PeerWise</a:t>
            </a:r>
            <a:r>
              <a:rPr lang="en-NZ" dirty="0" smtClean="0"/>
              <a:t> before, you should choose a username and a password for your account. </a:t>
            </a:r>
            <a:r>
              <a:rPr lang="en-NZ" dirty="0" smtClean="0">
                <a:hlinkClick r:id="rId2"/>
              </a:rPr>
              <a:t>http://peerwise.cs.auckland.ac.nz/register/?unitec_nz 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To access our course, "User Interface Design (Semester 2, 2012)", you will need to enter two pieces of information: 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1) Course ID = </a:t>
            </a:r>
            <a:r>
              <a:rPr lang="en-NZ" b="1" dirty="0" smtClean="0"/>
              <a:t>6205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2) Identifier = </a:t>
            </a:r>
            <a:r>
              <a:rPr lang="en-NZ" b="1" dirty="0" smtClean="0"/>
              <a:t>Please enter your Unitec student ID number</a:t>
            </a:r>
            <a:br>
              <a:rPr lang="en-NZ" b="1" dirty="0" smtClean="0"/>
            </a:br>
            <a:r>
              <a:rPr lang="en-NZ" b="1" dirty="0" smtClean="0"/>
              <a:t/>
            </a:r>
            <a:br>
              <a:rPr lang="en-NZ" b="1" dirty="0" smtClean="0"/>
            </a:br>
            <a:r>
              <a:rPr lang="en-NZ" dirty="0" smtClean="0"/>
              <a:t>If you have used </a:t>
            </a:r>
            <a:r>
              <a:rPr lang="en-NZ" dirty="0" err="1" smtClean="0"/>
              <a:t>PeerWise</a:t>
            </a:r>
            <a:r>
              <a:rPr lang="en-NZ" dirty="0" smtClean="0"/>
              <a:t> before, simply log in and then select "Join course" from the Home menu: </a:t>
            </a:r>
            <a:r>
              <a:rPr lang="en-NZ" dirty="0" smtClean="0">
                <a:hlinkClick r:id="rId3"/>
              </a:rPr>
              <a:t>http://peerwise.cs.auckland.ac.nz/at/?unitec_nz </a:t>
            </a:r>
            <a:endParaRPr lang="en-NZ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NZ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NZ" sz="3100" dirty="0" smtClean="0"/>
              <a:t>Contact </a:t>
            </a:r>
            <a:r>
              <a:rPr lang="en-NZ" sz="3100" dirty="0" smtClean="0"/>
              <a:t>Me if </a:t>
            </a:r>
            <a:r>
              <a:rPr lang="en-NZ" sz="3100" dirty="0" smtClean="0"/>
              <a:t>you have any problems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3175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PW.JPG"/>
          <p:cNvPicPr>
            <a:picLocks noChangeAspect="1"/>
          </p:cNvPicPr>
          <p:nvPr/>
        </p:nvPicPr>
        <p:blipFill>
          <a:blip r:embed="rId4" cstate="print"/>
          <a:srcRect r="13332" b="34302"/>
          <a:stretch>
            <a:fillRect/>
          </a:stretch>
        </p:blipFill>
        <p:spPr bwMode="auto">
          <a:xfrm>
            <a:off x="6643688" y="5767388"/>
            <a:ext cx="2500312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Associations</a:t>
            </a:r>
            <a:endParaRPr lang="en-NZ" dirty="0" smtClean="0"/>
          </a:p>
          <a:p>
            <a:r>
              <a:rPr lang="en-NZ" dirty="0" smtClean="0"/>
              <a:t>Association Annotations</a:t>
            </a:r>
          </a:p>
          <a:p>
            <a:r>
              <a:rPr lang="en-NZ" dirty="0" smtClean="0"/>
              <a:t>Specifying Foreign Keys</a:t>
            </a:r>
            <a:endParaRPr lang="en-NZ" dirty="0" smtClean="0"/>
          </a:p>
          <a:p>
            <a:r>
              <a:rPr lang="en-NZ" dirty="0" smtClean="0"/>
              <a:t>Lazy Loading</a:t>
            </a:r>
          </a:p>
          <a:p>
            <a:r>
              <a:rPr lang="en-NZ" dirty="0" smtClean="0"/>
              <a:t>Proxies</a:t>
            </a:r>
            <a:endParaRPr lang="en-NZ" dirty="0" smtClean="0"/>
          </a:p>
          <a:p>
            <a:r>
              <a:rPr lang="en-NZ" dirty="0" smtClean="0"/>
              <a:t>Summary</a:t>
            </a:r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Setup using XML and Annotations</a:t>
            </a:r>
          </a:p>
          <a:p>
            <a:r>
              <a:rPr lang="en-NZ" dirty="0" smtClean="0"/>
              <a:t>Link between code and link at the database layer</a:t>
            </a:r>
          </a:p>
          <a:p>
            <a:r>
              <a:rPr lang="en-NZ" dirty="0" smtClean="0"/>
              <a:t>Parent class / table and child class / table</a:t>
            </a:r>
          </a:p>
          <a:p>
            <a:r>
              <a:rPr lang="en-NZ" dirty="0" smtClean="0"/>
              <a:t>Mapping of database relationship onto </a:t>
            </a:r>
            <a:r>
              <a:rPr lang="en-NZ" dirty="0" err="1" smtClean="0"/>
              <a:t>java.util.Collection</a:t>
            </a:r>
            <a:r>
              <a:rPr lang="en-NZ" dirty="0" smtClean="0"/>
              <a:t> classes</a:t>
            </a:r>
          </a:p>
          <a:p>
            <a:endParaRPr lang="en-NZ" dirty="0" smtClean="0"/>
          </a:p>
          <a:p>
            <a:endParaRPr lang="en-NZ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1720" y="4797152"/>
            <a:ext cx="5544616" cy="1008112"/>
            <a:chOff x="1979712" y="2996952"/>
            <a:chExt cx="5544616" cy="1008112"/>
          </a:xfrm>
        </p:grpSpPr>
        <p:sp>
          <p:nvSpPr>
            <p:cNvPr id="4" name="Rectangle 3"/>
            <p:cNvSpPr/>
            <p:nvPr/>
          </p:nvSpPr>
          <p:spPr>
            <a:xfrm>
              <a:off x="1979712" y="2996952"/>
              <a:ext cx="180020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3600" dirty="0" smtClean="0"/>
                <a:t>Book</a:t>
              </a:r>
              <a:endParaRPr lang="en-NZ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24128" y="2996952"/>
              <a:ext cx="180020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3600" dirty="0" smtClean="0"/>
                <a:t>Genre</a:t>
              </a:r>
              <a:endParaRPr lang="en-NZ" dirty="0"/>
            </a:p>
          </p:txBody>
        </p:sp>
        <p:cxnSp>
          <p:nvCxnSpPr>
            <p:cNvPr id="7" name="Straight Connector 6"/>
            <p:cNvCxnSpPr>
              <a:stCxn id="4" idx="3"/>
              <a:endCxn id="5" idx="1"/>
            </p:cNvCxnSpPr>
            <p:nvPr/>
          </p:nvCxnSpPr>
          <p:spPr>
            <a:xfrm>
              <a:off x="3779912" y="350100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08104" y="3284984"/>
              <a:ext cx="2160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5508104" y="3501008"/>
              <a:ext cx="2160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 Annotations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Relationships modelled using Collection utility classes like </a:t>
            </a:r>
            <a:r>
              <a:rPr lang="en-NZ" dirty="0" err="1" smtClean="0"/>
              <a:t>ArrayList</a:t>
            </a:r>
            <a:r>
              <a:rPr lang="en-NZ" dirty="0" smtClean="0"/>
              <a:t>, Set, etc.</a:t>
            </a:r>
          </a:p>
          <a:p>
            <a:r>
              <a:rPr lang="en-NZ" dirty="0" smtClean="0"/>
              <a:t>Annotations on the get method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OneToOne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ManyToOne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ManyToMany</a:t>
            </a: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Uses database level foreign key to link parent-child tables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Many-to-Many uses a mapping table</a:t>
            </a:r>
            <a:endParaRPr lang="en-NZ" sz="2900" dirty="0" smtClean="0"/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21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1800" dirty="0" smtClean="0">
              <a:solidFill>
                <a:srgbClr val="646464"/>
              </a:solidFill>
              <a:latin typeface="Consolas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1800" i="1" dirty="0" smtClean="0">
              <a:solidFill>
                <a:srgbClr val="000000"/>
              </a:solidFill>
              <a:latin typeface="Consolas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Lazy Loading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793952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Extra options to specify how child objects are loaded</a:t>
            </a:r>
          </a:p>
          <a:p>
            <a:pPr lvl="1"/>
            <a:r>
              <a:rPr lang="en-NZ" dirty="0" smtClean="0"/>
              <a:t>Lazy – only load object from database when </a:t>
            </a:r>
            <a:r>
              <a:rPr lang="en-NZ" dirty="0" err="1" smtClean="0"/>
              <a:t>getChild</a:t>
            </a:r>
            <a:r>
              <a:rPr lang="en-NZ" dirty="0" smtClean="0"/>
              <a:t>() method called</a:t>
            </a:r>
          </a:p>
          <a:p>
            <a:pPr lvl="1"/>
            <a:r>
              <a:rPr lang="en-NZ" dirty="0" smtClean="0"/>
              <a:t>Eager – pre-load object from database when parent record loaded</a:t>
            </a:r>
          </a:p>
          <a:p>
            <a:r>
              <a:rPr lang="en-NZ" dirty="0" smtClean="0"/>
              <a:t>Performance trade-off</a:t>
            </a:r>
          </a:p>
          <a:p>
            <a:pPr lvl="1"/>
            <a:r>
              <a:rPr lang="en-NZ" dirty="0" smtClean="0"/>
              <a:t>Memory</a:t>
            </a:r>
          </a:p>
          <a:p>
            <a:pPr lvl="1"/>
            <a:r>
              <a:rPr lang="en-NZ" dirty="0" smtClean="0"/>
              <a:t>Queries sent to database</a:t>
            </a:r>
          </a:p>
          <a:p>
            <a:pPr lvl="1"/>
            <a:r>
              <a:rPr lang="en-NZ" dirty="0" smtClean="0"/>
              <a:t>Number of child objects</a:t>
            </a:r>
          </a:p>
          <a:p>
            <a:pPr lvl="1"/>
            <a:r>
              <a:rPr lang="en-NZ" dirty="0" smtClean="0"/>
              <a:t>Object graph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Annotations -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sz="2800" dirty="0" smtClean="0"/>
              <a:t>Set the relationship type, fetch and cascade modes</a:t>
            </a:r>
            <a:endParaRPr lang="en-NZ" sz="2800" dirty="0" smtClean="0"/>
          </a:p>
          <a:p>
            <a:pPr lvl="1"/>
            <a:r>
              <a:rPr lang="en-NZ" sz="1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8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800" dirty="0" smtClean="0">
                <a:solidFill>
                  <a:srgbClr val="000000"/>
                </a:solidFill>
                <a:latin typeface="Consolas"/>
              </a:rPr>
              <a:t> (fetch=</a:t>
            </a:r>
            <a:r>
              <a:rPr lang="en-NZ" sz="1800" dirty="0" err="1" smtClean="0">
                <a:solidFill>
                  <a:srgbClr val="000000"/>
                </a:solidFill>
                <a:latin typeface="Consolas"/>
              </a:rPr>
              <a:t>FetchType.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EAGER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,cascade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800" i="1" dirty="0" err="1" smtClean="0">
                <a:solidFill>
                  <a:srgbClr val="000000"/>
                </a:solidFill>
                <a:latin typeface="Consolas"/>
              </a:rPr>
              <a:t>CascadeType.</a:t>
            </a:r>
            <a:r>
              <a:rPr lang="en-NZ" sz="1800" i="1" dirty="0" err="1" smtClean="0">
                <a:solidFill>
                  <a:srgbClr val="0000C0"/>
                </a:solidFill>
                <a:latin typeface="Consolas"/>
              </a:rPr>
              <a:t>ALL</a:t>
            </a:r>
            <a:r>
              <a:rPr lang="en-NZ" sz="18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NZ" sz="2800" dirty="0" smtClean="0"/>
              <a:t>Also, </a:t>
            </a:r>
            <a:r>
              <a:rPr lang="en-NZ" sz="2800" dirty="0" err="1" smtClean="0"/>
              <a:t>FetchType.LAZY</a:t>
            </a:r>
            <a:r>
              <a:rPr lang="en-NZ" sz="2800" dirty="0" smtClean="0"/>
              <a:t> and </a:t>
            </a:r>
            <a:r>
              <a:rPr lang="en-NZ" sz="2800" dirty="0" err="1" smtClean="0"/>
              <a:t>CascadeType</a:t>
            </a:r>
            <a:r>
              <a:rPr lang="en-NZ" sz="2800" dirty="0" smtClean="0"/>
              <a:t>:</a:t>
            </a:r>
          </a:p>
          <a:p>
            <a:pPr lvl="1"/>
            <a:r>
              <a:rPr lang="en-NZ" dirty="0" smtClean="0"/>
              <a:t>ALL – cascade all operations</a:t>
            </a:r>
            <a:endParaRPr lang="en-NZ" dirty="0" smtClean="0"/>
          </a:p>
          <a:p>
            <a:pPr lvl="1"/>
            <a:r>
              <a:rPr lang="en-NZ" dirty="0" smtClean="0"/>
              <a:t>PERSIST – cascade persist operations</a:t>
            </a:r>
            <a:endParaRPr lang="en-NZ" dirty="0" smtClean="0"/>
          </a:p>
          <a:p>
            <a:pPr lvl="1"/>
            <a:r>
              <a:rPr lang="en-NZ" dirty="0" smtClean="0"/>
              <a:t>MERGE – cascade merge operations</a:t>
            </a:r>
            <a:endParaRPr lang="en-NZ" dirty="0" smtClean="0"/>
          </a:p>
          <a:p>
            <a:pPr lvl="1"/>
            <a:r>
              <a:rPr lang="en-NZ" dirty="0" smtClean="0"/>
              <a:t>REMOVE – cascade remove operations</a:t>
            </a:r>
            <a:endParaRPr lang="en-NZ" dirty="0" smtClean="0"/>
          </a:p>
          <a:p>
            <a:pPr lvl="1"/>
            <a:r>
              <a:rPr lang="en-NZ" dirty="0" smtClean="0"/>
              <a:t>REFRESH – cascade refresh operation</a:t>
            </a:r>
          </a:p>
          <a:p>
            <a:r>
              <a:rPr lang="en-NZ" dirty="0" smtClean="0"/>
              <a:t>Eager fetch can use either an outer join (by default) or </a:t>
            </a:r>
            <a:r>
              <a:rPr lang="en-NZ" dirty="0" smtClean="0"/>
              <a:t>can </a:t>
            </a:r>
            <a:r>
              <a:rPr lang="en-NZ" dirty="0" smtClean="0"/>
              <a:t>use a sub-query.</a:t>
            </a:r>
          </a:p>
          <a:p>
            <a:endParaRPr lang="en-NZ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23731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2"/>
              </a:rPr>
              <a:t>http://docs.oracle.com/javaee/6/api/javax/persistence/CascadeType.html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Annotations – Foreign Key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/>
            <a:r>
              <a:rPr lang="en-NZ" sz="3200" dirty="0" smtClean="0"/>
              <a:t>Specify foreign key link with </a:t>
            </a:r>
            <a:r>
              <a:rPr lang="en-NZ" sz="3200" dirty="0" err="1" smtClean="0"/>
              <a:t>JoinColumn</a:t>
            </a:r>
            <a:r>
              <a:rPr lang="en-NZ" sz="3200" dirty="0" smtClean="0"/>
              <a:t> annotation</a:t>
            </a:r>
            <a:endParaRPr lang="en-NZ" sz="32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2000" dirty="0" err="1" smtClean="0">
                <a:solidFill>
                  <a:srgbClr val="646464"/>
                </a:solidFill>
                <a:latin typeface="Consolas"/>
              </a:rPr>
              <a:t>JoinColumn</a:t>
            </a: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err="1" smtClean="0">
                <a:solidFill>
                  <a:srgbClr val="2A00FF"/>
                </a:solidFill>
                <a:latin typeface="Consolas"/>
              </a:rPr>
              <a:t>book_id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400" dirty="0" smtClean="0"/>
              <a:t>Name field specifies name of join column in database</a:t>
            </a:r>
          </a:p>
          <a:p>
            <a:pPr marL="0"/>
            <a:r>
              <a:rPr lang="en-NZ" sz="3200" dirty="0" smtClean="0"/>
              <a:t>Java Collection objects List, Set, and Map instances are not loaded when a parent is loaded</a:t>
            </a:r>
          </a:p>
          <a:p>
            <a:pPr marL="0"/>
            <a:r>
              <a:rPr lang="en-NZ" sz="3200" dirty="0" smtClean="0"/>
              <a:t>These collection objects are managed internally using Hibernate proxy wrappers</a:t>
            </a:r>
            <a:endParaRPr lang="en-NZ" sz="27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396335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docs.oracle.com/javaee/6/api/javax/persistence/JoinColumn.html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Proxies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 proxy is a placeholder that triggers the loading of the real object when </a:t>
            </a:r>
            <a:r>
              <a:rPr lang="en-NZ" dirty="0" smtClean="0"/>
              <a:t>it’s accessed </a:t>
            </a:r>
            <a:r>
              <a:rPr lang="en-NZ" dirty="0" smtClean="0"/>
              <a:t>for the first </a:t>
            </a:r>
            <a:r>
              <a:rPr lang="en-NZ" dirty="0" smtClean="0"/>
              <a:t>time.</a:t>
            </a:r>
          </a:p>
          <a:p>
            <a:r>
              <a:rPr lang="en-NZ" dirty="0" smtClean="0"/>
              <a:t>Proxies for both classes and proxy wrappers for Collection objects</a:t>
            </a:r>
          </a:p>
          <a:p>
            <a:r>
              <a:rPr lang="en-NZ" dirty="0" smtClean="0"/>
              <a:t>Hibernate uses interception to interact with proxy objects. Proxy objects are transparent to the developer.</a:t>
            </a:r>
          </a:p>
          <a:p>
            <a:r>
              <a:rPr lang="en-NZ" dirty="0" smtClean="0"/>
              <a:t>Proxies can </a:t>
            </a:r>
            <a:r>
              <a:rPr lang="en-NZ" i="1" dirty="0" smtClean="0"/>
              <a:t>only </a:t>
            </a:r>
            <a:r>
              <a:rPr lang="en-NZ" dirty="0" smtClean="0"/>
              <a:t>open</a:t>
            </a:r>
            <a:r>
              <a:rPr lang="en-NZ" i="1" dirty="0" smtClean="0"/>
              <a:t> </a:t>
            </a:r>
            <a:r>
              <a:rPr lang="en-NZ" dirty="0" smtClean="0"/>
              <a:t>child records while the Hibernate Session is open.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Association Annotations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793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@Entity</a:t>
            </a:r>
          </a:p>
          <a:p>
            <a:pPr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@Table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"Book"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NZ" sz="1600" dirty="0" smtClean="0"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Long </a:t>
            </a:r>
            <a:r>
              <a:rPr lang="en-NZ" sz="1600" dirty="0" err="1" smtClean="0">
                <a:solidFill>
                  <a:srgbClr val="0000C0"/>
                </a:solidFill>
                <a:latin typeface="Consolas"/>
              </a:rPr>
              <a:t>bookId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title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900" dirty="0" smtClean="0">
                <a:solidFill>
                  <a:srgbClr val="7F0055"/>
                </a:solidFill>
                <a:latin typeface="Consolas"/>
              </a:rPr>
              <a:t>...</a:t>
            </a:r>
            <a:endParaRPr lang="en-NZ" sz="900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List &lt;Genre&gt;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900" dirty="0" smtClean="0">
                <a:solidFill>
                  <a:srgbClr val="7F0055"/>
                </a:solidFill>
                <a:latin typeface="Consolas"/>
              </a:rPr>
              <a:t>...</a:t>
            </a:r>
            <a:endParaRPr lang="en-NZ" sz="900" dirty="0" smtClean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600" dirty="0" err="1" smtClean="0">
                <a:solidFill>
                  <a:srgbClr val="646464"/>
                </a:solidFill>
                <a:latin typeface="Consolas"/>
              </a:rPr>
              <a:t>OneToMany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(fetch=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FetchType.</a:t>
            </a:r>
            <a:r>
              <a:rPr lang="en-NZ" sz="1600" i="1" dirty="0" err="1" smtClean="0">
                <a:solidFill>
                  <a:srgbClr val="0000C0"/>
                </a:solidFill>
                <a:latin typeface="Consolas"/>
              </a:rPr>
              <a:t>EAGER</a:t>
            </a:r>
            <a:r>
              <a:rPr lang="en-NZ" sz="1600" i="1" dirty="0" err="1" smtClean="0">
                <a:solidFill>
                  <a:srgbClr val="000000"/>
                </a:solidFill>
                <a:latin typeface="Consolas"/>
              </a:rPr>
              <a:t>,cascade</a:t>
            </a:r>
            <a:r>
              <a:rPr lang="en-NZ" sz="16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NZ" sz="1600" i="1" dirty="0" err="1" smtClean="0">
                <a:solidFill>
                  <a:srgbClr val="000000"/>
                </a:solidFill>
                <a:latin typeface="Consolas"/>
              </a:rPr>
              <a:t>CascadeType.</a:t>
            </a:r>
            <a:r>
              <a:rPr lang="en-NZ" sz="1600" i="1" dirty="0" err="1" smtClean="0">
                <a:solidFill>
                  <a:srgbClr val="0000C0"/>
                </a:solidFill>
                <a:latin typeface="Consolas"/>
              </a:rPr>
              <a:t>ALL</a:t>
            </a:r>
            <a:r>
              <a:rPr lang="en-NZ" sz="16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1600" dirty="0" err="1" smtClean="0">
                <a:solidFill>
                  <a:srgbClr val="646464"/>
                </a:solidFill>
                <a:latin typeface="Consolas"/>
              </a:rPr>
              <a:t>JoinColumn</a:t>
            </a:r>
            <a:r>
              <a:rPr lang="en-NZ" sz="1600" dirty="0" smtClean="0">
                <a:solidFill>
                  <a:srgbClr val="646464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1600" dirty="0" err="1" smtClean="0">
                <a:solidFill>
                  <a:srgbClr val="2A00FF"/>
                </a:solidFill>
                <a:latin typeface="Consolas"/>
              </a:rPr>
              <a:t>book_id</a:t>
            </a:r>
            <a:r>
              <a:rPr lang="en-NZ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List&lt;Genre&gt;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getGenre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setGenre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(List&lt;Genre&gt; genre) {</a:t>
            </a:r>
          </a:p>
          <a:p>
            <a:pPr lvl="2">
              <a:buNone/>
            </a:pPr>
            <a:r>
              <a:rPr lang="en-NZ" sz="16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NZ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NZ" sz="1600" dirty="0" err="1" smtClean="0">
                <a:solidFill>
                  <a:srgbClr val="0000C0"/>
                </a:solidFill>
                <a:latin typeface="Consolas"/>
              </a:rPr>
              <a:t>genre</a:t>
            </a: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 = genre;</a:t>
            </a:r>
          </a:p>
          <a:p>
            <a:pPr lvl="1">
              <a:buNone/>
            </a:pPr>
            <a:r>
              <a:rPr lang="en-NZ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606</Words>
  <Application>Microsoft Office PowerPoint</Application>
  <PresentationFormat>On-screen Show (4:3)</PresentationFormat>
  <Paragraphs>106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WidescreenPresentation</vt:lpstr>
      <vt:lpstr>Enterprise java</vt:lpstr>
      <vt:lpstr>Contents</vt:lpstr>
      <vt:lpstr>Associations</vt:lpstr>
      <vt:lpstr>Association Annotations</vt:lpstr>
      <vt:lpstr>Lazy Loading</vt:lpstr>
      <vt:lpstr>Annotations - Relationship</vt:lpstr>
      <vt:lpstr>Annotations – Foreign Key</vt:lpstr>
      <vt:lpstr>Proxies</vt:lpstr>
      <vt:lpstr>Association Annotations</vt:lpstr>
      <vt:lpstr>Hibernate Configuration</vt:lpstr>
      <vt:lpstr>Final Notes</vt:lpstr>
      <vt:lpstr>PeerWise</vt:lpstr>
      <vt:lpstr>PeerWise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2012-08-16T08:47:25Z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