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7" r:id="rId3"/>
    <p:sldId id="286" r:id="rId4"/>
    <p:sldId id="348" r:id="rId5"/>
    <p:sldId id="318" r:id="rId6"/>
    <p:sldId id="320" r:id="rId7"/>
    <p:sldId id="321" r:id="rId8"/>
    <p:sldId id="349" r:id="rId9"/>
    <p:sldId id="350" r:id="rId10"/>
    <p:sldId id="319" r:id="rId11"/>
    <p:sldId id="323" r:id="rId12"/>
    <p:sldId id="324" r:id="rId13"/>
    <p:sldId id="325" r:id="rId14"/>
    <p:sldId id="347" r:id="rId15"/>
    <p:sldId id="34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22" r:id="rId3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87621" autoAdjust="0"/>
  </p:normalViewPr>
  <p:slideViewPr>
    <p:cSldViewPr>
      <p:cViewPr varScale="1">
        <p:scale>
          <a:sx n="116" d="100"/>
          <a:sy n="116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3/1/2015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07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9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6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3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0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5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2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3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0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2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644BC-9457-4077-9514-14CBED87D563}" type="slidenum">
              <a:rPr lang="en-GB" smtClean="0"/>
              <a:pPr/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40502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8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3/1/2015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r>
              <a:rPr lang="en-US" dirty="0" smtClean="0"/>
              <a:t>John Casey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John Casey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3/1/2015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3/1/2015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John Casey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casey@unitec.ac.n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ruts.apache.org/prim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library/j-stru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1 - Introduction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Web Interfaces</a:t>
            </a:r>
            <a:endParaRPr lang="en-NZ" dirty="0" smtClean="0"/>
          </a:p>
          <a:p>
            <a:pPr lvl="1"/>
            <a:r>
              <a:rPr lang="en-NZ" dirty="0" err="1" smtClean="0"/>
              <a:t>AngularJS</a:t>
            </a:r>
            <a:endParaRPr lang="en-NZ" dirty="0" smtClean="0"/>
          </a:p>
          <a:p>
            <a:pPr lvl="1"/>
            <a:r>
              <a:rPr lang="en-NZ" dirty="0" err="1" smtClean="0"/>
              <a:t>SpringMVC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4163862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http://vitalflux.com/java-top-10-java-based-web-development-frameworks-2014-2015/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Hibernate</a:t>
            </a:r>
            <a:endParaRPr lang="en-NZ" dirty="0" smtClean="0"/>
          </a:p>
          <a:p>
            <a:pPr lvl="1"/>
            <a:r>
              <a:rPr lang="en-NZ" dirty="0" smtClean="0"/>
              <a:t>Object-Relational Mapping between code and database</a:t>
            </a:r>
          </a:p>
          <a:p>
            <a:pPr lvl="1"/>
            <a:r>
              <a:rPr lang="en-NZ" dirty="0" smtClean="0"/>
              <a:t>Auto generates code and database mappings based on either class files or database schema</a:t>
            </a:r>
          </a:p>
          <a:p>
            <a:pPr lvl="1"/>
            <a:r>
              <a:rPr lang="en-NZ" dirty="0" smtClean="0"/>
              <a:t>Saves lots of time as you do not have to embed SQL in your application</a:t>
            </a:r>
          </a:p>
          <a:p>
            <a:r>
              <a:rPr lang="en-NZ" dirty="0"/>
              <a:t>Socket Programming</a:t>
            </a:r>
          </a:p>
          <a:p>
            <a:pPr lvl="1"/>
            <a:r>
              <a:rPr lang="en-NZ"/>
              <a:t>Synchronous and Asynchronous Sockets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Spring Framework</a:t>
            </a:r>
          </a:p>
          <a:p>
            <a:pPr lvl="1"/>
            <a:r>
              <a:rPr lang="en-NZ" dirty="0" smtClean="0"/>
              <a:t>Acts as a router for different system components</a:t>
            </a:r>
          </a:p>
          <a:p>
            <a:pPr lvl="1"/>
            <a:r>
              <a:rPr lang="en-NZ" dirty="0" smtClean="0"/>
              <a:t>Looks at class / method properties using Java Reflection</a:t>
            </a:r>
          </a:p>
          <a:p>
            <a:pPr lvl="1"/>
            <a:r>
              <a:rPr lang="en-NZ" dirty="0" smtClean="0"/>
              <a:t>Objects bound at runtime instead of at compile time</a:t>
            </a:r>
          </a:p>
          <a:p>
            <a:pPr lvl="2"/>
            <a:r>
              <a:rPr lang="en-NZ" dirty="0" smtClean="0"/>
              <a:t>Allows system components to be swapped</a:t>
            </a:r>
          </a:p>
          <a:p>
            <a:pPr lvl="2"/>
            <a:r>
              <a:rPr lang="en-NZ" dirty="0" smtClean="0"/>
              <a:t>Allows testing using mock objects</a:t>
            </a:r>
          </a:p>
          <a:p>
            <a:pPr lvl="1"/>
            <a:r>
              <a:rPr lang="en-NZ" dirty="0" smtClean="0"/>
              <a:t>Handles transactions and data access layer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NZ" dirty="0" smtClean="0"/>
          </a:p>
          <a:p>
            <a:pPr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Lab Exercises: 30%</a:t>
            </a:r>
          </a:p>
          <a:p>
            <a:pPr lvl="1"/>
            <a:r>
              <a:rPr lang="en-NZ" dirty="0" smtClean="0"/>
              <a:t>In class practical exercises due every week, can be submitted by email up to one week late.</a:t>
            </a:r>
          </a:p>
          <a:p>
            <a:r>
              <a:rPr lang="en-NZ" dirty="0" smtClean="0"/>
              <a:t>Assignment: 45%</a:t>
            </a:r>
          </a:p>
          <a:p>
            <a:pPr lvl="1"/>
            <a:r>
              <a:rPr lang="en-NZ" dirty="0" smtClean="0"/>
              <a:t>Two major assignments</a:t>
            </a:r>
          </a:p>
          <a:p>
            <a:r>
              <a:rPr lang="en-NZ" dirty="0" smtClean="0"/>
              <a:t>Final exam: 25%</a:t>
            </a:r>
          </a:p>
          <a:p>
            <a:pPr lvl="1"/>
            <a:r>
              <a:rPr lang="en-NZ" dirty="0" smtClean="0"/>
              <a:t>Code and theory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Foundations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Web Application Development</a:t>
            </a:r>
          </a:p>
          <a:p>
            <a:r>
              <a:rPr lang="en-NZ" dirty="0" err="1" smtClean="0"/>
              <a:t>Servlets</a:t>
            </a:r>
            <a:r>
              <a:rPr lang="en-NZ" dirty="0" smtClean="0"/>
              <a:t> and CGI</a:t>
            </a:r>
          </a:p>
          <a:p>
            <a:r>
              <a:rPr lang="en-NZ" dirty="0" smtClean="0"/>
              <a:t>JSP</a:t>
            </a:r>
          </a:p>
          <a:p>
            <a:r>
              <a:rPr lang="en-NZ" dirty="0" smtClean="0"/>
              <a:t>JDBC</a:t>
            </a:r>
            <a:endParaRPr lang="en-N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Common Gateway Interface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Allows web server to generate page content using external program</a:t>
            </a:r>
          </a:p>
          <a:p>
            <a:r>
              <a:rPr lang="en-NZ" dirty="0" smtClean="0"/>
              <a:t>Web server re-directs I-O messages to external command line program – usually written in Perl/Python/Bash script</a:t>
            </a:r>
          </a:p>
          <a:p>
            <a:r>
              <a:rPr lang="en-NZ" dirty="0" smtClean="0"/>
              <a:t>Simple interface parameters supplied by HTTP GET request QUERY_STRING </a:t>
            </a:r>
          </a:p>
          <a:p>
            <a:pPr lvl="1"/>
            <a:r>
              <a:rPr lang="en-NZ" dirty="0" smtClean="0"/>
              <a:t>The part of the URL after ?</a:t>
            </a:r>
          </a:p>
          <a:p>
            <a:r>
              <a:rPr lang="en-NZ" dirty="0" smtClean="0"/>
              <a:t>If you have lots of users - setting up the environment / process for your external CGI program can be slow...</a:t>
            </a: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Servlets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Java + CGI</a:t>
            </a:r>
          </a:p>
          <a:p>
            <a:r>
              <a:rPr lang="en-AU" dirty="0" err="1" smtClean="0"/>
              <a:t>Servlets</a:t>
            </a:r>
            <a:r>
              <a:rPr lang="en-AU" dirty="0" smtClean="0"/>
              <a:t> run inside the web server</a:t>
            </a:r>
          </a:p>
          <a:p>
            <a:pPr lvl="1"/>
            <a:r>
              <a:rPr lang="en-AU" dirty="0" smtClean="0"/>
              <a:t>Each </a:t>
            </a:r>
            <a:r>
              <a:rPr lang="en-AU" dirty="0" err="1" smtClean="0"/>
              <a:t>servlet</a:t>
            </a:r>
            <a:r>
              <a:rPr lang="en-AU" dirty="0" smtClean="0"/>
              <a:t> runs inside its own thread or its own process</a:t>
            </a:r>
          </a:p>
          <a:p>
            <a:pPr lvl="1"/>
            <a:r>
              <a:rPr lang="en-AU" dirty="0" smtClean="0"/>
              <a:t>Much faster: web server no longer needs to setup an entire environment each time a user makes a request</a:t>
            </a:r>
          </a:p>
          <a:p>
            <a:pPr lvl="1"/>
            <a:r>
              <a:rPr lang="en-AU" dirty="0" smtClean="0"/>
              <a:t>Sandboxed environment</a:t>
            </a:r>
          </a:p>
          <a:p>
            <a:r>
              <a:rPr lang="en-AU" dirty="0" smtClean="0"/>
              <a:t>Jetty</a:t>
            </a:r>
          </a:p>
          <a:p>
            <a:r>
              <a:rPr lang="en-AU" dirty="0" smtClean="0"/>
              <a:t>Tomcat</a:t>
            </a:r>
          </a:p>
          <a:p>
            <a:r>
              <a:rPr lang="en-AU" dirty="0" err="1" smtClean="0"/>
              <a:t>JBoss</a:t>
            </a:r>
            <a:endParaRPr lang="en-AU" dirty="0" smtClean="0"/>
          </a:p>
          <a:p>
            <a:r>
              <a:rPr lang="en-AU" dirty="0" err="1" smtClean="0"/>
              <a:t>Websphere</a:t>
            </a:r>
            <a:endParaRPr lang="en-AU" dirty="0" smtClean="0"/>
          </a:p>
          <a:p>
            <a:r>
              <a:rPr lang="en-AU" dirty="0" smtClean="0"/>
              <a:t>Glassfish</a:t>
            </a:r>
          </a:p>
          <a:p>
            <a:r>
              <a:rPr lang="en-AU" dirty="0" smtClean="0"/>
              <a:t>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mtClean="0"/>
              <a:t>Servlet Code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       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testServlet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super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doGet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out =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response.getWriter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response.setContentType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"text/html"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>
              <a:buNone/>
            </a:pPr>
            <a:endParaRPr lang="en-NZ" sz="1500" dirty="0" smtClean="0">
              <a:latin typeface="Consolas"/>
            </a:endParaRPr>
          </a:p>
          <a:p>
            <a:pPr lvl="2">
              <a:buNone/>
            </a:pP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out.println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"&lt;html&gt;Hello World! this is my first Java </a:t>
            </a:r>
            <a:r>
              <a:rPr lang="en-NZ" sz="1500" dirty="0" err="1" smtClean="0">
                <a:solidFill>
                  <a:srgbClr val="2A00FF"/>
                </a:solidFill>
                <a:latin typeface="Consolas"/>
              </a:rPr>
              <a:t>servlet</a:t>
            </a:r>
            <a:r>
              <a:rPr lang="en-NZ" sz="1500" dirty="0" smtClean="0">
                <a:solidFill>
                  <a:srgbClr val="2A00FF"/>
                </a:solidFill>
                <a:latin typeface="Consolas"/>
              </a:rPr>
              <a:t>.&lt;/html&gt;"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>
              <a:buNone/>
            </a:pP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doPost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request,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response) </a:t>
            </a:r>
            <a:r>
              <a:rPr lang="en-NZ" sz="1500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ServletException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NZ" sz="1500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>
              <a:buNone/>
            </a:pPr>
            <a:endParaRPr lang="en-NZ" sz="1500" dirty="0" smtClean="0">
              <a:latin typeface="Consolas"/>
            </a:endParaRPr>
          </a:p>
          <a:p>
            <a:pPr lvl="1"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NZ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NZ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Java Server Pages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smtClean="0"/>
              <a:t>Mix HTML and Java Code</a:t>
            </a:r>
          </a:p>
          <a:p>
            <a:r>
              <a:rPr lang="en-NZ" smtClean="0"/>
              <a:t>Oracle/Sun’s answer to ASP and PHP</a:t>
            </a:r>
          </a:p>
          <a:p>
            <a:r>
              <a:rPr lang="en-NZ" smtClean="0"/>
              <a:t>Blocks of static HTML + blocks of dynamically generated HTML</a:t>
            </a:r>
          </a:p>
          <a:p>
            <a:r>
              <a:rPr lang="en-NZ" smtClean="0"/>
              <a:t>Simplifies the creation of dynamic web applications</a:t>
            </a:r>
          </a:p>
          <a:p>
            <a:pPr lvl="1"/>
            <a:r>
              <a:rPr lang="en-NZ" smtClean="0"/>
              <a:t>You do not need to output lots of messy dynamically generated HTML code from your Java code</a:t>
            </a:r>
          </a:p>
          <a:p>
            <a:r>
              <a:rPr lang="en-NZ" smtClean="0"/>
              <a:t>Two basic elements HTML markup and JSP scriptlet code blocks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Staff</a:t>
            </a:r>
          </a:p>
          <a:p>
            <a:r>
              <a:rPr lang="en-NZ" dirty="0" smtClean="0"/>
              <a:t>Assignments</a:t>
            </a:r>
          </a:p>
          <a:p>
            <a:r>
              <a:rPr lang="en-NZ" dirty="0" smtClean="0"/>
              <a:t>Topics</a:t>
            </a:r>
          </a:p>
          <a:p>
            <a:r>
              <a:rPr lang="en-NZ" dirty="0" smtClean="0"/>
              <a:t>Readings</a:t>
            </a:r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Java Server Pages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Java code executed in place: there is no need to define a main method or other entry point</a:t>
            </a:r>
          </a:p>
          <a:p>
            <a:pPr lvl="1"/>
            <a:r>
              <a:rPr lang="en-AU" dirty="0" smtClean="0"/>
              <a:t>Code runs in sequential order – top to bottom</a:t>
            </a:r>
          </a:p>
          <a:p>
            <a:r>
              <a:rPr lang="en-AU" dirty="0" smtClean="0"/>
              <a:t>Can also define methods – more on this later</a:t>
            </a:r>
          </a:p>
          <a:p>
            <a:r>
              <a:rPr lang="en-AU" dirty="0" smtClean="0"/>
              <a:t>Tomcat / </a:t>
            </a:r>
            <a:r>
              <a:rPr lang="en-AU" dirty="0" err="1" smtClean="0"/>
              <a:t>Servlet</a:t>
            </a:r>
            <a:r>
              <a:rPr lang="en-AU" dirty="0" smtClean="0"/>
              <a:t> containers effectively compile JSP pages into a </a:t>
            </a:r>
            <a:r>
              <a:rPr lang="en-AU" dirty="0" err="1" smtClean="0"/>
              <a:t>Servlet</a:t>
            </a:r>
            <a:endParaRPr lang="en-AU" dirty="0" smtClean="0"/>
          </a:p>
          <a:p>
            <a:r>
              <a:rPr lang="en-AU" dirty="0" smtClean="0"/>
              <a:t>Java Code blocks wrapped in &lt;% %&gt; brackets</a:t>
            </a:r>
          </a:p>
          <a:p>
            <a:pPr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	&lt;HTML&gt; &lt;BODY&gt; 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date = new </a:t>
            </a:r>
            <a:r>
              <a:rPr lang="en-AU" sz="1400" dirty="0" err="1" smtClean="0"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(); %&gt;</a:t>
            </a:r>
          </a:p>
          <a:p>
            <a:pPr lvl="2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 Hello!  The time is now &lt;%= date %&gt; </a:t>
            </a:r>
          </a:p>
          <a:p>
            <a:pPr lvl="1">
              <a:buNone/>
            </a:pPr>
            <a:r>
              <a:rPr lang="en-AU" sz="1400" dirty="0" smtClean="0">
                <a:latin typeface="Courier New" pitchFamily="49" charset="0"/>
                <a:cs typeface="Courier New" pitchFamily="49" charset="0"/>
              </a:rPr>
              <a:t>&lt;/BODY&gt; &lt;/HTML&gt;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-&gt; </a:t>
            </a:r>
            <a:r>
              <a:rPr lang="en-AU" dirty="0" err="1" smtClean="0"/>
              <a:t>Servlet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="myerror.jsp"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AU" sz="180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com.foo.bar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"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&lt;html&gt; &lt;head&gt; 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&lt;%!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 </a:t>
            </a:r>
            <a:r>
              <a:rPr lang="en-AU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= 1;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&lt;table&gt; &lt;tr&gt;&lt;td&gt;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&lt;%=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 "expanded inline data " + 1 ) %&gt;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&lt;/td&gt;&lt;/tr&gt;...</a:t>
            </a:r>
            <a:endParaRPr lang="en-A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Code...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myservlet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HttpJspPage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serverInstanceVariable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jspService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response )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ServletConfig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servlet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Object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page =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…;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// Get the page context for this request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JspWriter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pageContext.getOut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try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"&lt;html&gt;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"&lt;head&gt;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 </a:t>
            </a:r>
          </a:p>
          <a:p>
            <a:pPr>
              <a:buNone/>
            </a:pP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LocalStackBasedVariable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"&lt;table&gt;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&lt;tr&gt;&lt;td&gt;"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toStringOrBlank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"expanded inline data " + 1 ));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050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( " &lt;/td&gt;&lt;/tr&gt;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AU" sz="105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( Exception _exception ) { </a:t>
            </a:r>
            <a:r>
              <a:rPr lang="en-AU" sz="1050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AU" sz="1050" dirty="0" smtClean="0">
                <a:latin typeface="Courier New" pitchFamily="49" charset="0"/>
                <a:cs typeface="Courier New" pitchFamily="49" charset="0"/>
              </a:rPr>
              <a:t>	} } }</a:t>
            </a:r>
            <a:endParaRPr lang="en-AU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Methods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Method definition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&lt;%! public String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return "Hello this is a method"; 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smtClean="0"/>
              <a:t>Method call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&lt;%=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() %&gt;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JSP Directives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.*" %&gt;</a:t>
            </a:r>
          </a:p>
          <a:p>
            <a:r>
              <a:rPr lang="en-AU" dirty="0" smtClean="0"/>
              <a:t>&lt;%@ page import="</a:t>
            </a:r>
            <a:r>
              <a:rPr lang="en-AU" dirty="0" err="1" smtClean="0"/>
              <a:t>java.util</a:t>
            </a:r>
            <a:r>
              <a:rPr lang="en-AU" dirty="0" smtClean="0"/>
              <a:t>.*,</a:t>
            </a:r>
            <a:r>
              <a:rPr lang="en-AU" dirty="0" err="1" smtClean="0"/>
              <a:t>java.text</a:t>
            </a:r>
            <a:r>
              <a:rPr lang="en-AU" dirty="0" smtClean="0"/>
              <a:t>.*" %&gt;</a:t>
            </a:r>
          </a:p>
          <a:p>
            <a:endParaRPr lang="en-AU" dirty="0" smtClean="0"/>
          </a:p>
          <a:p>
            <a:r>
              <a:rPr lang="en-AU" dirty="0" smtClean="0"/>
              <a:t>&lt;HTML&gt; &lt;BODY&gt; Going to include hello.jsp...&lt;BR&gt; &lt;%@ include file="hello.jsp" %&gt; &lt;/BODY&gt; &lt;/HTML&gt;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Builtin</a:t>
            </a:r>
            <a:r>
              <a:rPr lang="en-AU" dirty="0" smtClean="0"/>
              <a:t> JSP Objects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HTTPServletRequest</a:t>
            </a:r>
            <a:r>
              <a:rPr lang="en-AU" dirty="0" smtClean="0"/>
              <a:t> request</a:t>
            </a:r>
          </a:p>
          <a:p>
            <a:pPr lvl="1"/>
            <a:r>
              <a:rPr lang="en-AU" dirty="0" smtClean="0"/>
              <a:t>Read different key / value pairs</a:t>
            </a:r>
          </a:p>
          <a:p>
            <a:pPr lvl="1"/>
            <a:r>
              <a:rPr lang="en-AU" dirty="0" smtClean="0"/>
              <a:t>Header attributes</a:t>
            </a:r>
          </a:p>
          <a:p>
            <a:pPr lvl="1"/>
            <a:r>
              <a:rPr lang="en-AU" dirty="0" smtClean="0"/>
              <a:t> Cookies</a:t>
            </a:r>
          </a:p>
          <a:p>
            <a:pPr lvl="1"/>
            <a:r>
              <a:rPr lang="en-AU" dirty="0" smtClean="0"/>
              <a:t>... + lots more</a:t>
            </a:r>
          </a:p>
          <a:p>
            <a:r>
              <a:rPr lang="en-AU" dirty="0" err="1" smtClean="0"/>
              <a:t>HTTPServletResponse</a:t>
            </a:r>
            <a:r>
              <a:rPr lang="en-AU" dirty="0" smtClean="0"/>
              <a:t> </a:t>
            </a:r>
            <a:r>
              <a:rPr lang="en-AU" dirty="0" err="1" smtClean="0"/>
              <a:t>reponse</a:t>
            </a:r>
            <a:endParaRPr lang="en-AU" dirty="0" smtClean="0"/>
          </a:p>
          <a:p>
            <a:pPr lvl="1"/>
            <a:r>
              <a:rPr lang="en-AU" dirty="0" smtClean="0"/>
              <a:t>Write different key / value pairs</a:t>
            </a:r>
          </a:p>
          <a:p>
            <a:r>
              <a:rPr lang="en-AU" dirty="0" err="1" smtClean="0"/>
              <a:t>JspWriter</a:t>
            </a:r>
            <a:r>
              <a:rPr lang="en-AU" dirty="0" smtClean="0"/>
              <a:t> out</a:t>
            </a:r>
          </a:p>
          <a:p>
            <a:pPr lvl="1"/>
            <a:r>
              <a:rPr lang="en-AU" dirty="0" smtClean="0"/>
              <a:t>Default output stream / writer for a JSP page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JDBC – Java Database Connectivity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A common interface which allows a Java Program to access a SQL / relational database technology programmatically</a:t>
            </a:r>
          </a:p>
          <a:p>
            <a:r>
              <a:rPr lang="en-NZ" dirty="0" smtClean="0"/>
              <a:t>JDBC classes and factory methods abstract common SQL database functions such as:</a:t>
            </a:r>
          </a:p>
          <a:p>
            <a:pPr lvl="1"/>
            <a:r>
              <a:rPr lang="en-NZ" dirty="0" smtClean="0"/>
              <a:t>Connect / Disconnect</a:t>
            </a:r>
          </a:p>
          <a:p>
            <a:pPr lvl="1"/>
            <a:r>
              <a:rPr lang="en-NZ" dirty="0" smtClean="0"/>
              <a:t>Statements</a:t>
            </a:r>
          </a:p>
          <a:p>
            <a:pPr lvl="2"/>
            <a:r>
              <a:rPr lang="en-NZ" dirty="0" smtClean="0"/>
              <a:t>Select</a:t>
            </a:r>
          </a:p>
          <a:p>
            <a:pPr lvl="2"/>
            <a:r>
              <a:rPr lang="en-NZ" dirty="0" smtClean="0"/>
              <a:t>Insert</a:t>
            </a:r>
          </a:p>
          <a:p>
            <a:pPr lvl="2"/>
            <a:r>
              <a:rPr lang="en-NZ" dirty="0" smtClean="0"/>
              <a:t>Update</a:t>
            </a:r>
          </a:p>
          <a:p>
            <a:pPr lvl="2"/>
            <a:r>
              <a:rPr lang="en-NZ" dirty="0" smtClean="0"/>
              <a:t>Delete</a:t>
            </a:r>
          </a:p>
          <a:p>
            <a:pPr lvl="2"/>
            <a:r>
              <a:rPr lang="en-NZ" dirty="0" smtClean="0"/>
              <a:t>DDL ( create table etc …)</a:t>
            </a:r>
          </a:p>
          <a:p>
            <a:pPr lvl="1"/>
            <a:r>
              <a:rPr lang="en-NZ" dirty="0" err="1" smtClean="0"/>
              <a:t>ResultSets</a:t>
            </a:r>
            <a:endParaRPr lang="en-NZ" dirty="0" smtClean="0"/>
          </a:p>
          <a:p>
            <a:pPr lvl="1"/>
            <a:r>
              <a:rPr lang="en-NZ" dirty="0" err="1" smtClean="0"/>
              <a:t>PreparedStatements</a:t>
            </a:r>
            <a:endParaRPr lang="en-NZ" dirty="0" smtClean="0"/>
          </a:p>
          <a:p>
            <a:pPr lvl="1"/>
            <a:r>
              <a:rPr lang="en-NZ" dirty="0" err="1" smtClean="0"/>
              <a:t>ResultSetMetaData</a:t>
            </a:r>
            <a:endParaRPr lang="en-NZ" dirty="0" smtClean="0"/>
          </a:p>
          <a:p>
            <a:pPr lvl="1"/>
            <a:endParaRPr lang="en-NZ" dirty="0" smtClean="0"/>
          </a:p>
          <a:p>
            <a:r>
              <a:rPr lang="en-NZ" dirty="0" smtClean="0"/>
              <a:t>Classes and Factory methods live in the </a:t>
            </a:r>
            <a:r>
              <a:rPr lang="en-NZ" dirty="0" err="1" smtClean="0"/>
              <a:t>java.sql</a:t>
            </a:r>
            <a:r>
              <a:rPr lang="en-NZ" dirty="0" smtClean="0"/>
              <a:t>.*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JDBC?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smtClean="0"/>
              <a:t>API written in such a way to provide an abstracted interface to allow applications written using JDBC to access and interact with many different database products</a:t>
            </a:r>
          </a:p>
          <a:p>
            <a:r>
              <a:rPr lang="en-NZ" dirty="0" smtClean="0"/>
              <a:t>JDBC uses a Driver based model which allows a Java application to access any database server for which a JDBC driver exists</a:t>
            </a:r>
          </a:p>
          <a:p>
            <a:r>
              <a:rPr lang="en-NZ" dirty="0" smtClean="0"/>
              <a:t>Makes database / application development easier as programmers do not need to familiarize themselves with the database libraries provided by different vendors.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. low level API’s provided by the likes of IBM (DB2), Microsoft (SQL Server) and Oracle.</a:t>
            </a:r>
          </a:p>
          <a:p>
            <a:pPr lvl="1"/>
            <a:r>
              <a:rPr lang="en-NZ" dirty="0" smtClean="0"/>
              <a:t>Hides many unnecessary details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Oracle Database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284984"/>
            <a:ext cx="8153400" cy="2887216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Custom Oracle API gives programmatic access to database server</a:t>
            </a:r>
          </a:p>
          <a:p>
            <a:r>
              <a:rPr lang="en-NZ" dirty="0" smtClean="0"/>
              <a:t>Program once compiled can only talk to an Oracle database</a:t>
            </a:r>
          </a:p>
          <a:p>
            <a:r>
              <a:rPr lang="en-NZ" dirty="0" smtClean="0"/>
              <a:t>Very fast compared with all the translation that needs to happen with JDBC</a:t>
            </a:r>
          </a:p>
          <a:p>
            <a:r>
              <a:rPr lang="en-NZ" dirty="0" smtClean="0"/>
              <a:t>SQL Server, Sybase, </a:t>
            </a:r>
            <a:r>
              <a:rPr lang="en-NZ" dirty="0" err="1" smtClean="0"/>
              <a:t>MySQL</a:t>
            </a:r>
            <a:r>
              <a:rPr lang="en-NZ" dirty="0" smtClean="0"/>
              <a:t> etc. all have their define their custom own APIs / protocols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733549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DataSource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Factory method for defining and obtaining access to a database Connection object</a:t>
            </a:r>
          </a:p>
          <a:p>
            <a:r>
              <a:rPr lang="en-NZ" dirty="0" smtClean="0"/>
              <a:t>Allows programmer to specify data about a database connection</a:t>
            </a:r>
          </a:p>
          <a:p>
            <a:r>
              <a:rPr lang="en-NZ" dirty="0" smtClean="0"/>
              <a:t>Vendors often provide their own variations of the generic Java </a:t>
            </a:r>
            <a:r>
              <a:rPr lang="en-NZ" dirty="0" err="1" smtClean="0"/>
              <a:t>DataSource</a:t>
            </a:r>
            <a:endParaRPr lang="en-NZ" dirty="0" smtClean="0"/>
          </a:p>
          <a:p>
            <a:r>
              <a:rPr lang="en-NZ" dirty="0" smtClean="0"/>
              <a:t>Sets up information related to database:</a:t>
            </a:r>
          </a:p>
          <a:p>
            <a:pPr lvl="1"/>
            <a:r>
              <a:rPr lang="en-NZ" dirty="0" smtClean="0"/>
              <a:t>Port</a:t>
            </a:r>
          </a:p>
          <a:p>
            <a:pPr lvl="1"/>
            <a:r>
              <a:rPr lang="en-NZ" dirty="0" smtClean="0"/>
              <a:t>Hostname</a:t>
            </a:r>
          </a:p>
          <a:p>
            <a:pPr lvl="1"/>
            <a:r>
              <a:rPr lang="en-NZ" dirty="0" smtClean="0"/>
              <a:t>Schema</a:t>
            </a:r>
          </a:p>
          <a:p>
            <a:pPr lvl="1"/>
            <a:r>
              <a:rPr lang="en-NZ" dirty="0" smtClean="0"/>
              <a:t>And Database name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Unit Staff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Dr John Casey</a:t>
            </a:r>
          </a:p>
          <a:p>
            <a:pPr lvl="1"/>
            <a:r>
              <a:rPr lang="en-NZ" dirty="0" smtClean="0"/>
              <a:t>Email: </a:t>
            </a:r>
            <a:r>
              <a:rPr lang="en-NZ" dirty="0" err="1" smtClean="0">
                <a:hlinkClick r:id="rId3"/>
              </a:rPr>
              <a:t>jcasey@unitec.ac.nz</a:t>
            </a:r>
            <a:endParaRPr lang="en-NZ" dirty="0" smtClean="0"/>
          </a:p>
          <a:p>
            <a:pPr lvl="1"/>
            <a:r>
              <a:rPr lang="en-GB" dirty="0" smtClean="0"/>
              <a:t>Room 3008, building 183</a:t>
            </a:r>
          </a:p>
          <a:p>
            <a:pPr lvl="1"/>
            <a:r>
              <a:rPr lang="en-NZ" dirty="0" smtClean="0"/>
              <a:t>Appointments can be made via email</a:t>
            </a:r>
          </a:p>
        </p:txBody>
      </p:sp>
      <p:pic>
        <p:nvPicPr>
          <p:cNvPr id="1026" name="Picture 2" descr="C:\Users\JCASEY\Downloads\10135_157205102274_5205428_n.jpg"/>
          <p:cNvPicPr>
            <a:picLocks noChangeAspect="1" noChangeArrowheads="1"/>
          </p:cNvPicPr>
          <p:nvPr/>
        </p:nvPicPr>
        <p:blipFill>
          <a:blip r:embed="rId4" cstate="print"/>
          <a:srcRect l="20030"/>
          <a:stretch>
            <a:fillRect/>
          </a:stretch>
        </p:blipFill>
        <p:spPr bwMode="auto">
          <a:xfrm>
            <a:off x="6660232" y="1844824"/>
            <a:ext cx="2299935" cy="19427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NZ" sz="1800" b="1" dirty="0" err="1" smtClean="0">
                <a:latin typeface="Courier New" pitchFamily="49" charset="0"/>
                <a:cs typeface="Courier New" pitchFamily="49" charset="0"/>
              </a:rPr>
              <a:t>SQLServerDataSource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buNone/>
            </a:pPr>
            <a:endParaRPr lang="en-N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ds.setIntegratedSecurity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800" b="1" dirty="0" smtClean="0">
                <a:latin typeface="Courier New" pitchFamily="49" charset="0"/>
                <a:cs typeface="Courier New" pitchFamily="49" charset="0"/>
              </a:rPr>
              <a:t>false);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ds.setServerName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hyperdisc.unitec.ac.nz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ds.setPortNumber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(1433);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ds.setUser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ds.setPassword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xxxxxxxx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ds.setDatabaseName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("patelc08sqlserver1");</a:t>
            </a:r>
          </a:p>
          <a:p>
            <a:pPr>
              <a:buNone/>
            </a:pP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ds.setInstanceName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dbo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NZ" dirty="0" smtClean="0"/>
          </a:p>
          <a:p>
            <a:pPr>
              <a:buNone/>
            </a:pP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1800" dirty="0" err="1" smtClean="0">
                <a:latin typeface="Courier New" pitchFamily="49" charset="0"/>
                <a:cs typeface="Courier New" pitchFamily="49" charset="0"/>
              </a:rPr>
              <a:t>ds.getConnection</a:t>
            </a:r>
            <a:r>
              <a:rPr lang="en-NZ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Connection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Java wrapper around database session / connection</a:t>
            </a:r>
          </a:p>
          <a:p>
            <a:r>
              <a:rPr lang="en-NZ" dirty="0" smtClean="0"/>
              <a:t>Provides metadata about database connection</a:t>
            </a:r>
          </a:p>
          <a:p>
            <a:pPr lvl="1"/>
            <a:r>
              <a:rPr lang="en-NZ" dirty="0" smtClean="0"/>
              <a:t>SQL dialect (vendor MS, Oracle etc.)</a:t>
            </a:r>
          </a:p>
          <a:p>
            <a:pPr lvl="1"/>
            <a:r>
              <a:rPr lang="en-NZ" dirty="0" smtClean="0"/>
              <a:t>Transaction isolation level</a:t>
            </a:r>
          </a:p>
          <a:p>
            <a:r>
              <a:rPr lang="en-NZ" dirty="0" smtClean="0"/>
              <a:t>Factory methods for creating Statement objects</a:t>
            </a:r>
          </a:p>
          <a:p>
            <a:r>
              <a:rPr lang="en-NZ" dirty="0" smtClean="0"/>
              <a:t>Connection methods need to be explicitly closed in a finally { //… } block otherwise you may end up needing to restart your database a lot</a:t>
            </a:r>
          </a:p>
          <a:p>
            <a:r>
              <a:rPr lang="en-NZ" dirty="0" smtClean="0"/>
              <a:t>Factory methods to create prepared statements – which are a pool of pre-compiled SQL statements stored on a database server</a:t>
            </a:r>
          </a:p>
          <a:p>
            <a:endParaRPr lang="en-NZ" dirty="0" smtClean="0"/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Statements etc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Statement Java wrapper around SQL DML/DDL</a:t>
            </a:r>
          </a:p>
          <a:p>
            <a:pPr lvl="1"/>
            <a:r>
              <a:rPr lang="en-NZ" dirty="0" smtClean="0"/>
              <a:t>Data Manipulation Language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Insert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Delete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Update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Select</a:t>
            </a:r>
          </a:p>
          <a:p>
            <a:pPr lvl="1"/>
            <a:r>
              <a:rPr lang="en-NZ" dirty="0" smtClean="0"/>
              <a:t>Data </a:t>
            </a:r>
            <a:r>
              <a:rPr lang="en-NZ" smtClean="0"/>
              <a:t>Definition Language</a:t>
            </a:r>
            <a:endParaRPr lang="en-NZ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Create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Drop table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NZ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ResultSets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Wrapper around a database’s SQL result set</a:t>
            </a:r>
          </a:p>
          <a:p>
            <a:r>
              <a:rPr lang="en-NZ" dirty="0" smtClean="0"/>
              <a:t>Allows a programmer to scroll forward through the result set using a database defined cursor</a:t>
            </a:r>
          </a:p>
          <a:p>
            <a:r>
              <a:rPr lang="en-NZ" dirty="0" smtClean="0"/>
              <a:t>Can also scroll backwards and forwards through the result set and to arbitrary positions depending on the JDBC driver and database technology</a:t>
            </a:r>
          </a:p>
          <a:p>
            <a:r>
              <a:rPr lang="en-NZ" dirty="0" smtClean="0"/>
              <a:t>Provides meta data about the results such as column name and data type</a:t>
            </a:r>
          </a:p>
          <a:p>
            <a:r>
              <a:rPr lang="en-NZ" dirty="0" smtClean="0"/>
              <a:t>How many results were returned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>
                <a:hlinkClick r:id="rId3"/>
              </a:rPr>
              <a:t>http://struts.apache.org/primer.html</a:t>
            </a:r>
            <a:endParaRPr lang="en-NZ" dirty="0" smtClean="0"/>
          </a:p>
          <a:p>
            <a:r>
              <a:rPr lang="en-NZ" dirty="0" smtClean="0">
                <a:hlinkClick r:id="rId4"/>
              </a:rPr>
              <a:t>http://www.ibm.com/developerworks/library/j-struts/</a:t>
            </a: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My Experience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Oracle Certified Java Programmer (OCJP)</a:t>
            </a:r>
          </a:p>
          <a:p>
            <a:r>
              <a:rPr lang="en-NZ" dirty="0"/>
              <a:t>Programmer</a:t>
            </a:r>
          </a:p>
          <a:p>
            <a:pPr lvl="1"/>
            <a:r>
              <a:rPr lang="en-NZ" dirty="0" smtClean="0"/>
              <a:t>P2P, Sockets, Distributed Systems, Information Retrieval</a:t>
            </a:r>
          </a:p>
          <a:p>
            <a:pPr lvl="1"/>
            <a:r>
              <a:rPr lang="en-NZ" dirty="0" smtClean="0"/>
              <a:t>Motor Registry System – State of Tasmania</a:t>
            </a:r>
          </a:p>
          <a:p>
            <a:pPr lvl="1"/>
            <a:r>
              <a:rPr lang="en-NZ" dirty="0" smtClean="0"/>
              <a:t>Fines and Infringement Notices Database – State of Tasmania</a:t>
            </a:r>
          </a:p>
          <a:p>
            <a:pPr lvl="1"/>
            <a:r>
              <a:rPr lang="en-NZ" dirty="0" err="1" smtClean="0"/>
              <a:t>PayGlobal</a:t>
            </a:r>
            <a:r>
              <a:rPr lang="en-NZ" dirty="0" smtClean="0"/>
              <a:t> – Victorian Country Fire Authority</a:t>
            </a:r>
          </a:p>
          <a:p>
            <a:pPr lvl="1"/>
            <a:r>
              <a:rPr lang="en-NZ" dirty="0" err="1" smtClean="0"/>
              <a:t>LifeLink</a:t>
            </a:r>
            <a:r>
              <a:rPr lang="en-NZ" dirty="0" smtClean="0"/>
              <a:t> - Births, Deaths and Marriages State of NSW</a:t>
            </a:r>
          </a:p>
          <a:p>
            <a:pPr lvl="1"/>
            <a:r>
              <a:rPr lang="en-NZ" dirty="0" smtClean="0"/>
              <a:t>…</a:t>
            </a:r>
          </a:p>
          <a:p>
            <a:r>
              <a:rPr lang="en-NZ" dirty="0" smtClean="0"/>
              <a:t>Educator</a:t>
            </a:r>
          </a:p>
          <a:p>
            <a:pPr lvl="1"/>
            <a:r>
              <a:rPr lang="en-NZ" dirty="0" smtClean="0"/>
              <a:t>Deakin </a:t>
            </a:r>
            <a:r>
              <a:rPr lang="en-NZ" dirty="0"/>
              <a:t>University</a:t>
            </a:r>
            <a:r>
              <a:rPr lang="en-NZ" dirty="0" smtClean="0"/>
              <a:t>, Melbourne</a:t>
            </a:r>
          </a:p>
          <a:p>
            <a:pPr lvl="1"/>
            <a:r>
              <a:rPr lang="en-NZ" dirty="0" err="1" smtClean="0"/>
              <a:t>Unitec</a:t>
            </a:r>
            <a:r>
              <a:rPr lang="en-NZ" dirty="0" smtClean="0"/>
              <a:t>, Auckland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12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Unit Objectives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Exposure to a variety of new Java technologies</a:t>
            </a:r>
          </a:p>
          <a:p>
            <a:r>
              <a:rPr lang="en-NZ" dirty="0" smtClean="0"/>
              <a:t>Develop your programming ability</a:t>
            </a:r>
          </a:p>
          <a:p>
            <a:r>
              <a:rPr lang="en-NZ" dirty="0" smtClean="0"/>
              <a:t>Ability to use online resources</a:t>
            </a:r>
          </a:p>
          <a:p>
            <a:pPr lvl="1"/>
            <a:r>
              <a:rPr lang="en-NZ" dirty="0" smtClean="0"/>
              <a:t>Reading other peoples code</a:t>
            </a:r>
          </a:p>
          <a:p>
            <a:pPr lvl="1"/>
            <a:r>
              <a:rPr lang="en-NZ" dirty="0" smtClean="0"/>
              <a:t>Quickly discern what is good and what is bad</a:t>
            </a:r>
          </a:p>
          <a:p>
            <a:pPr lvl="1"/>
            <a:r>
              <a:rPr lang="en-NZ" dirty="0" smtClean="0"/>
              <a:t>Use API guidelines to find required function</a:t>
            </a:r>
          </a:p>
          <a:p>
            <a:r>
              <a:rPr lang="en-NZ" dirty="0" smtClean="0"/>
              <a:t>Develop ability to learn new technologies</a:t>
            </a:r>
          </a:p>
          <a:p>
            <a:r>
              <a:rPr lang="en-NZ" dirty="0" smtClean="0"/>
              <a:t>Become fluent in Java and the open source Java technology stack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do this unit?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nearly ready to graduate</a:t>
            </a:r>
          </a:p>
          <a:p>
            <a:r>
              <a:rPr lang="en-NZ" dirty="0" smtClean="0"/>
              <a:t>You already know how to program, and want to learn some cool new technologies</a:t>
            </a:r>
          </a:p>
          <a:p>
            <a:r>
              <a:rPr lang="en-NZ" dirty="0" smtClean="0"/>
              <a:t>You are inquisitive and you are ready to do a lot of work out of class to develop your career</a:t>
            </a:r>
          </a:p>
          <a:p>
            <a:r>
              <a:rPr lang="en-NZ" dirty="0" smtClean="0"/>
              <a:t>You want to know what else is out there (open source </a:t>
            </a:r>
            <a:r>
              <a:rPr lang="en-NZ" dirty="0" smtClean="0"/>
              <a:t>frameworks) – </a:t>
            </a:r>
            <a:r>
              <a:rPr lang="en-NZ" dirty="0" smtClean="0"/>
              <a:t>design patterns etc.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Who should not do this subject?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Students that are still having problems with syntax and logic</a:t>
            </a:r>
          </a:p>
          <a:p>
            <a:r>
              <a:rPr lang="en-NZ" dirty="0" smtClean="0"/>
              <a:t>Students that did well in lower level programming subjects through sheer brute force</a:t>
            </a:r>
          </a:p>
          <a:p>
            <a:r>
              <a:rPr lang="en-NZ" dirty="0" smtClean="0"/>
              <a:t>Try the first lab exercise if its too hard come back next semester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</a:p>
          <a:p>
            <a:pPr lvl="1"/>
            <a:r>
              <a:rPr lang="en-AU" dirty="0" smtClean="0"/>
              <a:t>GIT</a:t>
            </a:r>
          </a:p>
          <a:p>
            <a:r>
              <a:rPr lang="en-AU" dirty="0" smtClean="0"/>
              <a:t>Package Management and Build Files</a:t>
            </a:r>
          </a:p>
          <a:p>
            <a:pPr lvl="1"/>
            <a:r>
              <a:rPr lang="en-AU" dirty="0" err="1" smtClean="0"/>
              <a:t>Gradle</a:t>
            </a:r>
            <a:endParaRPr lang="en-AU" dirty="0" smtClean="0"/>
          </a:p>
          <a:p>
            <a:r>
              <a:rPr lang="en-AU" dirty="0" smtClean="0"/>
              <a:t>Unit Testing</a:t>
            </a:r>
          </a:p>
          <a:p>
            <a:pPr lvl="1"/>
            <a:r>
              <a:rPr lang="en-AU" dirty="0" smtClean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16623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/>
              <a:t>Apache </a:t>
            </a:r>
            <a:r>
              <a:rPr lang="en-NZ" dirty="0" err="1"/>
              <a:t>Lucene</a:t>
            </a:r>
            <a:endParaRPr lang="en-NZ" dirty="0"/>
          </a:p>
          <a:p>
            <a:pPr lvl="1"/>
            <a:r>
              <a:rPr lang="en-NZ" dirty="0"/>
              <a:t>Open source free text search engine</a:t>
            </a:r>
          </a:p>
          <a:p>
            <a:pPr lvl="1"/>
            <a:r>
              <a:rPr lang="en-NZ" dirty="0"/>
              <a:t>Breaks documents into keywords, counts word frequencies, builds an index</a:t>
            </a:r>
          </a:p>
          <a:p>
            <a:pPr lvl="1"/>
            <a:r>
              <a:rPr lang="en-NZ" dirty="0"/>
              <a:t>Indexes keywords by document, weights query matches based on term frequency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7429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1422</Words>
  <Application>Microsoft Office PowerPoint</Application>
  <PresentationFormat>On-screen Show (4:3)</PresentationFormat>
  <Paragraphs>302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Consolas</vt:lpstr>
      <vt:lpstr>Courier New</vt:lpstr>
      <vt:lpstr>Tw Cen MT</vt:lpstr>
      <vt:lpstr>Wingdings</vt:lpstr>
      <vt:lpstr>Wingdings 2</vt:lpstr>
      <vt:lpstr>WidescreenPresentation</vt:lpstr>
      <vt:lpstr>Enterprise java</vt:lpstr>
      <vt:lpstr>Contents</vt:lpstr>
      <vt:lpstr>Unit Staff</vt:lpstr>
      <vt:lpstr>My Experience</vt:lpstr>
      <vt:lpstr>Unit Objectives</vt:lpstr>
      <vt:lpstr>Who should do this unit?</vt:lpstr>
      <vt:lpstr>Who should not do this subject?</vt:lpstr>
      <vt:lpstr>Technologies</vt:lpstr>
      <vt:lpstr>Technologies</vt:lpstr>
      <vt:lpstr>Technologies</vt:lpstr>
      <vt:lpstr>Technologies</vt:lpstr>
      <vt:lpstr>Technologies</vt:lpstr>
      <vt:lpstr>Technologies</vt:lpstr>
      <vt:lpstr>Assessments</vt:lpstr>
      <vt:lpstr>Foundations</vt:lpstr>
      <vt:lpstr>Common Gateway Interface</vt:lpstr>
      <vt:lpstr>Servlets</vt:lpstr>
      <vt:lpstr>Servlet Code</vt:lpstr>
      <vt:lpstr>Java Server Pages</vt:lpstr>
      <vt:lpstr>Java Server Pages</vt:lpstr>
      <vt:lpstr>JSP -&gt; Servlet</vt:lpstr>
      <vt:lpstr>Generated Code...</vt:lpstr>
      <vt:lpstr>JSP Methods</vt:lpstr>
      <vt:lpstr>JSP Directives</vt:lpstr>
      <vt:lpstr>Builtin JSP Objects</vt:lpstr>
      <vt:lpstr>JDBC – Java Database Connectivity</vt:lpstr>
      <vt:lpstr>What is JDBC?</vt:lpstr>
      <vt:lpstr>Oracle Database</vt:lpstr>
      <vt:lpstr>DataSource</vt:lpstr>
      <vt:lpstr>Example</vt:lpstr>
      <vt:lpstr>Connection</vt:lpstr>
      <vt:lpstr>Statements etc</vt:lpstr>
      <vt:lpstr>ResultSets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2015-03-01T08:01:26Z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