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7" r:id="rId3"/>
    <p:sldId id="378" r:id="rId4"/>
    <p:sldId id="391" r:id="rId5"/>
    <p:sldId id="379" r:id="rId6"/>
    <p:sldId id="380" r:id="rId7"/>
    <p:sldId id="393" r:id="rId8"/>
    <p:sldId id="394" r:id="rId9"/>
    <p:sldId id="395" r:id="rId10"/>
    <p:sldId id="397" r:id="rId11"/>
    <p:sldId id="381" r:id="rId12"/>
    <p:sldId id="399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400" r:id="rId21"/>
    <p:sldId id="390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87621" autoAdjust="0"/>
  </p:normalViewPr>
  <p:slideViewPr>
    <p:cSldViewPr>
      <p:cViewPr varScale="1">
        <p:scale>
          <a:sx n="88" d="100"/>
          <a:sy n="88" d="100"/>
        </p:scale>
        <p:origin x="11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3/15/2015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366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73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2163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792163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32496E34-6E8A-4C91-BDD9-157F14FCE887}" type="slidenum">
              <a:rPr lang="zh-CN" altLang="en-US" sz="1000" b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zh-CN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90" y="4342991"/>
            <a:ext cx="5026221" cy="4113982"/>
          </a:xfrm>
          <a:noFill/>
        </p:spPr>
        <p:txBody>
          <a:bodyPr/>
          <a:lstStyle/>
          <a:p>
            <a:pPr marL="0" indent="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680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5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940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238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01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340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478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47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0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NZ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B8585-E608-4555-8681-A2833C9E907B}" type="slidenum">
              <a:rPr lang="en-AU" smtClean="0"/>
              <a:pPr/>
              <a:t>2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4383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0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0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2163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792163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2AE703E8-EB75-456E-BCEE-BB9F70ED8497}" type="slidenum">
              <a:rPr lang="zh-CN" altLang="en-US" sz="1000" b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zh-CN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564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2163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792163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226FEEC-AF49-4EA4-9B11-451623799C84}" type="slidenum">
              <a:rPr lang="zh-CN" altLang="en-US" sz="1000" b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zh-CN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90" y="4342991"/>
            <a:ext cx="5026221" cy="4113982"/>
          </a:xfrm>
          <a:noFill/>
        </p:spPr>
        <p:txBody>
          <a:bodyPr/>
          <a:lstStyle/>
          <a:p>
            <a:pPr marL="0" indent="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062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2163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792163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6BE59985-0397-44F7-A47B-2EC1BC77B93F}" type="slidenum">
              <a:rPr lang="zh-CN" altLang="en-US" sz="1000" b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zh-CN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58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90" y="4342991"/>
            <a:ext cx="5026221" cy="4113982"/>
          </a:xfrm>
          <a:noFill/>
        </p:spPr>
        <p:txBody>
          <a:bodyPr/>
          <a:lstStyle/>
          <a:p>
            <a:pPr marL="0" indent="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156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2163">
              <a:defRPr sz="20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792163">
              <a:defRPr sz="20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792163">
              <a:defRPr sz="20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792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27A08AAD-4000-4606-9FF6-AEE2AB8E59E8}" type="slidenum">
              <a:rPr lang="zh-CN" altLang="en-US" sz="1000" b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CN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17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3/15/2015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indprod.com/jgloss/thread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essential/io/index.html" TargetMode="External"/><Relationship Id="rId4" Type="http://schemas.openxmlformats.org/officeDocument/2006/relationships/hyperlink" Target="http://docs.oracle.com/javase/tutorial/networking/sock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mtClean="0"/>
              <a:t>Socket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5"/>
          <p:cNvGraphicFramePr>
            <a:graphicFrameLocks noChangeAspect="1"/>
          </p:cNvGraphicFramePr>
          <p:nvPr/>
        </p:nvGraphicFramePr>
        <p:xfrm>
          <a:off x="351693" y="1312863"/>
          <a:ext cx="8299938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5380952" imgH="2542857" progId="PBrush">
                  <p:embed/>
                </p:oleObj>
              </mc:Choice>
              <mc:Fallback>
                <p:oleObj name="Bitmap Image" r:id="rId4" imgW="5380952" imgH="25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93" y="1312863"/>
                        <a:ext cx="8299938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3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Client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java.io.OutputStream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java.net.Socket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NZ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public class Client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Socket client = new Socket("localhost",5000);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client.getOutputStream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os.write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("Hello ISCG7425".getBytes());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os.close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client.close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NZ" sz="14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NZ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39952" y="2780928"/>
            <a:ext cx="1584176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234888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Open socket connection to </a:t>
            </a:r>
            <a:r>
              <a:rPr lang="en-NZ" dirty="0" err="1" smtClean="0"/>
              <a:t>localhost</a:t>
            </a:r>
            <a:r>
              <a:rPr lang="en-NZ" dirty="0" smtClean="0"/>
              <a:t> on port 5000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06896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Get a reference to Socket’s Output Stream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56176" y="3717032"/>
            <a:ext cx="144016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851920" y="4653136"/>
            <a:ext cx="1939280" cy="452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4800600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Use Output Stream’s write(byte[] data) method to send string data to server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Reading / Writing Data with a </a:t>
            </a:r>
            <a:r>
              <a:rPr lang="en-US" altLang="zh-CN" dirty="0" err="1" smtClean="0">
                <a:ea typeface="宋体" pitchFamily="2" charset="-122"/>
              </a:rPr>
              <a:t>ServerSocket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ServerSocket</a:t>
            </a:r>
            <a:r>
              <a:rPr lang="en-US" altLang="zh-CN" dirty="0" smtClean="0">
                <a:ea typeface="宋体" pitchFamily="2" charset="-122"/>
              </a:rPr>
              <a:t> objects you create will use their accept() method to connect to a client.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There are no </a:t>
            </a:r>
            <a:r>
              <a:rPr lang="en-US" altLang="zh-CN" dirty="0" err="1" smtClean="0">
                <a:ea typeface="宋体" pitchFamily="2" charset="-122"/>
              </a:rPr>
              <a:t>getInputStream</a:t>
            </a:r>
            <a:r>
              <a:rPr lang="en-US" altLang="zh-CN" dirty="0" smtClean="0">
                <a:ea typeface="宋体" pitchFamily="2" charset="-122"/>
              </a:rPr>
              <a:t>() or </a:t>
            </a:r>
            <a:r>
              <a:rPr lang="en-US" altLang="zh-CN" dirty="0" err="1" smtClean="0">
                <a:ea typeface="宋体" pitchFamily="2" charset="-122"/>
              </a:rPr>
              <a:t>getOutputStream</a:t>
            </a:r>
            <a:r>
              <a:rPr lang="en-US" altLang="zh-CN" dirty="0" smtClean="0">
                <a:ea typeface="宋体" pitchFamily="2" charset="-122"/>
              </a:rPr>
              <a:t>() methods for </a:t>
            </a:r>
            <a:r>
              <a:rPr lang="en-US" altLang="zh-CN" dirty="0" err="1" smtClean="0">
                <a:ea typeface="宋体" pitchFamily="2" charset="-122"/>
              </a:rPr>
              <a:t>ServerSocket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Instead you use accept() to return a Socket object, and then call its </a:t>
            </a:r>
            <a:r>
              <a:rPr lang="en-US" altLang="zh-CN" dirty="0" err="1" smtClean="0">
                <a:ea typeface="宋体" pitchFamily="2" charset="-122"/>
              </a:rPr>
              <a:t>getInputStream</a:t>
            </a:r>
            <a:r>
              <a:rPr lang="en-US" altLang="zh-CN" dirty="0" smtClean="0">
                <a:ea typeface="宋体" pitchFamily="2" charset="-122"/>
              </a:rPr>
              <a:t>() or </a:t>
            </a:r>
            <a:r>
              <a:rPr lang="en-US" altLang="zh-CN" dirty="0" err="1" smtClean="0">
                <a:ea typeface="宋体" pitchFamily="2" charset="-122"/>
              </a:rPr>
              <a:t>getOutputStream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en-US" altLang="zh-CN" dirty="0" smtClean="0">
                <a:ea typeface="宋体" pitchFamily="2" charset="-122"/>
              </a:rPr>
              <a:t>methods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Streams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Client and Server must observe the same protocol</a:t>
            </a:r>
          </a:p>
          <a:p>
            <a:r>
              <a:rPr lang="en-NZ" dirty="0" smtClean="0"/>
              <a:t>Socket Input/Output is data stream oriented</a:t>
            </a:r>
          </a:p>
          <a:p>
            <a:r>
              <a:rPr lang="en-NZ" dirty="0" err="1" smtClean="0"/>
              <a:t>InputStream</a:t>
            </a:r>
            <a:r>
              <a:rPr lang="en-NZ" dirty="0" smtClean="0"/>
              <a:t> and </a:t>
            </a:r>
            <a:r>
              <a:rPr lang="en-NZ" dirty="0" err="1" smtClean="0"/>
              <a:t>OutputStream</a:t>
            </a:r>
            <a:r>
              <a:rPr lang="en-NZ" dirty="0" smtClean="0"/>
              <a:t> objects operate on bytes and byte[] arrays</a:t>
            </a:r>
          </a:p>
          <a:p>
            <a:pPr lvl="1"/>
            <a:r>
              <a:rPr lang="en-NZ" dirty="0" smtClean="0"/>
              <a:t>Using the read(byte[] data) and write(byte[] data) methods</a:t>
            </a:r>
          </a:p>
          <a:p>
            <a:r>
              <a:rPr lang="en-NZ" dirty="0" smtClean="0"/>
              <a:t>Primitive data types need to be converted to and from bytes to be transferred across the network</a:t>
            </a:r>
          </a:p>
          <a:p>
            <a:r>
              <a:rPr lang="en-NZ" dirty="0" smtClean="0"/>
              <a:t>Problems arise if there is a data type mismatch. All the data types are bytes so can be interpreted as any other data type.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Streams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Helper classes that do all the leg work in converting data to and from bytes</a:t>
            </a:r>
          </a:p>
          <a:p>
            <a:pPr lvl="1"/>
            <a:r>
              <a:rPr lang="en-NZ" dirty="0" err="1" smtClean="0"/>
              <a:t>DataInputStream</a:t>
            </a:r>
            <a:endParaRPr lang="en-NZ" dirty="0" smtClean="0"/>
          </a:p>
          <a:p>
            <a:pPr lvl="1"/>
            <a:r>
              <a:rPr lang="en-NZ" dirty="0" err="1" smtClean="0"/>
              <a:t>DataOutputStream</a:t>
            </a:r>
            <a:endParaRPr lang="en-NZ" dirty="0" smtClean="0"/>
          </a:p>
          <a:p>
            <a:r>
              <a:rPr lang="en-NZ" dirty="0" smtClean="0"/>
              <a:t>Have methods to read / write a variety of primitive data types</a:t>
            </a:r>
          </a:p>
          <a:p>
            <a:pPr lvl="1"/>
            <a:r>
              <a:rPr lang="en-NZ" dirty="0" smtClean="0"/>
              <a:t>Strings</a:t>
            </a:r>
          </a:p>
          <a:p>
            <a:pPr lvl="1"/>
            <a:r>
              <a:rPr lang="en-NZ" dirty="0" smtClean="0"/>
              <a:t>byte</a:t>
            </a:r>
          </a:p>
          <a:p>
            <a:pPr lvl="1"/>
            <a:r>
              <a:rPr lang="en-NZ" dirty="0" err="1" smtClean="0"/>
              <a:t>int</a:t>
            </a:r>
            <a:endParaRPr lang="en-NZ" dirty="0" smtClean="0"/>
          </a:p>
          <a:p>
            <a:pPr lvl="1"/>
            <a:r>
              <a:rPr lang="en-NZ" dirty="0" smtClean="0"/>
              <a:t>short</a:t>
            </a:r>
          </a:p>
          <a:p>
            <a:pPr lvl="1"/>
            <a:r>
              <a:rPr lang="en-NZ" dirty="0" smtClean="0"/>
              <a:t>float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Echo Server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Socket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server.accept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NZ" sz="1400" dirty="0" smtClean="0">
              <a:latin typeface="Courier New"/>
            </a:endParaRP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dis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socket.getInputStream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dos = 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socket.getOutputStream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NZ" sz="1400" dirty="0" smtClean="0">
              <a:latin typeface="Courier New"/>
            </a:endParaRPr>
          </a:p>
          <a:p>
            <a:pPr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try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2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mesg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dis.readUTF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dos.writeUTF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urier New"/>
              </a:rPr>
              <a:t>"Echo </a:t>
            </a:r>
            <a:r>
              <a:rPr lang="en-NZ" sz="1400" dirty="0" err="1" smtClean="0">
                <a:solidFill>
                  <a:srgbClr val="2A00FF"/>
                </a:solidFill>
                <a:latin typeface="Courier New"/>
              </a:rPr>
              <a:t>response:"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+mesg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urier New"/>
              </a:rPr>
              <a:t>EOFException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 e)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7F0055"/>
                </a:solidFill>
                <a:latin typeface="Courier New"/>
              </a:rPr>
              <a:t>	break</a:t>
            </a: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Echo Client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Socket client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Socket(</a:t>
            </a:r>
            <a:r>
              <a:rPr lang="en-NZ" sz="1400" dirty="0" smtClean="0">
                <a:solidFill>
                  <a:srgbClr val="2A00FF"/>
                </a:solidFill>
                <a:latin typeface="Consolas" pitchFamily="49" charset="0"/>
              </a:rPr>
              <a:t>"localhost"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,5000);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dos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client.getOutputStream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dis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NZ" sz="1400" dirty="0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DataInputStream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client.getInputStream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dos.writeUTF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dirty="0" smtClean="0">
                <a:solidFill>
                  <a:srgbClr val="2A00FF"/>
                </a:solidFill>
                <a:latin typeface="Consolas" pitchFamily="49" charset="0"/>
              </a:rPr>
              <a:t>"Test Message"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resp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dis.readUTF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NZ" sz="1400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NZ" sz="1400" i="1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NZ" sz="1400" i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NZ" sz="1400" i="1" dirty="0" err="1" smtClean="0">
                <a:solidFill>
                  <a:srgbClr val="000000"/>
                </a:solidFill>
                <a:latin typeface="Consolas" pitchFamily="49" charset="0"/>
              </a:rPr>
              <a:t>resp</a:t>
            </a:r>
            <a:r>
              <a:rPr lang="en-NZ" sz="1400" i="1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NZ" sz="1400" dirty="0" err="1" smtClean="0">
                <a:solidFill>
                  <a:srgbClr val="000000"/>
                </a:solidFill>
                <a:latin typeface="Consolas" pitchFamily="49" charset="0"/>
              </a:rPr>
              <a:t>client.close</a:t>
            </a:r>
            <a:r>
              <a:rPr lang="en-NZ" sz="14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NZ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 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Lots of Socket method calls block waiting for input</a:t>
            </a:r>
          </a:p>
          <a:p>
            <a:pPr lvl="1"/>
            <a:r>
              <a:rPr lang="en-NZ" dirty="0" smtClean="0"/>
              <a:t>accept() –  blocks waiting for a client connection</a:t>
            </a:r>
          </a:p>
          <a:p>
            <a:pPr lvl="1"/>
            <a:r>
              <a:rPr lang="en-NZ" dirty="0" smtClean="0"/>
              <a:t>read() – blocks waiting for input</a:t>
            </a:r>
          </a:p>
          <a:p>
            <a:r>
              <a:rPr lang="en-NZ" dirty="0" smtClean="0"/>
              <a:t>In a server with only one thread of execution – the server is blocked and no over tasks can be processed until the blocking method has finished</a:t>
            </a:r>
          </a:p>
          <a:p>
            <a:r>
              <a:rPr lang="en-NZ" dirty="0" smtClean="0"/>
              <a:t>Only one client can connect to a single threaded server at a time</a:t>
            </a:r>
          </a:p>
          <a:p>
            <a:r>
              <a:rPr lang="en-NZ" dirty="0" smtClean="0"/>
              <a:t>Takes a long time to close and open TCP / IP based connections – so can’t rely on close</a:t>
            </a:r>
            <a:r>
              <a:rPr lang="en-NZ" dirty="0" smtClean="0"/>
              <a:t>() / open to support multiple clients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 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96504"/>
            <a:ext cx="8153400" cy="436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final Socket </a:t>
            </a:r>
            <a:r>
              <a:rPr lang="en-NZ" sz="1300" dirty="0" err="1" smtClean="0">
                <a:latin typeface="Consolas" pitchFamily="49" charset="0"/>
              </a:rPr>
              <a:t>socket</a:t>
            </a:r>
            <a:r>
              <a:rPr lang="en-NZ" sz="1300" dirty="0" smtClean="0">
                <a:latin typeface="Consolas" pitchFamily="49" charset="0"/>
              </a:rPr>
              <a:t> = </a:t>
            </a:r>
            <a:r>
              <a:rPr lang="en-NZ" sz="1300" dirty="0" err="1" smtClean="0">
                <a:latin typeface="Consolas" pitchFamily="49" charset="0"/>
              </a:rPr>
              <a:t>server.accept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Thread </a:t>
            </a:r>
            <a:r>
              <a:rPr lang="en-NZ" sz="1300" dirty="0" err="1" smtClean="0">
                <a:latin typeface="Consolas" pitchFamily="49" charset="0"/>
              </a:rPr>
              <a:t>serverThread</a:t>
            </a:r>
            <a:r>
              <a:rPr lang="en-NZ" sz="1300" dirty="0" smtClean="0">
                <a:latin typeface="Consolas" pitchFamily="49" charset="0"/>
              </a:rPr>
              <a:t> = new Thread()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public void run()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	try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InputStream</a:t>
            </a:r>
            <a:r>
              <a:rPr lang="en-NZ" sz="1300" dirty="0" smtClean="0">
                <a:latin typeface="Consolas" pitchFamily="49" charset="0"/>
              </a:rPr>
              <a:t> is = </a:t>
            </a:r>
            <a:r>
              <a:rPr lang="en-NZ" sz="1300" dirty="0" err="1" smtClean="0">
                <a:latin typeface="Consolas" pitchFamily="49" charset="0"/>
              </a:rPr>
              <a:t>socket.getInputStream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StringBuffer</a:t>
            </a:r>
            <a:r>
              <a:rPr lang="en-NZ" sz="1300" dirty="0" smtClean="0">
                <a:latin typeface="Consolas" pitchFamily="49" charset="0"/>
              </a:rPr>
              <a:t> </a:t>
            </a:r>
            <a:r>
              <a:rPr lang="en-NZ" sz="1300" dirty="0" err="1" smtClean="0">
                <a:latin typeface="Consolas" pitchFamily="49" charset="0"/>
              </a:rPr>
              <a:t>mesg</a:t>
            </a:r>
            <a:r>
              <a:rPr lang="en-NZ" sz="1300" dirty="0" smtClean="0">
                <a:latin typeface="Consolas" pitchFamily="49" charset="0"/>
              </a:rPr>
              <a:t> = new </a:t>
            </a:r>
            <a:r>
              <a:rPr lang="en-NZ" sz="1300" dirty="0" err="1" smtClean="0">
                <a:latin typeface="Consolas" pitchFamily="49" charset="0"/>
              </a:rPr>
              <a:t>StringBuffer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while(true) {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</a:t>
            </a:r>
            <a:r>
              <a:rPr lang="en-NZ" sz="1300" dirty="0" err="1" smtClean="0">
                <a:latin typeface="Consolas" pitchFamily="49" charset="0"/>
              </a:rPr>
              <a:t>int</a:t>
            </a:r>
            <a:r>
              <a:rPr lang="en-NZ" sz="1300" dirty="0" smtClean="0">
                <a:latin typeface="Consolas" pitchFamily="49" charset="0"/>
              </a:rPr>
              <a:t> data = </a:t>
            </a:r>
            <a:r>
              <a:rPr lang="en-NZ" sz="1300" dirty="0" err="1" smtClean="0">
                <a:latin typeface="Consolas" pitchFamily="49" charset="0"/>
              </a:rPr>
              <a:t>is.read</a:t>
            </a:r>
            <a:r>
              <a:rPr lang="en-NZ" sz="13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if(data == -1)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    break;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else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        </a:t>
            </a:r>
            <a:r>
              <a:rPr lang="en-NZ" sz="1300" dirty="0" err="1" smtClean="0">
                <a:latin typeface="Consolas" pitchFamily="49" charset="0"/>
              </a:rPr>
              <a:t>mesg.append</a:t>
            </a:r>
            <a:r>
              <a:rPr lang="en-NZ" sz="1300" dirty="0" smtClean="0">
                <a:latin typeface="Consolas" pitchFamily="49" charset="0"/>
              </a:rPr>
              <a:t>((char)data);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}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            </a:t>
            </a:r>
            <a:r>
              <a:rPr lang="en-NZ" sz="1300" dirty="0" err="1" smtClean="0">
                <a:latin typeface="Consolas" pitchFamily="49" charset="0"/>
              </a:rPr>
              <a:t>System.</a:t>
            </a:r>
            <a:r>
              <a:rPr lang="en-NZ" sz="1300" i="1" dirty="0" err="1" smtClean="0">
                <a:latin typeface="Consolas" pitchFamily="49" charset="0"/>
              </a:rPr>
              <a:t>out.println</a:t>
            </a:r>
            <a:r>
              <a:rPr lang="en-NZ" sz="1300" i="1" dirty="0" smtClean="0">
                <a:latin typeface="Consolas" pitchFamily="49" charset="0"/>
              </a:rPr>
              <a:t>(</a:t>
            </a:r>
            <a:r>
              <a:rPr lang="en-NZ" sz="1300" i="1" dirty="0" err="1" smtClean="0">
                <a:latin typeface="Consolas" pitchFamily="49" charset="0"/>
              </a:rPr>
              <a:t>this.getName</a:t>
            </a:r>
            <a:r>
              <a:rPr lang="en-NZ" sz="1300" i="1" dirty="0" smtClean="0">
                <a:latin typeface="Consolas" pitchFamily="49" charset="0"/>
              </a:rPr>
              <a:t>() + "\n"+ </a:t>
            </a:r>
            <a:r>
              <a:rPr lang="en-NZ" sz="1300" i="1" dirty="0" err="1" smtClean="0">
                <a:latin typeface="Consolas" pitchFamily="49" charset="0"/>
              </a:rPr>
              <a:t>mesg</a:t>
            </a:r>
            <a:r>
              <a:rPr lang="en-NZ" sz="1300" i="1" dirty="0" smtClean="0">
                <a:latin typeface="Consolas" pitchFamily="49" charset="0"/>
              </a:rPr>
              <a:t>);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	}catch(</a:t>
            </a:r>
            <a:r>
              <a:rPr lang="en-NZ" sz="1300" dirty="0" err="1" smtClean="0">
                <a:latin typeface="Consolas" pitchFamily="49" charset="0"/>
              </a:rPr>
              <a:t>IOException</a:t>
            </a:r>
            <a:r>
              <a:rPr lang="en-NZ" sz="1300" dirty="0" smtClean="0">
                <a:latin typeface="Consolas" pitchFamily="49" charset="0"/>
              </a:rPr>
              <a:t> e) { /* … Handle exceptions … */ }</a:t>
            </a:r>
          </a:p>
          <a:p>
            <a:pPr lvl="1">
              <a:buNone/>
            </a:pPr>
            <a:r>
              <a:rPr lang="en-NZ" sz="13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NZ" sz="1300" dirty="0" smtClean="0">
                <a:latin typeface="Consolas" pitchFamily="49" charset="0"/>
              </a:rPr>
              <a:t>};</a:t>
            </a:r>
          </a:p>
          <a:p>
            <a:pPr>
              <a:buNone/>
            </a:pPr>
            <a:r>
              <a:rPr lang="en-NZ" sz="1300" dirty="0" err="1" smtClean="0">
                <a:latin typeface="Consolas" pitchFamily="49" charset="0"/>
              </a:rPr>
              <a:t>serverThread.start</a:t>
            </a:r>
            <a:r>
              <a:rPr lang="en-NZ" sz="1300" dirty="0" smtClean="0">
                <a:latin typeface="Consolas" pitchFamily="49" charset="0"/>
              </a:rPr>
              <a:t>();</a:t>
            </a:r>
            <a:endParaRPr lang="en-NZ" sz="13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Threads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Threads should be used whenever a task includes some sort of long running and blocking input and output</a:t>
            </a:r>
          </a:p>
          <a:p>
            <a:r>
              <a:rPr lang="en-NZ" dirty="0" smtClean="0"/>
              <a:t>Servers will use one thread per client</a:t>
            </a:r>
          </a:p>
          <a:p>
            <a:r>
              <a:rPr lang="en-NZ" dirty="0" smtClean="0"/>
              <a:t>Threads allow multiple things to be processed at the same time</a:t>
            </a:r>
          </a:p>
          <a:p>
            <a:pPr lvl="1"/>
            <a:r>
              <a:rPr lang="en-NZ" dirty="0" err="1" smtClean="0"/>
              <a:t>Thread.sleep</a:t>
            </a:r>
            <a:r>
              <a:rPr lang="en-NZ" dirty="0" smtClean="0"/>
              <a:t>(100) puts the current thread to sleep for 100 ms</a:t>
            </a:r>
          </a:p>
          <a:p>
            <a:pPr lvl="1"/>
            <a:r>
              <a:rPr lang="en-NZ" dirty="0" smtClean="0"/>
              <a:t>Make sure your server loop includes a </a:t>
            </a:r>
            <a:r>
              <a:rPr lang="en-NZ" dirty="0" err="1" smtClean="0"/>
              <a:t>Thread.sleep</a:t>
            </a:r>
            <a:r>
              <a:rPr lang="en-NZ" dirty="0" smtClean="0"/>
              <a:t>() method to give up priority to other threads</a:t>
            </a:r>
          </a:p>
          <a:p>
            <a:pPr lvl="1"/>
            <a:r>
              <a:rPr lang="en-NZ" dirty="0" smtClean="0"/>
              <a:t>All the code executed in a Thread is included in the run() method – a thread is stopped once the run() method finishes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</a:p>
        </p:txBody>
      </p:sp>
      <p:sp>
        <p:nvSpPr>
          <p:cNvPr id="12294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Sockets</a:t>
            </a:r>
          </a:p>
          <a:p>
            <a:r>
              <a:rPr lang="en-GB" dirty="0" smtClean="0">
                <a:ea typeface="SimSun" pitchFamily="2" charset="-122"/>
              </a:rPr>
              <a:t>Streams</a:t>
            </a:r>
          </a:p>
          <a:p>
            <a:r>
              <a:rPr lang="en-GB" dirty="0" smtClean="0">
                <a:ea typeface="SimSun" pitchFamily="2" charset="-122"/>
              </a:rPr>
              <a:t>Threads</a:t>
            </a:r>
          </a:p>
          <a:p>
            <a:r>
              <a:rPr lang="en-GB" dirty="0" smtClean="0">
                <a:ea typeface="SimSun" pitchFamily="2" charset="-122"/>
              </a:rPr>
              <a:t>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NZ" sz="7400" dirty="0"/>
              <a:t>Setup code to allow a user to input a user </a:t>
            </a:r>
            <a:r>
              <a:rPr lang="en-NZ" sz="7400" dirty="0" smtClean="0"/>
              <a:t>nickname. </a:t>
            </a:r>
            <a:r>
              <a:rPr lang="en-NZ" sz="7400" dirty="0"/>
              <a:t>Send the user handle to the server using </a:t>
            </a:r>
            <a:r>
              <a:rPr lang="en-NZ" sz="7400" dirty="0" smtClean="0"/>
              <a:t>a </a:t>
            </a:r>
            <a:r>
              <a:rPr lang="en-AU" sz="7400" i="1" dirty="0"/>
              <a:t>REGISTER_CLIENT</a:t>
            </a:r>
            <a:r>
              <a:rPr lang="en-AU" sz="7400" dirty="0"/>
              <a:t> </a:t>
            </a:r>
            <a:r>
              <a:rPr lang="en-NZ" sz="7400" dirty="0" smtClean="0"/>
              <a:t>message, and to other clients using a </a:t>
            </a:r>
            <a:r>
              <a:rPr lang="en-AU" sz="7400" i="1" dirty="0" smtClean="0"/>
              <a:t>REGISTER_BROADCAST </a:t>
            </a:r>
            <a:r>
              <a:rPr lang="en-AU" sz="7400" dirty="0" smtClean="0"/>
              <a:t>message.</a:t>
            </a:r>
            <a:r>
              <a:rPr lang="en-AU" sz="7400" i="1" dirty="0" smtClean="0"/>
              <a:t> </a:t>
            </a:r>
            <a:r>
              <a:rPr lang="en-AU" sz="7400" dirty="0" smtClean="0"/>
              <a:t>Setup code to implement both messages.</a:t>
            </a:r>
            <a:endParaRPr lang="en-AU" sz="7400" dirty="0"/>
          </a:p>
          <a:p>
            <a:pPr marL="514350" lvl="0" indent="-514350">
              <a:buFont typeface="+mj-lt"/>
              <a:buAutoNum type="arabicPeriod"/>
            </a:pPr>
            <a:r>
              <a:rPr lang="en-NZ" sz="7400" dirty="0"/>
              <a:t>Setup a new </a:t>
            </a:r>
            <a:r>
              <a:rPr lang="en-NZ" sz="7400" dirty="0" err="1"/>
              <a:t>JList</a:t>
            </a:r>
            <a:r>
              <a:rPr lang="en-NZ" sz="7400" dirty="0"/>
              <a:t> component to allow the chat client to display in list format the names / handles of the other users logged into the Server</a:t>
            </a:r>
            <a:r>
              <a:rPr lang="en-NZ" sz="7400" dirty="0" smtClean="0"/>
              <a:t>.</a:t>
            </a:r>
            <a:endParaRPr lang="en-AU" sz="7400" dirty="0"/>
          </a:p>
          <a:p>
            <a:pPr marL="514350" lvl="0" indent="-514350">
              <a:buFont typeface="+mj-lt"/>
              <a:buAutoNum type="arabicPeriod"/>
            </a:pPr>
            <a:r>
              <a:rPr lang="en-NZ" sz="7400" dirty="0"/>
              <a:t>Allow a user to select a client from the list of logged in users, and allow the system to send that user a private message</a:t>
            </a:r>
            <a:r>
              <a:rPr lang="en-NZ" sz="7400" dirty="0" smtClean="0"/>
              <a:t>.</a:t>
            </a:r>
          </a:p>
          <a:p>
            <a:r>
              <a:rPr lang="en-NZ" sz="7400" dirty="0" smtClean="0"/>
              <a:t>Team work 3-4 students; different teams to last time</a:t>
            </a:r>
          </a:p>
          <a:p>
            <a:r>
              <a:rPr lang="en-NZ" sz="7400" dirty="0" smtClean="0"/>
              <a:t>Final due date 30/03/2015 23:55</a:t>
            </a:r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10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http://mindprod.com/jgloss/thread.html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http://docs.oracle.com/javase/tutorial/networking/sockets/</a:t>
            </a:r>
            <a:endParaRPr lang="en-AU" dirty="0" smtClean="0"/>
          </a:p>
          <a:p>
            <a:r>
              <a:rPr lang="en-AU" dirty="0" smtClean="0">
                <a:hlinkClick r:id="rId5"/>
              </a:rPr>
              <a:t>http://docs.oracle.com/javase/tutorial/essential/io/index.html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Socket Programming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smtClean="0"/>
              <a:t>TCP/IP based network connection</a:t>
            </a:r>
          </a:p>
          <a:p>
            <a:r>
              <a:rPr lang="en-AU" smtClean="0"/>
              <a:t>Packet data arrives in order</a:t>
            </a:r>
          </a:p>
          <a:p>
            <a:r>
              <a:rPr lang="en-AU" smtClean="0"/>
              <a:t>Delivery of packets is guaranteed</a:t>
            </a:r>
          </a:p>
          <a:p>
            <a:r>
              <a:rPr lang="en-AU" smtClean="0"/>
              <a:t>ServerSocket</a:t>
            </a:r>
          </a:p>
          <a:p>
            <a:r>
              <a:rPr lang="en-AU" smtClean="0"/>
              <a:t>Socket</a:t>
            </a:r>
          </a:p>
          <a:p>
            <a:r>
              <a:rPr lang="en-AU" smtClean="0"/>
              <a:t>InputStream</a:t>
            </a:r>
          </a:p>
          <a:p>
            <a:r>
              <a:rPr lang="en-AU" smtClean="0"/>
              <a:t>OutputStream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Socket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4826496" cy="4368800"/>
          </a:xfrm>
        </p:spPr>
        <p:txBody>
          <a:bodyPr/>
          <a:lstStyle/>
          <a:p>
            <a:r>
              <a:rPr lang="en-AU" dirty="0" smtClean="0"/>
              <a:t>Application Layer Programming</a:t>
            </a:r>
          </a:p>
          <a:p>
            <a:r>
              <a:rPr lang="en-AU" dirty="0" smtClean="0"/>
              <a:t>Do not need to worry about how TCP/IP and UDP work</a:t>
            </a:r>
          </a:p>
          <a:p>
            <a:r>
              <a:rPr lang="en-AU" dirty="0" smtClean="0"/>
              <a:t>Do not need to worry about network adaptor, device driver etc.</a:t>
            </a:r>
          </a:p>
          <a:p>
            <a:endParaRPr lang="en-AU" dirty="0" smtClean="0"/>
          </a:p>
          <a:p>
            <a:endParaRPr lang="en-AU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580112" y="1916832"/>
            <a:ext cx="2987919" cy="3055938"/>
            <a:chOff x="2099" y="1488"/>
            <a:chExt cx="2039" cy="192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099" y="1488"/>
              <a:ext cx="2036" cy="484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0" anchor="ctr"/>
            <a:lstStyle/>
            <a:p>
              <a:r>
                <a:rPr lang="en-US" altLang="zh-CN" dirty="0">
                  <a:ea typeface="宋体" pitchFamily="2" charset="-122"/>
                </a:rPr>
                <a:t>Application</a:t>
              </a:r>
            </a:p>
            <a:p>
              <a:r>
                <a:rPr lang="en-US" altLang="zh-CN" dirty="0">
                  <a:ea typeface="宋体" pitchFamily="2" charset="-122"/>
                </a:rPr>
                <a:t>(HTTP, ftp, telnet, …)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102" y="1969"/>
              <a:ext cx="2036" cy="484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0" anchor="ctr"/>
            <a:lstStyle/>
            <a:p>
              <a:r>
                <a:rPr lang="en-US" altLang="zh-CN">
                  <a:ea typeface="宋体" pitchFamily="2" charset="-122"/>
                </a:rPr>
                <a:t>Transport</a:t>
              </a:r>
            </a:p>
            <a:p>
              <a:r>
                <a:rPr lang="en-US" altLang="zh-CN">
                  <a:ea typeface="宋体" pitchFamily="2" charset="-122"/>
                </a:rPr>
                <a:t>(TCP, UDP)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99" y="2448"/>
              <a:ext cx="2036" cy="484"/>
            </a:xfrm>
            <a:prstGeom prst="rect">
              <a:avLst/>
            </a:prstGeom>
            <a:solidFill>
              <a:srgbClr val="FFCCFF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0" anchor="ctr"/>
            <a:lstStyle/>
            <a:p>
              <a:r>
                <a:rPr lang="en-US" altLang="zh-CN">
                  <a:ea typeface="宋体" pitchFamily="2" charset="-122"/>
                </a:rPr>
                <a:t>Network</a:t>
              </a:r>
            </a:p>
            <a:p>
              <a:r>
                <a:rPr lang="en-US" altLang="zh-CN">
                  <a:ea typeface="宋体" pitchFamily="2" charset="-122"/>
                </a:rPr>
                <a:t>(IP, …)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02" y="2929"/>
              <a:ext cx="2036" cy="48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0" anchor="ctr"/>
            <a:lstStyle/>
            <a:p>
              <a:r>
                <a:rPr lang="en-US" altLang="zh-CN">
                  <a:ea typeface="宋体" pitchFamily="2" charset="-122"/>
                </a:rPr>
                <a:t>Link</a:t>
              </a:r>
            </a:p>
            <a:p>
              <a:r>
                <a:rPr lang="en-US" altLang="zh-CN">
                  <a:ea typeface="宋体" pitchFamily="2" charset="-122"/>
                </a:rPr>
                <a:t>(device, driver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9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java.net.ServerSocket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class Server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server = null;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    server = new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(5000);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71256" y="3685094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056" y="328498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Server Port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20616" y="1925216"/>
            <a:ext cx="1219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6016" y="1772816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Required Import Statements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86103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try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Socket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server.accept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InputStream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is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StringBuffer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StringBuffer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while(true)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data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is.read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if(data == -1)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mesg.append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((char)data);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mesg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catch(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AU" sz="10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727448" y="1832958"/>
            <a:ext cx="1295400" cy="104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2848" y="1632903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Keep serving clients forever </a:t>
            </a:r>
            <a:endParaRPr lang="en-AU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067944" y="2496672"/>
            <a:ext cx="1224136" cy="14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080" y="198884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Wait for a client to connect</a:t>
            </a:r>
          </a:p>
          <a:p>
            <a:r>
              <a:rPr lang="en-AU" dirty="0" smtClean="0"/>
              <a:t>Handle client connection with Socket object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60032" y="3140968"/>
            <a:ext cx="93610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128" y="306896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Get a reference to Socket’s </a:t>
            </a:r>
            <a:r>
              <a:rPr lang="en-AU" dirty="0" err="1" smtClean="0"/>
              <a:t>InputStream</a:t>
            </a:r>
            <a:endParaRPr lang="en-AU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69568" y="3823322"/>
            <a:ext cx="698376" cy="541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414908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Read data byte by byte until the end of stream is reached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07568" y="4581128"/>
            <a:ext cx="1388368" cy="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</p:cNvCxnSpPr>
          <p:nvPr/>
        </p:nvCxnSpPr>
        <p:spPr>
          <a:xfrm flipH="1">
            <a:off x="4067944" y="5076855"/>
            <a:ext cx="732656" cy="15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0600" y="4876800"/>
            <a:ext cx="310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Append data to </a:t>
            </a:r>
            <a:r>
              <a:rPr lang="en-AU" dirty="0" err="1" smtClean="0"/>
              <a:t>StringBuffer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 Sockets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Clients and servers are connected by sockets.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There are two ends to each connection: the client, that is the host that initiates the connection, and the server, that is the host that responds to the connection.</a:t>
            </a:r>
          </a:p>
          <a:p>
            <a:r>
              <a:rPr lang="en-US" altLang="zh-CN" sz="2800" dirty="0" smtClean="0">
                <a:ea typeface="宋体" pitchFamily="2" charset="-122"/>
              </a:rPr>
              <a:t>The server side will passively wait for a remote host to connect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 smtClean="0">
                <a:ea typeface="宋体" pitchFamily="2" charset="-122"/>
              </a:rPr>
              <a:t>server socket binds to a particular port on the local machine.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Once it has successfully bound to a port, it </a:t>
            </a:r>
            <a:r>
              <a:rPr lang="en-US" altLang="zh-CN" sz="2400" i="1" dirty="0">
                <a:ea typeface="宋体" pitchFamily="2" charset="-122"/>
              </a:rPr>
              <a:t>listens</a:t>
            </a:r>
            <a:r>
              <a:rPr lang="en-US" altLang="zh-CN" sz="2400" dirty="0" smtClean="0">
                <a:ea typeface="宋体" pitchFamily="2" charset="-122"/>
              </a:rPr>
              <a:t> for incoming connection attempts. </a:t>
            </a:r>
          </a:p>
          <a:p>
            <a:r>
              <a:rPr lang="en-US" altLang="zh-CN" sz="2800" dirty="0" smtClean="0">
                <a:ea typeface="宋体" pitchFamily="2" charset="-122"/>
              </a:rPr>
              <a:t>When it detects a connection attempt, it </a:t>
            </a:r>
            <a:r>
              <a:rPr lang="en-US" altLang="zh-CN" sz="2400" i="1" dirty="0">
                <a:ea typeface="宋体" pitchFamily="2" charset="-122"/>
              </a:rPr>
              <a:t>accepts</a:t>
            </a:r>
            <a:r>
              <a:rPr lang="en-US" altLang="zh-CN" sz="2800" dirty="0" smtClean="0">
                <a:ea typeface="宋体" pitchFamily="2" charset="-122"/>
              </a:rPr>
              <a:t> the </a:t>
            </a:r>
            <a:r>
              <a:rPr lang="en-US" altLang="zh-CN" sz="2800" dirty="0" smtClean="0">
                <a:ea typeface="宋体" pitchFamily="2" charset="-122"/>
              </a:rPr>
              <a:t>connection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Server </a:t>
            </a:r>
            <a:r>
              <a:rPr lang="en-US" altLang="zh-CN" dirty="0" smtClean="0">
                <a:ea typeface="宋体" pitchFamily="2" charset="-122"/>
              </a:rPr>
              <a:t>Sockets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5805264"/>
            <a:ext cx="8153400" cy="86409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This </a:t>
            </a:r>
            <a:r>
              <a:rPr lang="en-US" altLang="zh-CN" sz="2000" dirty="0">
                <a:ea typeface="宋体" pitchFamily="2" charset="-122"/>
              </a:rPr>
              <a:t>creates a socket between the client and the server over which the client and the server </a:t>
            </a:r>
            <a:r>
              <a:rPr lang="en-US" altLang="zh-CN" sz="2000" dirty="0" smtClean="0">
                <a:ea typeface="宋体" pitchFamily="2" charset="-122"/>
              </a:rPr>
              <a:t>communicate</a:t>
            </a:r>
            <a:endParaRPr lang="en-AU" sz="2000" dirty="0"/>
          </a:p>
        </p:txBody>
      </p:sp>
      <p:pic>
        <p:nvPicPr>
          <p:cNvPr id="57351" name="Picture 5" descr="server-so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6471138" cy="415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Line 9"/>
          <p:cNvSpPr>
            <a:spLocks noChangeShapeType="1"/>
          </p:cNvSpPr>
          <p:nvPr/>
        </p:nvSpPr>
        <p:spPr bwMode="auto">
          <a:xfrm flipV="1">
            <a:off x="3031450" y="5021288"/>
            <a:ext cx="3069981" cy="720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38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java.net.ServerSocket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9600" indent="-609600">
              <a:tabLst/>
            </a:pPr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 err="1" smtClean="0">
                <a:ea typeface="宋体" pitchFamily="2" charset="-122"/>
              </a:rPr>
              <a:t>java.net.ServerSocket</a:t>
            </a:r>
            <a:r>
              <a:rPr lang="en-US" altLang="zh-CN" sz="2800" dirty="0" smtClean="0">
                <a:ea typeface="宋体" pitchFamily="2" charset="-122"/>
              </a:rPr>
              <a:t> class represents a </a:t>
            </a:r>
            <a:r>
              <a:rPr lang="en-US" altLang="zh-CN" sz="2800" dirty="0" smtClean="0">
                <a:ea typeface="宋体" pitchFamily="2" charset="-122"/>
              </a:rPr>
              <a:t>Server Socket</a:t>
            </a:r>
            <a:endParaRPr lang="en-US" altLang="zh-CN" sz="2800" dirty="0" smtClean="0">
              <a:ea typeface="宋体" pitchFamily="2" charset="-122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  <a:tabLst/>
            </a:pPr>
            <a:r>
              <a:rPr lang="en-US" altLang="zh-CN" sz="2800" dirty="0" smtClean="0">
                <a:ea typeface="宋体" pitchFamily="2" charset="-122"/>
              </a:rPr>
              <a:t>It is </a:t>
            </a:r>
            <a:r>
              <a:rPr lang="en-US" altLang="zh-CN" sz="2800" dirty="0" smtClean="0">
                <a:solidFill>
                  <a:schemeClr val="accent1"/>
                </a:solidFill>
                <a:ea typeface="宋体" pitchFamily="2" charset="-122"/>
              </a:rPr>
              <a:t>constructed</a:t>
            </a:r>
            <a:r>
              <a:rPr lang="en-US" altLang="zh-CN" sz="2800" dirty="0" smtClean="0">
                <a:ea typeface="宋体" pitchFamily="2" charset="-122"/>
              </a:rPr>
              <a:t> on a particular </a:t>
            </a:r>
            <a:r>
              <a:rPr lang="en-US" altLang="zh-CN" sz="2800" dirty="0" smtClean="0">
                <a:ea typeface="宋体" pitchFamily="2" charset="-122"/>
              </a:rPr>
              <a:t>port </a:t>
            </a:r>
            <a:endParaRPr lang="en-US" altLang="zh-CN" sz="2800" dirty="0" smtClean="0">
              <a:ea typeface="宋体" pitchFamily="2" charset="-122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  <a:tabLst/>
            </a:pPr>
            <a:r>
              <a:rPr lang="en-US" altLang="zh-CN" sz="2800" dirty="0" smtClean="0">
                <a:ea typeface="宋体" pitchFamily="2" charset="-122"/>
              </a:rPr>
              <a:t>Then it calls </a:t>
            </a:r>
            <a:r>
              <a:rPr lang="en-US" altLang="zh-CN" sz="2800" dirty="0" smtClean="0">
                <a:solidFill>
                  <a:schemeClr val="accent1"/>
                </a:solidFill>
                <a:ea typeface="宋体" pitchFamily="2" charset="-122"/>
              </a:rPr>
              <a:t>accept()</a:t>
            </a:r>
            <a:r>
              <a:rPr lang="en-US" altLang="zh-CN" sz="2800" dirty="0" smtClean="0">
                <a:ea typeface="宋体" pitchFamily="2" charset="-122"/>
              </a:rPr>
              <a:t> to listen for incoming </a:t>
            </a:r>
            <a:r>
              <a:rPr lang="en-US" altLang="zh-CN" sz="2800" dirty="0" smtClean="0">
                <a:ea typeface="宋体" pitchFamily="2" charset="-122"/>
              </a:rPr>
              <a:t>connections</a:t>
            </a:r>
            <a:endParaRPr lang="en-US" altLang="zh-CN" sz="2800" dirty="0" smtClean="0">
              <a:ea typeface="宋体" pitchFamily="2" charset="-122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  <a:tabLst/>
            </a:pPr>
            <a:r>
              <a:rPr lang="en-US" altLang="zh-CN" sz="2800" dirty="0" smtClean="0">
                <a:ea typeface="宋体" pitchFamily="2" charset="-122"/>
              </a:rPr>
              <a:t>accept() blocks until a connection is </a:t>
            </a:r>
            <a:r>
              <a:rPr lang="en-US" altLang="zh-CN" sz="2800" dirty="0" smtClean="0">
                <a:ea typeface="宋体" pitchFamily="2" charset="-122"/>
              </a:rPr>
              <a:t>detected</a:t>
            </a:r>
            <a:endParaRPr lang="en-US" altLang="zh-CN" sz="2800" dirty="0" smtClean="0">
              <a:ea typeface="宋体" pitchFamily="2" charset="-122"/>
            </a:endParaRPr>
          </a:p>
          <a:p>
            <a:pPr marL="990600" lvl="1" indent="-533400">
              <a:buSzTx/>
              <a:buFont typeface="Wingdings" pitchFamily="2" charset="2"/>
              <a:buAutoNum type="arabicPeriod"/>
              <a:tabLst/>
            </a:pPr>
            <a:r>
              <a:rPr lang="en-US" altLang="zh-CN" sz="2800" dirty="0" smtClean="0">
                <a:ea typeface="宋体" pitchFamily="2" charset="-122"/>
              </a:rPr>
              <a:t>Then accept() returns a </a:t>
            </a:r>
            <a:r>
              <a:rPr lang="en-US" altLang="zh-CN" sz="2800" dirty="0" err="1" smtClean="0">
                <a:ea typeface="宋体" pitchFamily="2" charset="-122"/>
              </a:rPr>
              <a:t>java.net.</a:t>
            </a:r>
            <a:r>
              <a:rPr lang="en-US" altLang="zh-CN" sz="2800" dirty="0" err="1" smtClean="0">
                <a:solidFill>
                  <a:schemeClr val="accent1"/>
                </a:solidFill>
                <a:ea typeface="宋体" pitchFamily="2" charset="-122"/>
              </a:rPr>
              <a:t>Socket</a:t>
            </a:r>
            <a:r>
              <a:rPr lang="en-US" altLang="zh-CN" sz="2800" dirty="0" smtClean="0">
                <a:ea typeface="宋体" pitchFamily="2" charset="-122"/>
              </a:rPr>
              <a:t> object </a:t>
            </a:r>
            <a:r>
              <a:rPr lang="en-US" altLang="zh-CN" sz="2800" dirty="0" smtClean="0">
                <a:ea typeface="宋体" pitchFamily="2" charset="-122"/>
              </a:rPr>
              <a:t>to </a:t>
            </a:r>
            <a:r>
              <a:rPr lang="en-US" altLang="zh-CN" sz="2800" dirty="0" smtClean="0">
                <a:ea typeface="宋体" pitchFamily="2" charset="-122"/>
              </a:rPr>
              <a:t>perform the actual communication with the </a:t>
            </a:r>
            <a:r>
              <a:rPr lang="en-US" altLang="zh-CN" sz="2800" dirty="0" smtClean="0">
                <a:ea typeface="宋体" pitchFamily="2" charset="-122"/>
              </a:rPr>
              <a:t>client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62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1133</Words>
  <Application>Microsoft Office PowerPoint</Application>
  <PresentationFormat>On-screen Show (4:3)</PresentationFormat>
  <Paragraphs>237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宋体</vt:lpstr>
      <vt:lpstr>宋体</vt:lpstr>
      <vt:lpstr>Calibri</vt:lpstr>
      <vt:lpstr>Consolas</vt:lpstr>
      <vt:lpstr>Courier New</vt:lpstr>
      <vt:lpstr>华文仿宋</vt:lpstr>
      <vt:lpstr>Times New Roman</vt:lpstr>
      <vt:lpstr>Tw Cen MT</vt:lpstr>
      <vt:lpstr>Wingdings</vt:lpstr>
      <vt:lpstr>Wingdings 2</vt:lpstr>
      <vt:lpstr>WidescreenPresentation</vt:lpstr>
      <vt:lpstr>Bitmap Image</vt:lpstr>
      <vt:lpstr>Enterprise java</vt:lpstr>
      <vt:lpstr>Content</vt:lpstr>
      <vt:lpstr>Socket Programming</vt:lpstr>
      <vt:lpstr>Socket Programming</vt:lpstr>
      <vt:lpstr>Server</vt:lpstr>
      <vt:lpstr>Server</vt:lpstr>
      <vt:lpstr>Server Sockets</vt:lpstr>
      <vt:lpstr>Server Sockets</vt:lpstr>
      <vt:lpstr>java.net.ServerSocket</vt:lpstr>
      <vt:lpstr>PowerPoint Presentation</vt:lpstr>
      <vt:lpstr>Client</vt:lpstr>
      <vt:lpstr>Reading / Writing Data with a ServerSocket</vt:lpstr>
      <vt:lpstr>Data Streams</vt:lpstr>
      <vt:lpstr>Data Streams</vt:lpstr>
      <vt:lpstr>Echo Server</vt:lpstr>
      <vt:lpstr>Echo Client</vt:lpstr>
      <vt:lpstr>Server Threads</vt:lpstr>
      <vt:lpstr>Server Threads</vt:lpstr>
      <vt:lpstr>Threads</vt:lpstr>
      <vt:lpstr>Exercises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2015-03-15T09:22:19Z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