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69" r:id="rId4"/>
    <p:sldId id="380" r:id="rId5"/>
    <p:sldId id="378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79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87621" autoAdjust="0"/>
  </p:normalViewPr>
  <p:slideViewPr>
    <p:cSldViewPr>
      <p:cViewPr>
        <p:scale>
          <a:sx n="80" d="100"/>
          <a:sy n="80" d="100"/>
        </p:scale>
        <p:origin x="-312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5/28/2014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786514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62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5/28/2014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5/28/2014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mtClean="0"/>
              <a:t>Course Summary and Exam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 didn’t cover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JIRA</a:t>
            </a:r>
          </a:p>
          <a:p>
            <a:pPr lvl="1"/>
            <a:r>
              <a:rPr lang="en-NZ" dirty="0" smtClean="0"/>
              <a:t>Defect and change request tracking</a:t>
            </a:r>
          </a:p>
          <a:p>
            <a:r>
              <a:rPr lang="en-NZ" dirty="0" err="1" smtClean="0"/>
              <a:t>JBoss</a:t>
            </a:r>
            <a:r>
              <a:rPr lang="en-NZ" dirty="0" smtClean="0"/>
              <a:t> – JEE Application Server</a:t>
            </a:r>
          </a:p>
          <a:p>
            <a:pPr lvl="1"/>
            <a:r>
              <a:rPr lang="en-NZ" dirty="0" smtClean="0"/>
              <a:t>Embeds Tomcat – </a:t>
            </a:r>
            <a:r>
              <a:rPr lang="en-NZ" dirty="0" err="1" smtClean="0"/>
              <a:t>Servlet</a:t>
            </a:r>
            <a:r>
              <a:rPr lang="en-NZ" dirty="0" smtClean="0"/>
              <a:t> container + Enterprise components</a:t>
            </a:r>
          </a:p>
          <a:p>
            <a:pPr lvl="1"/>
            <a:r>
              <a:rPr lang="en-NZ" dirty="0" smtClean="0"/>
              <a:t>Includes Enterprise Java Beans</a:t>
            </a:r>
          </a:p>
          <a:p>
            <a:pPr lvl="1"/>
            <a:r>
              <a:rPr lang="en-NZ" dirty="0" smtClean="0"/>
              <a:t>RMI</a:t>
            </a:r>
          </a:p>
          <a:p>
            <a:pPr lvl="1"/>
            <a:r>
              <a:rPr lang="en-NZ" dirty="0" smtClean="0"/>
              <a:t>EJB</a:t>
            </a:r>
          </a:p>
          <a:p>
            <a:pPr lvl="1"/>
            <a:r>
              <a:rPr lang="en-NZ" dirty="0" smtClean="0"/>
              <a:t>JMS – Java messaging service</a:t>
            </a:r>
          </a:p>
          <a:p>
            <a:pPr lvl="1"/>
            <a:r>
              <a:rPr lang="en-NZ" dirty="0" smtClean="0"/>
              <a:t>JNDI</a:t>
            </a:r>
          </a:p>
          <a:p>
            <a:pPr lvl="1"/>
            <a:r>
              <a:rPr lang="en-NZ" dirty="0" smtClean="0"/>
              <a:t>Java Server Faces</a:t>
            </a:r>
          </a:p>
          <a:p>
            <a:pPr lvl="1"/>
            <a:r>
              <a:rPr lang="en-NZ" dirty="0" smtClean="0"/>
              <a:t>…</a:t>
            </a:r>
          </a:p>
          <a:p>
            <a:pPr lvl="1"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 didn’t cover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 smtClean="0"/>
              <a:t>java.util.concurrent</a:t>
            </a:r>
            <a:endParaRPr lang="en-NZ" dirty="0" smtClean="0"/>
          </a:p>
          <a:p>
            <a:pPr lvl="1"/>
            <a:r>
              <a:rPr lang="en-NZ" dirty="0" smtClean="0"/>
              <a:t>Lots of </a:t>
            </a:r>
            <a:r>
              <a:rPr lang="en-NZ" dirty="0" err="1" smtClean="0"/>
              <a:t>new</a:t>
            </a:r>
            <a:r>
              <a:rPr lang="en-NZ" i="1" dirty="0" err="1" smtClean="0"/>
              <a:t>ish</a:t>
            </a:r>
            <a:r>
              <a:rPr lang="en-NZ" dirty="0" smtClean="0"/>
              <a:t> classes for handling threads</a:t>
            </a:r>
          </a:p>
          <a:p>
            <a:pPr lvl="1"/>
            <a:r>
              <a:rPr lang="en-NZ" dirty="0" smtClean="0"/>
              <a:t>Atomic, Queues, Threads Pools etc</a:t>
            </a:r>
          </a:p>
          <a:p>
            <a:r>
              <a:rPr lang="en-NZ" dirty="0" smtClean="0"/>
              <a:t>Reporting</a:t>
            </a:r>
          </a:p>
          <a:p>
            <a:pPr lvl="1"/>
            <a:r>
              <a:rPr lang="en-NZ" dirty="0" smtClean="0"/>
              <a:t>Jasper Reports</a:t>
            </a:r>
          </a:p>
          <a:p>
            <a:pPr lvl="1"/>
            <a:r>
              <a:rPr lang="en-NZ" dirty="0" smtClean="0"/>
              <a:t>Oracle Reports</a:t>
            </a:r>
          </a:p>
          <a:p>
            <a:pPr lvl="1"/>
            <a:r>
              <a:rPr lang="en-NZ" dirty="0" smtClean="0"/>
              <a:t>BIRT</a:t>
            </a:r>
          </a:p>
          <a:p>
            <a:r>
              <a:rPr lang="en-NZ" dirty="0" smtClean="0"/>
              <a:t>IBM MQ Series queues</a:t>
            </a:r>
          </a:p>
          <a:p>
            <a:pPr lvl="1"/>
            <a:r>
              <a:rPr lang="en-NZ" dirty="0" smtClean="0"/>
              <a:t>Basic queue for storing requests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 didn’t cover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Groovy, </a:t>
            </a:r>
            <a:r>
              <a:rPr lang="en-NZ" dirty="0" err="1" smtClean="0"/>
              <a:t>Scala</a:t>
            </a:r>
            <a:r>
              <a:rPr lang="en-NZ" dirty="0" smtClean="0"/>
              <a:t>, and </a:t>
            </a:r>
            <a:r>
              <a:rPr lang="en-NZ" dirty="0" err="1" smtClean="0"/>
              <a:t>Clojure</a:t>
            </a:r>
            <a:endParaRPr lang="en-NZ" dirty="0" smtClean="0"/>
          </a:p>
          <a:p>
            <a:pPr lvl="1"/>
            <a:r>
              <a:rPr lang="en-NZ" dirty="0" smtClean="0"/>
              <a:t>Languages written on top of Java </a:t>
            </a:r>
            <a:r>
              <a:rPr lang="en-NZ" dirty="0" err="1" smtClean="0"/>
              <a:t>bytecode</a:t>
            </a:r>
            <a:endParaRPr lang="en-NZ" dirty="0" smtClean="0"/>
          </a:p>
          <a:p>
            <a:r>
              <a:rPr lang="en-NZ" dirty="0" smtClean="0"/>
              <a:t>Language Changes in Java 7</a:t>
            </a:r>
          </a:p>
          <a:p>
            <a:pPr lvl="1"/>
            <a:r>
              <a:rPr lang="en-NZ" dirty="0" smtClean="0"/>
              <a:t>Strings in case statements, binary constants etc.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Assignment Help Session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Thursday 5/06/2014</a:t>
            </a:r>
          </a:p>
          <a:p>
            <a:r>
              <a:rPr lang="en-NZ" dirty="0" smtClean="0"/>
              <a:t>Same time and place</a:t>
            </a:r>
          </a:p>
          <a:p>
            <a:pPr>
              <a:buNone/>
            </a:pPr>
            <a:endParaRPr lang="en-NZ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Exam</a:t>
            </a:r>
          </a:p>
          <a:p>
            <a:r>
              <a:rPr lang="en-NZ" dirty="0" smtClean="0"/>
              <a:t>Summary</a:t>
            </a:r>
          </a:p>
          <a:p>
            <a:r>
              <a:rPr lang="en-NZ" dirty="0" smtClean="0"/>
              <a:t>What is next</a:t>
            </a:r>
          </a:p>
          <a:p>
            <a:r>
              <a:rPr lang="en-NZ" smtClean="0"/>
              <a:t>Work Skills</a:t>
            </a:r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Exam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Contributes 25%</a:t>
            </a:r>
          </a:p>
          <a:p>
            <a:r>
              <a:rPr lang="en-NZ" dirty="0" smtClean="0"/>
              <a:t>2 hours; closed book</a:t>
            </a:r>
          </a:p>
          <a:p>
            <a:r>
              <a:rPr lang="en-NZ" dirty="0" smtClean="0"/>
              <a:t>Two sections</a:t>
            </a:r>
          </a:p>
          <a:p>
            <a:r>
              <a:rPr lang="en-NZ" dirty="0" smtClean="0"/>
              <a:t>First section is worth: 40%</a:t>
            </a:r>
          </a:p>
          <a:p>
            <a:r>
              <a:rPr lang="en-NZ" dirty="0" smtClean="0"/>
              <a:t>Second section is worth: 60%</a:t>
            </a:r>
          </a:p>
          <a:p>
            <a:r>
              <a:rPr lang="en-NZ" dirty="0" smtClean="0"/>
              <a:t>Multiple Choice</a:t>
            </a:r>
          </a:p>
          <a:p>
            <a:pPr lvl="1"/>
            <a:r>
              <a:rPr lang="en-NZ" dirty="0" smtClean="0"/>
              <a:t>Will cover JDBC, Struts, Sockets, Hibernate, Swing, </a:t>
            </a:r>
            <a:r>
              <a:rPr lang="en-NZ" dirty="0" err="1" smtClean="0"/>
              <a:t>Lucene</a:t>
            </a:r>
            <a:r>
              <a:rPr lang="en-NZ" dirty="0" smtClean="0"/>
              <a:t> and Spring</a:t>
            </a:r>
          </a:p>
          <a:p>
            <a:pPr lvl="1"/>
            <a:r>
              <a:rPr lang="en-NZ" dirty="0" smtClean="0"/>
              <a:t>There will be more multiple choice questions this semester</a:t>
            </a:r>
          </a:p>
          <a:p>
            <a:r>
              <a:rPr lang="en-NZ" dirty="0" smtClean="0"/>
              <a:t>Coding – develop some code on paper</a:t>
            </a:r>
          </a:p>
          <a:p>
            <a:pPr lvl="1"/>
            <a:r>
              <a:rPr lang="en-NZ" dirty="0" smtClean="0"/>
              <a:t>Code should cover general idea does not need to be 100% syntactically correct to get full marks</a:t>
            </a:r>
          </a:p>
          <a:p>
            <a:pPr lvl="1"/>
            <a:r>
              <a:rPr lang="en-NZ" dirty="0" smtClean="0"/>
              <a:t>Coding question will cover topics such as Hibernate, Struts, Sockets, Spring, and 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Exam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26th June 2014 at 1PM</a:t>
            </a:r>
          </a:p>
          <a:p>
            <a:r>
              <a:rPr lang="en-NZ" dirty="0" smtClean="0"/>
              <a:t>023-1020</a:t>
            </a:r>
          </a:p>
          <a:p>
            <a:r>
              <a:rPr lang="en-NZ" dirty="0" smtClean="0"/>
              <a:t>2 hours plus 10 minutes reading time</a:t>
            </a:r>
          </a:p>
          <a:p>
            <a:endParaRPr lang="en-NZ" dirty="0" smtClean="0"/>
          </a:p>
          <a:p>
            <a:r>
              <a:rPr lang="en-NZ" dirty="0" smtClean="0"/>
              <a:t>If you have done all of the labs and assignments the exam should be easy.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Lab Sessions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Some students haven’t completed all lab sessions yet</a:t>
            </a:r>
          </a:p>
          <a:p>
            <a:r>
              <a:rPr lang="en-NZ" dirty="0" smtClean="0"/>
              <a:t>Easy 30%</a:t>
            </a:r>
          </a:p>
          <a:p>
            <a:r>
              <a:rPr lang="en-NZ" dirty="0" smtClean="0"/>
              <a:t>Make sure you finalize your lab sessions by email or </a:t>
            </a:r>
            <a:r>
              <a:rPr lang="en-NZ" dirty="0" err="1" smtClean="0"/>
              <a:t>bitbucket</a:t>
            </a:r>
            <a:r>
              <a:rPr lang="en-NZ" dirty="0" smtClean="0"/>
              <a:t> and that I have your work by Sunday 27/06/2014 23:59 </a:t>
            </a:r>
          </a:p>
          <a:p>
            <a:r>
              <a:rPr lang="en-NZ" dirty="0" smtClean="0"/>
              <a:t>I will not accept any lab sessions after this</a:t>
            </a:r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JDBC – Java Databases Connectivity</a:t>
            </a:r>
          </a:p>
          <a:p>
            <a:r>
              <a:rPr lang="en-NZ" dirty="0" smtClean="0"/>
              <a:t>Servlets and JSP</a:t>
            </a:r>
          </a:p>
          <a:p>
            <a:r>
              <a:rPr lang="en-NZ" dirty="0" smtClean="0"/>
              <a:t>Hibernate</a:t>
            </a:r>
          </a:p>
          <a:p>
            <a:pPr lvl="1"/>
            <a:r>
              <a:rPr lang="en-NZ" dirty="0" smtClean="0"/>
              <a:t>Popular persistence layer</a:t>
            </a:r>
          </a:p>
          <a:p>
            <a:pPr lvl="1"/>
            <a:r>
              <a:rPr lang="en-NZ" dirty="0" smtClean="0"/>
              <a:t>One-to-Many, Many-to-One</a:t>
            </a:r>
          </a:p>
          <a:p>
            <a:pPr lvl="1"/>
            <a:r>
              <a:rPr lang="en-NZ" dirty="0" err="1" smtClean="0"/>
              <a:t>Envers</a:t>
            </a:r>
            <a:r>
              <a:rPr lang="en-NZ" dirty="0" smtClean="0"/>
              <a:t> and Locking</a:t>
            </a:r>
          </a:p>
          <a:p>
            <a:r>
              <a:rPr lang="en-NZ" dirty="0" smtClean="0"/>
              <a:t>Struts</a:t>
            </a:r>
          </a:p>
          <a:p>
            <a:pPr lvl="1"/>
            <a:r>
              <a:rPr lang="en-NZ" dirty="0" smtClean="0"/>
              <a:t>Web application framework</a:t>
            </a:r>
          </a:p>
          <a:p>
            <a:pPr lvl="1"/>
            <a:r>
              <a:rPr lang="en-NZ" dirty="0" smtClean="0"/>
              <a:t>Model View Controller</a:t>
            </a:r>
          </a:p>
          <a:p>
            <a:pPr lvl="1"/>
            <a:r>
              <a:rPr lang="en-NZ" dirty="0" smtClean="0"/>
              <a:t>Separate business logic, presentation and persistence layer</a:t>
            </a:r>
          </a:p>
          <a:p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Swing</a:t>
            </a:r>
          </a:p>
          <a:p>
            <a:pPr lvl="1"/>
            <a:r>
              <a:rPr lang="en-NZ" dirty="0" smtClean="0"/>
              <a:t>Basic</a:t>
            </a:r>
          </a:p>
          <a:p>
            <a:pPr lvl="1"/>
            <a:r>
              <a:rPr lang="en-NZ" dirty="0" smtClean="0"/>
              <a:t>Events</a:t>
            </a:r>
          </a:p>
          <a:p>
            <a:r>
              <a:rPr lang="en-NZ" dirty="0" smtClean="0"/>
              <a:t>Sockets</a:t>
            </a:r>
          </a:p>
          <a:p>
            <a:pPr lvl="1"/>
            <a:r>
              <a:rPr lang="en-NZ" dirty="0" err="1" smtClean="0"/>
              <a:t>ServerSocket</a:t>
            </a:r>
            <a:r>
              <a:rPr lang="en-NZ" dirty="0" smtClean="0"/>
              <a:t> and client Socket</a:t>
            </a:r>
          </a:p>
          <a:p>
            <a:pPr lvl="1"/>
            <a:r>
              <a:rPr lang="en-NZ" dirty="0" smtClean="0"/>
              <a:t>How to setup a protocol</a:t>
            </a:r>
          </a:p>
          <a:p>
            <a:pPr lvl="1"/>
            <a:r>
              <a:rPr lang="en-NZ" dirty="0" smtClean="0"/>
              <a:t>How a multi-threaded server works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Lucene</a:t>
            </a:r>
            <a:endParaRPr lang="en-NZ" dirty="0" smtClean="0"/>
          </a:p>
          <a:p>
            <a:pPr lvl="1"/>
            <a:r>
              <a:rPr lang="en-NZ" dirty="0" smtClean="0"/>
              <a:t>Index</a:t>
            </a:r>
          </a:p>
          <a:p>
            <a:pPr lvl="1"/>
            <a:r>
              <a:rPr lang="en-NZ" dirty="0" smtClean="0"/>
              <a:t>Query</a:t>
            </a:r>
          </a:p>
          <a:p>
            <a:pPr lvl="1"/>
            <a:r>
              <a:rPr lang="en-NZ" dirty="0" smtClean="0"/>
              <a:t>Scoring – vector space ranking</a:t>
            </a:r>
          </a:p>
          <a:p>
            <a:r>
              <a:rPr lang="en-NZ" dirty="0" smtClean="0"/>
              <a:t>Spring</a:t>
            </a:r>
          </a:p>
          <a:p>
            <a:pPr lvl="1"/>
            <a:r>
              <a:rPr lang="en-NZ" dirty="0" smtClean="0"/>
              <a:t>How Spring Framework ties loosely coupled components together</a:t>
            </a:r>
          </a:p>
          <a:p>
            <a:pPr lvl="1"/>
            <a:r>
              <a:rPr lang="en-NZ" dirty="0" smtClean="0"/>
              <a:t>Dependency injection</a:t>
            </a:r>
          </a:p>
          <a:p>
            <a:pPr lvl="1"/>
            <a:endParaRPr lang="en-NZ" dirty="0" smtClean="0"/>
          </a:p>
          <a:p>
            <a:pPr lvl="1">
              <a:buNone/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 didn’t cover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All of the Spring framework</a:t>
            </a:r>
          </a:p>
          <a:p>
            <a:pPr lvl="1"/>
            <a:r>
              <a:rPr lang="en-NZ" dirty="0" smtClean="0"/>
              <a:t>Aspect Oriented Programming</a:t>
            </a:r>
          </a:p>
          <a:p>
            <a:pPr lvl="1"/>
            <a:r>
              <a:rPr lang="en-NZ" dirty="0" smtClean="0"/>
              <a:t>Spring MVC</a:t>
            </a:r>
          </a:p>
          <a:p>
            <a:pPr lvl="1"/>
            <a:r>
              <a:rPr lang="en-NZ" dirty="0" smtClean="0"/>
              <a:t>…</a:t>
            </a:r>
          </a:p>
          <a:p>
            <a:r>
              <a:rPr lang="en-NZ" dirty="0" smtClean="0"/>
              <a:t>Package Management</a:t>
            </a:r>
          </a:p>
          <a:p>
            <a:pPr lvl="1"/>
            <a:r>
              <a:rPr lang="en-NZ" dirty="0" smtClean="0"/>
              <a:t>Maven – can create Maven projects with Eclipse</a:t>
            </a:r>
          </a:p>
          <a:p>
            <a:r>
              <a:rPr lang="en-NZ" dirty="0" smtClean="0"/>
              <a:t>Continuous Integration</a:t>
            </a:r>
          </a:p>
          <a:p>
            <a:pPr lvl="1"/>
            <a:r>
              <a:rPr lang="en-NZ" dirty="0" smtClean="0"/>
              <a:t>Jenkins/Hudson – little Tomcat </a:t>
            </a:r>
            <a:r>
              <a:rPr lang="en-NZ" dirty="0" err="1" smtClean="0"/>
              <a:t>servlet</a:t>
            </a:r>
            <a:r>
              <a:rPr lang="en-NZ" dirty="0" smtClean="0"/>
              <a:t> that continuously re-builds application for </a:t>
            </a:r>
            <a:r>
              <a:rPr lang="en-NZ" i="1" dirty="0" smtClean="0"/>
              <a:t>user</a:t>
            </a:r>
            <a:r>
              <a:rPr lang="en-NZ" dirty="0" smtClean="0"/>
              <a:t> testing from source control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On-screen Show (4:3)</PresentationFormat>
  <Paragraphs>110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WidescreenPresentation</vt:lpstr>
      <vt:lpstr>Enterprise java</vt:lpstr>
      <vt:lpstr>Contents</vt:lpstr>
      <vt:lpstr>Final Exam</vt:lpstr>
      <vt:lpstr>Final Exam</vt:lpstr>
      <vt:lpstr>Lab Sessions </vt:lpstr>
      <vt:lpstr>Summary</vt:lpstr>
      <vt:lpstr>Summary</vt:lpstr>
      <vt:lpstr>Summary</vt:lpstr>
      <vt:lpstr>What we didn’t cover</vt:lpstr>
      <vt:lpstr>What we didn’t cover</vt:lpstr>
      <vt:lpstr>What we didn’t cover</vt:lpstr>
      <vt:lpstr>What we didn’t cover</vt:lpstr>
      <vt:lpstr>Assignment Help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2014-05-28T09:28:00Z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