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20" r:id="rId4"/>
    <p:sldId id="319" r:id="rId5"/>
    <p:sldId id="325" r:id="rId6"/>
    <p:sldId id="318" r:id="rId7"/>
    <p:sldId id="322" r:id="rId8"/>
    <p:sldId id="328" r:id="rId9"/>
    <p:sldId id="321" r:id="rId10"/>
    <p:sldId id="326" r:id="rId11"/>
    <p:sldId id="323" r:id="rId12"/>
    <p:sldId id="327" r:id="rId13"/>
    <p:sldId id="324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1699" y="-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3/12/2014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3/12/2014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3/12/2014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orm/3.3/reference/en/html/queryhq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annotations/3.5/reference/en/html_sing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3 - Hibernate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One-to-One Schema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Book Table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Genre Table</a:t>
            </a:r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SQL create statements created automatically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096" t="50489" r="40510" b="44318"/>
          <a:stretch>
            <a:fillRect/>
          </a:stretch>
        </p:blipFill>
        <p:spPr bwMode="auto">
          <a:xfrm>
            <a:off x="899592" y="2420888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1221" t="50000" r="67710" b="43769"/>
          <a:stretch>
            <a:fillRect/>
          </a:stretch>
        </p:blipFill>
        <p:spPr bwMode="auto">
          <a:xfrm>
            <a:off x="899592" y="4005064"/>
            <a:ext cx="2664296" cy="7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Criteria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Programmatically add criteria to a query using Java code</a:t>
            </a:r>
          </a:p>
          <a:p>
            <a:r>
              <a:rPr lang="en-NZ" dirty="0" smtClean="0"/>
              <a:t>Create a new Criteria object using a Hibernate Session for the Entity that you are interested in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Criteria 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criteria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 = session .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createCriteria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Book.class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NZ" sz="2100" dirty="0" smtClean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Add one or more Restrictions to the criteria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criteria.add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Restrictions.eq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bookId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", id));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NZ" sz="2900" dirty="0" smtClean="0"/>
              <a:t>Return list of matching criteria using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criteria.list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NZ" sz="2400" dirty="0" smtClean="0">
              <a:solidFill>
                <a:srgbClr val="000000"/>
              </a:solidFill>
              <a:highlight>
                <a:srgbClr val="CECCF7"/>
              </a:highlight>
              <a:latin typeface="Consolas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73069"/>
            <a:ext cx="842493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Session 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session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HibernateUtil.</a:t>
            </a:r>
            <a:r>
              <a:rPr lang="en-NZ" sz="2400" i="1" dirty="0" err="1" smtClean="0">
                <a:solidFill>
                  <a:srgbClr val="000000"/>
                </a:solidFill>
                <a:latin typeface="Consolas"/>
              </a:rPr>
              <a:t>getSessionFactory</a:t>
            </a:r>
            <a:r>
              <a:rPr lang="en-NZ" sz="2400" i="1" dirty="0" smtClean="0">
                <a:solidFill>
                  <a:srgbClr val="000000"/>
                </a:solidFill>
                <a:latin typeface="Consolas"/>
              </a:rPr>
              <a:t>().</a:t>
            </a:r>
          </a:p>
          <a:p>
            <a:r>
              <a:rPr lang="en-NZ" sz="2400" i="1" dirty="0" err="1" smtClean="0">
                <a:solidFill>
                  <a:srgbClr val="000000"/>
                </a:solidFill>
                <a:latin typeface="Consolas"/>
              </a:rPr>
              <a:t>getCurrentSession</a:t>
            </a:r>
            <a:r>
              <a:rPr lang="en-NZ" sz="2400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NZ" sz="24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session.beginTransaction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NZ" sz="24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Book&gt; books = </a:t>
            </a:r>
            <a:r>
              <a:rPr lang="en-NZ" sz="2400" dirty="0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en-NZ" sz="24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en-NZ" sz="24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LinkedList</a:t>
            </a:r>
            <a:r>
              <a:rPr lang="en-NZ" sz="24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&lt;Book&gt;();</a:t>
            </a:r>
          </a:p>
          <a:p>
            <a:r>
              <a:rPr lang="en-NZ" sz="2400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Criteria 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criteria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session.createCriteria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4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Book.</a:t>
            </a:r>
            <a:r>
              <a:rPr lang="en-NZ" sz="24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class</a:t>
            </a:r>
            <a:r>
              <a:rPr lang="en-NZ" sz="24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);</a:t>
            </a:r>
          </a:p>
          <a:p>
            <a:pPr lvl="1"/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criteria.add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Restrictions.</a:t>
            </a:r>
            <a:r>
              <a:rPr lang="en-NZ" sz="2400" i="1" dirty="0" err="1" smtClean="0">
                <a:solidFill>
                  <a:srgbClr val="000000"/>
                </a:solidFill>
                <a:latin typeface="Consolas"/>
              </a:rPr>
              <a:t>eq</a:t>
            </a:r>
            <a:r>
              <a:rPr lang="en-NZ" sz="2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400" i="1" dirty="0" err="1" smtClean="0">
                <a:solidFill>
                  <a:srgbClr val="2A00FF"/>
                </a:solidFill>
                <a:latin typeface="Consolas"/>
              </a:rPr>
              <a:t>bookId</a:t>
            </a:r>
            <a:r>
              <a:rPr lang="en-NZ" sz="2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400" i="1" dirty="0" smtClean="0">
                <a:solidFill>
                  <a:srgbClr val="000000"/>
                </a:solidFill>
                <a:latin typeface="Consolas"/>
              </a:rPr>
              <a:t>, id));</a:t>
            </a:r>
          </a:p>
          <a:p>
            <a:pPr lvl="1"/>
            <a:endParaRPr lang="en-NZ" sz="2400" dirty="0" smtClean="0">
              <a:latin typeface="Consolas"/>
            </a:endParaRPr>
          </a:p>
          <a:p>
            <a:pPr lvl="1"/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books.addAll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((List&lt;Book&gt;)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criteria.list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en-NZ" sz="2400" dirty="0" smtClean="0">
              <a:latin typeface="Consolas"/>
            </a:endParaRPr>
          </a:p>
          <a:p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NZ" sz="2400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HibernateException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lvl="1"/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e.printStackTrace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session.getTransaction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().rollback();</a:t>
            </a:r>
          </a:p>
          <a:p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NZ" sz="2400" dirty="0" err="1" smtClean="0">
                <a:solidFill>
                  <a:srgbClr val="000000"/>
                </a:solidFill>
                <a:latin typeface="Consolas"/>
              </a:rPr>
              <a:t>session.getTransaction</a:t>
            </a:r>
            <a:r>
              <a:rPr lang="en-NZ" sz="2400" dirty="0" smtClean="0">
                <a:solidFill>
                  <a:srgbClr val="000000"/>
                </a:solidFill>
                <a:latin typeface="Consolas"/>
              </a:rPr>
              <a:t>().commit();</a:t>
            </a:r>
            <a:endParaRPr lang="en-NZ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Lets you run </a:t>
            </a:r>
            <a:r>
              <a:rPr lang="en-NZ" dirty="0" err="1" smtClean="0"/>
              <a:t>adhoc</a:t>
            </a:r>
            <a:r>
              <a:rPr lang="en-NZ" dirty="0" smtClean="0"/>
              <a:t> queries that understand inheritance and polymorphism</a:t>
            </a:r>
          </a:p>
          <a:p>
            <a:r>
              <a:rPr lang="en-NZ" dirty="0" smtClean="0"/>
              <a:t>Uses HQL and you can also run SQL on the database directly</a:t>
            </a:r>
          </a:p>
          <a:p>
            <a:endParaRPr lang="en-NZ" sz="1400" dirty="0" smtClean="0"/>
          </a:p>
          <a:p>
            <a:pPr lvl="1">
              <a:buNone/>
            </a:pP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Query 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query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session.createQuery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lvl="1">
              <a:buNone/>
            </a:pP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100" dirty="0" smtClean="0">
                <a:solidFill>
                  <a:srgbClr val="2A00FF"/>
                </a:solidFill>
                <a:latin typeface="Consolas"/>
              </a:rPr>
              <a:t>"from Book b where </a:t>
            </a:r>
            <a:r>
              <a:rPr lang="en-NZ" sz="2100" dirty="0" err="1" smtClean="0">
                <a:solidFill>
                  <a:srgbClr val="2A00FF"/>
                </a:solidFill>
                <a:latin typeface="Consolas"/>
              </a:rPr>
              <a:t>b.genre</a:t>
            </a:r>
            <a:r>
              <a:rPr lang="en-NZ" sz="2100" dirty="0" smtClean="0">
                <a:solidFill>
                  <a:srgbClr val="2A00FF"/>
                </a:solidFill>
                <a:latin typeface="Consolas"/>
              </a:rPr>
              <a:t> = :genre"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query.setString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2100" dirty="0" smtClean="0">
                <a:solidFill>
                  <a:srgbClr val="2A00FF"/>
                </a:solidFill>
                <a:latin typeface="Consolas"/>
              </a:rPr>
              <a:t>"genre"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, genre);</a:t>
            </a:r>
          </a:p>
          <a:p>
            <a:pPr lvl="1">
              <a:buNone/>
            </a:pPr>
            <a:r>
              <a:rPr lang="en-NZ" sz="2100" dirty="0" err="1" smtClean="0">
                <a:solidFill>
                  <a:srgbClr val="000000"/>
                </a:solidFill>
                <a:latin typeface="Consolas"/>
              </a:rPr>
              <a:t>query.list</a:t>
            </a:r>
            <a:r>
              <a:rPr lang="en-NZ" sz="21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>
              <a:buNone/>
            </a:pPr>
            <a:endParaRPr lang="en-NZ" sz="2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NZ" sz="2000" dirty="0" smtClean="0">
                <a:hlinkClick r:id="rId2"/>
              </a:rPr>
              <a:t>http://docs.jboss.org/hibernate/orm/3.3/reference/en/html/queryhql.html</a:t>
            </a:r>
            <a:endParaRPr lang="en-NZ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Hibernate</a:t>
            </a:r>
          </a:p>
          <a:p>
            <a:r>
              <a:rPr lang="en-NZ" dirty="0" smtClean="0"/>
              <a:t>Hibernate Configuration</a:t>
            </a:r>
          </a:p>
          <a:p>
            <a:r>
              <a:rPr lang="en-NZ" dirty="0" smtClean="0"/>
              <a:t>Hibernate Annotations</a:t>
            </a:r>
          </a:p>
          <a:p>
            <a:r>
              <a:rPr lang="en-NZ" dirty="0" smtClean="0"/>
              <a:t>Hibernate Queries</a:t>
            </a:r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JDBC Problems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Lots of hand coding needed to setup SQL</a:t>
            </a:r>
          </a:p>
          <a:p>
            <a:r>
              <a:rPr lang="en-NZ" dirty="0" smtClean="0"/>
              <a:t>Lots of dangerous code inside of try-catch-finally</a:t>
            </a:r>
          </a:p>
          <a:p>
            <a:r>
              <a:rPr lang="en-NZ" dirty="0" smtClean="0"/>
              <a:t>Massive duplication of effort</a:t>
            </a:r>
          </a:p>
          <a:p>
            <a:r>
              <a:rPr lang="en-NZ" dirty="0" smtClean="0"/>
              <a:t>Tied to specific database</a:t>
            </a:r>
          </a:p>
          <a:p>
            <a:r>
              <a:rPr lang="en-NZ" dirty="0" smtClean="0"/>
              <a:t>Relationships are hard</a:t>
            </a:r>
          </a:p>
          <a:p>
            <a:pPr lvl="1"/>
            <a:r>
              <a:rPr lang="en-NZ" dirty="0" smtClean="0"/>
              <a:t>N+1 select problem</a:t>
            </a:r>
          </a:p>
          <a:p>
            <a:pPr lvl="1"/>
            <a:r>
              <a:rPr lang="en-NZ" dirty="0" smtClean="0"/>
              <a:t>Parent-child update / delete issues</a:t>
            </a:r>
          </a:p>
          <a:p>
            <a:r>
              <a:rPr lang="en-NZ" dirty="0" smtClean="0"/>
              <a:t>Lots of nasty hand coded build SQL statement code</a:t>
            </a:r>
            <a:endParaRPr lang="en-NZ" dirty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499992" y="4365104"/>
            <a:ext cx="4392488" cy="553998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SELECT * FROM Cars;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ELECT * FROM Wheel WHERE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CarId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?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Hibernate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Object Relational Mapping</a:t>
            </a:r>
          </a:p>
          <a:p>
            <a:pPr lvl="1"/>
            <a:r>
              <a:rPr lang="en-NZ" dirty="0" smtClean="0"/>
              <a:t>Generates the code from the database</a:t>
            </a:r>
          </a:p>
          <a:p>
            <a:pPr lvl="1"/>
            <a:r>
              <a:rPr lang="en-NZ" dirty="0" smtClean="0"/>
              <a:t>Generates the database from the code</a:t>
            </a:r>
          </a:p>
          <a:p>
            <a:r>
              <a:rPr lang="en-NZ" dirty="0" smtClean="0"/>
              <a:t>Maps all sorts of associations</a:t>
            </a:r>
          </a:p>
          <a:p>
            <a:pPr lvl="1"/>
            <a:r>
              <a:rPr lang="en-NZ" dirty="0" smtClean="0"/>
              <a:t>One-to-One</a:t>
            </a:r>
          </a:p>
          <a:p>
            <a:pPr lvl="1"/>
            <a:r>
              <a:rPr lang="en-NZ" dirty="0" smtClean="0"/>
              <a:t>Many-to-One</a:t>
            </a:r>
          </a:p>
          <a:p>
            <a:pPr lvl="1"/>
            <a:r>
              <a:rPr lang="en-NZ" dirty="0" smtClean="0"/>
              <a:t>Many-to-Many</a:t>
            </a:r>
          </a:p>
          <a:p>
            <a:r>
              <a:rPr lang="en-NZ" dirty="0" smtClean="0"/>
              <a:t>Classes are simple POJOs with annotations</a:t>
            </a:r>
          </a:p>
          <a:p>
            <a:r>
              <a:rPr lang="en-NZ" dirty="0" smtClean="0"/>
              <a:t>Can also define using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Best Practice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Design a good data model first</a:t>
            </a:r>
          </a:p>
          <a:p>
            <a:r>
              <a:rPr lang="en-NZ" dirty="0" smtClean="0"/>
              <a:t>Use reverse engineering tools to generate code</a:t>
            </a:r>
          </a:p>
          <a:p>
            <a:r>
              <a:rPr lang="en-NZ" dirty="0" smtClean="0"/>
              <a:t>Good to separate Hibernate specific code into a </a:t>
            </a:r>
            <a:r>
              <a:rPr lang="en-NZ" i="1" dirty="0" smtClean="0"/>
              <a:t>Data Access Object</a:t>
            </a:r>
            <a:r>
              <a:rPr lang="en-NZ" dirty="0" smtClean="0"/>
              <a:t> or DAO</a:t>
            </a:r>
          </a:p>
          <a:p>
            <a:r>
              <a:rPr lang="en-NZ" dirty="0" smtClean="0"/>
              <a:t>Not a good idea to open a Hibernate session in your Struts Action </a:t>
            </a:r>
            <a:r>
              <a:rPr lang="en-NZ" dirty="0" smtClean="0"/>
              <a:t>POJO – remember MVC</a:t>
            </a:r>
            <a:endParaRPr lang="en-NZ" dirty="0" smtClean="0"/>
          </a:p>
          <a:p>
            <a:r>
              <a:rPr lang="en-NZ" dirty="0" smtClean="0"/>
              <a:t>Normally one table per concrete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Hibernate Annotations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@Entity</a:t>
            </a:r>
          </a:p>
          <a:p>
            <a:pPr>
              <a:buNone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@Table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"Book"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NZ" sz="2000" dirty="0" smtClean="0">
                <a:solidFill>
                  <a:srgbClr val="000000"/>
                </a:solidFill>
              </a:rPr>
              <a:t>Annotations for defining a table</a:t>
            </a:r>
          </a:p>
          <a:p>
            <a:pPr>
              <a:buNone/>
            </a:pPr>
            <a:endParaRPr lang="en-NZ" sz="2000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@Id</a:t>
            </a:r>
          </a:p>
          <a:p>
            <a:pPr>
              <a:buNone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2000" dirty="0" err="1" smtClean="0">
                <a:solidFill>
                  <a:srgbClr val="646464"/>
                </a:solidFill>
                <a:latin typeface="Consolas"/>
              </a:rPr>
              <a:t>GeneratedValue</a:t>
            </a:r>
            <a:endParaRPr lang="en-NZ" sz="2000" dirty="0" smtClean="0">
              <a:solidFill>
                <a:srgbClr val="646464"/>
              </a:solidFill>
              <a:latin typeface="Consolas"/>
            </a:endParaRPr>
          </a:p>
          <a:p>
            <a:pPr>
              <a:buNone/>
            </a:pPr>
            <a:r>
              <a:rPr lang="en-NZ" sz="2000" dirty="0" smtClean="0">
                <a:solidFill>
                  <a:srgbClr val="646464"/>
                </a:solidFill>
                <a:latin typeface="Consolas"/>
              </a:rPr>
              <a:t>@Column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(name=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err="1" smtClean="0">
                <a:solidFill>
                  <a:srgbClr val="2A00FF"/>
                </a:solidFill>
                <a:latin typeface="Consolas"/>
              </a:rPr>
              <a:t>book_id</a:t>
            </a:r>
            <a:r>
              <a:rPr lang="en-NZ" sz="2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NZ" sz="2000" dirty="0" smtClean="0">
                <a:solidFill>
                  <a:srgbClr val="000000"/>
                </a:solidFill>
              </a:rPr>
              <a:t>Annotations for defining a primary key</a:t>
            </a:r>
          </a:p>
          <a:p>
            <a:r>
              <a:rPr lang="en-NZ" sz="1800" dirty="0" smtClean="0">
                <a:hlinkClick r:id="rId2"/>
              </a:rPr>
              <a:t>http://docs.jboss.org/hibernate/annotations/3.5/reference/en/html_single/</a:t>
            </a:r>
            <a:endParaRPr lang="en-NZ" sz="18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NZ" sz="20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NZ" sz="200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4664"/>
            <a:ext cx="8153400" cy="57675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@Entity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@Table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(name=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"Book"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rgbClr val="7F0055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 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Book implements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Serializable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private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Long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bookId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// ...</a:t>
            </a: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@Id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GeneratedValue</a:t>
            </a: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@Column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(name=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book_id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Long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getBookId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	return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bookId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@Column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(name=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"title"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String </a:t>
            </a:r>
            <a:r>
              <a:rPr kumimoji="0" lang="en-NZ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getTitle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 {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	return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title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  <a:endParaRPr kumimoji="0" lang="en-NZ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Hibernate Configuration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Add mappings to the </a:t>
            </a:r>
            <a:r>
              <a:rPr lang="en-NZ" dirty="0" err="1" smtClean="0"/>
              <a:t>hibernate.cfg.xml’s</a:t>
            </a:r>
            <a:r>
              <a:rPr lang="en-NZ" dirty="0" smtClean="0"/>
              <a:t> session-factory elements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com.jcasey.model.Book</a:t>
            </a:r>
            <a:r>
              <a:rPr lang="en-NZ" i="1" dirty="0" smtClean="0"/>
              <a:t>" /&gt;</a:t>
            </a:r>
          </a:p>
          <a:p>
            <a:pPr lvl="1"/>
            <a:r>
              <a:rPr lang="en-NZ" dirty="0" smtClean="0"/>
              <a:t>&lt;mapping class=</a:t>
            </a:r>
            <a:r>
              <a:rPr lang="en-NZ" i="1" dirty="0" smtClean="0"/>
              <a:t>"</a:t>
            </a:r>
            <a:r>
              <a:rPr lang="en-NZ" i="1" dirty="0" err="1" smtClean="0"/>
              <a:t>com.jcasey.model.Genre</a:t>
            </a:r>
            <a:r>
              <a:rPr lang="en-NZ" i="1" dirty="0" smtClean="0"/>
              <a:t>" /&gt;</a:t>
            </a:r>
          </a:p>
          <a:p>
            <a:r>
              <a:rPr lang="en-NZ" dirty="0" smtClean="0"/>
              <a:t>Make sure this property is set to update</a:t>
            </a:r>
          </a:p>
          <a:p>
            <a:r>
              <a:rPr lang="en-NZ" dirty="0" smtClean="0"/>
              <a:t>&lt;property name=</a:t>
            </a:r>
            <a:r>
              <a:rPr lang="en-NZ" i="1" dirty="0" smtClean="0"/>
              <a:t>"hbm2ddl.auto"&gt;update&lt;/property</a:t>
            </a:r>
            <a:r>
              <a:rPr lang="en-NZ" i="1" dirty="0" smtClean="0"/>
              <a:t>&gt;</a:t>
            </a:r>
          </a:p>
          <a:p>
            <a:pPr lvl="1"/>
            <a:r>
              <a:rPr lang="en-NZ" dirty="0" smtClean="0"/>
              <a:t>This will create the database tables for you automatically</a:t>
            </a:r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One-to-One Associations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Declare association using the other class as a member variable:</a:t>
            </a:r>
          </a:p>
          <a:p>
            <a:pPr lvl="1"/>
            <a:r>
              <a:rPr lang="en-NZ" sz="2000" dirty="0" smtClean="0">
                <a:solidFill>
                  <a:srgbClr val="000000"/>
                </a:solidFill>
                <a:latin typeface="Consolas"/>
              </a:rPr>
              <a:t>Genre</a:t>
            </a:r>
            <a:r>
              <a:rPr lang="en-NZ" sz="18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NZ" sz="1800" dirty="0" err="1" smtClean="0">
                <a:solidFill>
                  <a:srgbClr val="0000C0"/>
                </a:solidFill>
                <a:latin typeface="Consolas"/>
              </a:rPr>
              <a:t>mappedGenre</a:t>
            </a:r>
            <a:r>
              <a:rPr lang="en-NZ" sz="1800" dirty="0" smtClean="0">
                <a:solidFill>
                  <a:srgbClr val="0000C0"/>
                </a:solidFill>
                <a:latin typeface="Consolas"/>
              </a:rPr>
              <a:t>;</a:t>
            </a:r>
            <a:endParaRPr lang="en-NZ" sz="1800" dirty="0" smtClean="0"/>
          </a:p>
          <a:p>
            <a:r>
              <a:rPr lang="en-NZ" dirty="0" smtClean="0"/>
              <a:t>Use </a:t>
            </a:r>
            <a:r>
              <a:rPr lang="en-NZ" sz="28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2800" dirty="0" err="1" smtClean="0">
                <a:solidFill>
                  <a:srgbClr val="646464"/>
                </a:solidFill>
                <a:latin typeface="Consolas"/>
              </a:rPr>
              <a:t>OneToOne</a:t>
            </a:r>
            <a:r>
              <a:rPr lang="en-NZ" sz="2800" dirty="0" smtClean="0"/>
              <a:t> annotation on the member variables getter</a:t>
            </a:r>
            <a:endParaRPr lang="en-NZ" dirty="0" smtClean="0"/>
          </a:p>
          <a:p>
            <a:pPr>
              <a:buNone/>
            </a:pPr>
            <a:r>
              <a:rPr lang="en-NZ" sz="32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NZ" sz="3200" dirty="0" err="1" smtClean="0">
                <a:solidFill>
                  <a:srgbClr val="646464"/>
                </a:solidFill>
                <a:latin typeface="Consolas"/>
              </a:rPr>
              <a:t>OneToOne</a:t>
            </a:r>
            <a:endParaRPr lang="en-NZ" sz="3200" dirty="0" smtClean="0">
              <a:solidFill>
                <a:srgbClr val="646464"/>
              </a:solidFill>
              <a:latin typeface="Consolas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Genre </a:t>
            </a:r>
            <a:r>
              <a:rPr lang="en-NZ" sz="3200" dirty="0" err="1" smtClean="0">
                <a:solidFill>
                  <a:srgbClr val="000000"/>
                </a:solidFill>
                <a:latin typeface="Consolas"/>
              </a:rPr>
              <a:t>getMappedGenre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3200" dirty="0" err="1" smtClean="0">
                <a:solidFill>
                  <a:srgbClr val="0000C0"/>
                </a:solidFill>
                <a:latin typeface="Consolas"/>
              </a:rPr>
              <a:t>mappedGenre</a:t>
            </a: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On-screen Show (4:3)</PresentationFormat>
  <Paragraphs>120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WidescreenPresentation</vt:lpstr>
      <vt:lpstr>Enterprise java</vt:lpstr>
      <vt:lpstr>Contents</vt:lpstr>
      <vt:lpstr>JDBC Problems</vt:lpstr>
      <vt:lpstr>Hibernate</vt:lpstr>
      <vt:lpstr>Best Practice</vt:lpstr>
      <vt:lpstr>Hibernate Annotations</vt:lpstr>
      <vt:lpstr>Slide 7</vt:lpstr>
      <vt:lpstr>Hibernate Configuration</vt:lpstr>
      <vt:lpstr>One-to-One Associations</vt:lpstr>
      <vt:lpstr>One-to-One Schema</vt:lpstr>
      <vt:lpstr>Criteria</vt:lpstr>
      <vt:lpstr>Slide 12</vt:lpstr>
      <vt:lpstr>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2014-03-12T08:18:34Z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