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9" r:id="rId3"/>
    <p:sldId id="257" r:id="rId4"/>
    <p:sldId id="285" r:id="rId5"/>
    <p:sldId id="286" r:id="rId6"/>
    <p:sldId id="287" r:id="rId7"/>
    <p:sldId id="288" r:id="rId8"/>
    <p:sldId id="289" r:id="rId9"/>
    <p:sldId id="258" r:id="rId10"/>
    <p:sldId id="260" r:id="rId11"/>
    <p:sldId id="261" r:id="rId12"/>
    <p:sldId id="262" r:id="rId13"/>
    <p:sldId id="263" r:id="rId14"/>
    <p:sldId id="270" r:id="rId15"/>
    <p:sldId id="264" r:id="rId16"/>
    <p:sldId id="265" r:id="rId17"/>
    <p:sldId id="267" r:id="rId18"/>
    <p:sldId id="283" r:id="rId19"/>
    <p:sldId id="268" r:id="rId20"/>
    <p:sldId id="269" r:id="rId21"/>
    <p:sldId id="266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1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ACC1-B0E5-4371-A105-FDE40DF5537D}" type="datetimeFigureOut">
              <a:rPr lang="en-NZ" smtClean="0"/>
              <a:t>13/02/2014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7E49A-4551-4D9A-A724-CE16FA537E5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357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E49A-4551-4D9A-A724-CE16FA537E5B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038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6327-2FB0-4387-8F05-98704DD198AF}" type="datetimeFigureOut">
              <a:rPr lang="en-NZ" smtClean="0"/>
              <a:t>13/02/2014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4BE4-E658-4BE9-89DF-56B8209E7479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6327-2FB0-4387-8F05-98704DD198AF}" type="datetimeFigureOut">
              <a:rPr lang="en-NZ" smtClean="0"/>
              <a:t>13/02/2014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4BE4-E658-4BE9-89DF-56B8209E747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6327-2FB0-4387-8F05-98704DD198AF}" type="datetimeFigureOut">
              <a:rPr lang="en-NZ" smtClean="0"/>
              <a:t>13/02/2014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4BE4-E658-4BE9-89DF-56B8209E747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6327-2FB0-4387-8F05-98704DD198AF}" type="datetimeFigureOut">
              <a:rPr lang="en-NZ" smtClean="0"/>
              <a:t>13/02/2014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4BE4-E658-4BE9-89DF-56B8209E747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6327-2FB0-4387-8F05-98704DD198AF}" type="datetimeFigureOut">
              <a:rPr lang="en-NZ" smtClean="0"/>
              <a:t>13/02/2014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4BE4-E658-4BE9-89DF-56B8209E7479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6327-2FB0-4387-8F05-98704DD198AF}" type="datetimeFigureOut">
              <a:rPr lang="en-NZ" smtClean="0"/>
              <a:t>13/02/2014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4BE4-E658-4BE9-89DF-56B8209E747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6327-2FB0-4387-8F05-98704DD198AF}" type="datetimeFigureOut">
              <a:rPr lang="en-NZ" smtClean="0"/>
              <a:t>13/02/2014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4BE4-E658-4BE9-89DF-56B8209E747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6327-2FB0-4387-8F05-98704DD198AF}" type="datetimeFigureOut">
              <a:rPr lang="en-NZ" smtClean="0"/>
              <a:t>13/02/2014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4BE4-E658-4BE9-89DF-56B8209E747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6327-2FB0-4387-8F05-98704DD198AF}" type="datetimeFigureOut">
              <a:rPr lang="en-NZ" smtClean="0"/>
              <a:t>13/02/2014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4BE4-E658-4BE9-89DF-56B8209E747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6327-2FB0-4387-8F05-98704DD198AF}" type="datetimeFigureOut">
              <a:rPr lang="en-NZ" smtClean="0"/>
              <a:t>13/02/2014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4BE4-E658-4BE9-89DF-56B8209E7479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26D6327-2FB0-4387-8F05-98704DD198AF}" type="datetimeFigureOut">
              <a:rPr lang="en-NZ" smtClean="0"/>
              <a:t>13/02/2014</a:t>
            </a:fld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3D34BE4-E658-4BE9-89DF-56B8209E7479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26D6327-2FB0-4387-8F05-98704DD198AF}" type="datetimeFigureOut">
              <a:rPr lang="en-NZ" smtClean="0"/>
              <a:t>13/02/2014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3D34BE4-E658-4BE9-89DF-56B8209E7479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ISCG5420—Programming Fundamentals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David McCurdy Stuart-de-Bute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do I pass?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AutoNum type="arabicParenR"/>
            </a:pPr>
            <a:r>
              <a:rPr lang="en-NZ" dirty="0" smtClean="0"/>
              <a:t>Show up, on time, attend all classes. </a:t>
            </a:r>
          </a:p>
          <a:p>
            <a:pPr marL="633222" indent="-514350">
              <a:buAutoNum type="arabicParenR"/>
            </a:pPr>
            <a:r>
              <a:rPr lang="en-NZ" dirty="0" smtClean="0"/>
              <a:t>Complete all the exercises in class. </a:t>
            </a:r>
          </a:p>
          <a:p>
            <a:pPr marL="633222" indent="-514350">
              <a:buAutoNum type="arabicParenR"/>
            </a:pPr>
            <a:r>
              <a:rPr lang="en-NZ" dirty="0" smtClean="0"/>
              <a:t>Complete all the self-directed activities. </a:t>
            </a:r>
          </a:p>
          <a:p>
            <a:pPr marL="633222" indent="-514350">
              <a:buAutoNum type="arabicParenR"/>
            </a:pPr>
            <a:r>
              <a:rPr lang="en-NZ" dirty="0" smtClean="0"/>
              <a:t>Submit all work on or before the deadline. </a:t>
            </a:r>
          </a:p>
          <a:p>
            <a:pPr marL="633222" indent="-514350">
              <a:buAutoNum type="arabicParenR"/>
            </a:pPr>
            <a:r>
              <a:rPr lang="en-NZ" dirty="0" smtClean="0"/>
              <a:t>Attend and complete the exam.</a:t>
            </a:r>
          </a:p>
          <a:p>
            <a:pPr marL="633222" indent="-514350">
              <a:buAutoNum type="arabicParenR"/>
            </a:pPr>
            <a:r>
              <a:rPr lang="en-NZ" dirty="0" smtClean="0"/>
              <a:t>Ask for help… </a:t>
            </a:r>
          </a:p>
          <a:p>
            <a:pPr marL="925830" lvl="1" indent="-514350">
              <a:buAutoNum type="arabicParenR"/>
            </a:pPr>
            <a:r>
              <a:rPr lang="en-NZ" dirty="0" smtClean="0"/>
              <a:t>There are many of you and I cannot read minds! </a:t>
            </a:r>
          </a:p>
          <a:p>
            <a:pPr marL="925830" lvl="1" indent="-514350">
              <a:buAutoNum type="arabicParenR"/>
            </a:pPr>
            <a:r>
              <a:rPr lang="en-NZ" dirty="0" smtClean="0"/>
              <a:t>Ask for help from each other also! </a:t>
            </a:r>
          </a:p>
          <a:p>
            <a:pPr marL="633222" indent="-514350">
              <a:buAutoNum type="arabicParenR"/>
            </a:pPr>
            <a:r>
              <a:rPr lang="en-NZ" dirty="0" smtClean="0"/>
              <a:t>Questions! Questions! Questions!  </a:t>
            </a:r>
          </a:p>
          <a:p>
            <a:pPr marL="633222" indent="-514350">
              <a:buAutoNum type="arabicParenR"/>
            </a:pP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21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do I pass?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Learning hours:</a:t>
            </a:r>
          </a:p>
          <a:p>
            <a:pPr lvl="1"/>
            <a:r>
              <a:rPr lang="en-NZ" dirty="0" smtClean="0"/>
              <a:t>You are expected to complete approximately 150 hours worth of learning for this subject. </a:t>
            </a:r>
          </a:p>
          <a:p>
            <a:pPr lvl="1"/>
            <a:r>
              <a:rPr lang="en-NZ" dirty="0" smtClean="0"/>
              <a:t>Build a schedule of times that you will work. </a:t>
            </a:r>
          </a:p>
          <a:p>
            <a:pPr lvl="1"/>
            <a:r>
              <a:rPr lang="en-NZ" dirty="0" smtClean="0"/>
              <a:t>You have lots of time to play outside of your scheduled times. </a:t>
            </a:r>
          </a:p>
          <a:p>
            <a:pPr lvl="1"/>
            <a:r>
              <a:rPr lang="en-NZ" dirty="0" smtClean="0"/>
              <a:t>Stick to your schedule. </a:t>
            </a:r>
          </a:p>
          <a:p>
            <a:pPr lvl="1"/>
            <a:r>
              <a:rPr lang="en-NZ" dirty="0" smtClean="0"/>
              <a:t>Programming is a learned skill…</a:t>
            </a:r>
          </a:p>
          <a:p>
            <a:pPr lvl="2"/>
            <a:r>
              <a:rPr lang="en-NZ" dirty="0" smtClean="0"/>
              <a:t>So cramming work the night before will not be an optimal use of your time.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17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do I pass?</a:t>
            </a:r>
            <a:endParaRPr lang="en-NZ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157865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Build your schedule.</a:t>
            </a:r>
          </a:p>
          <a:p>
            <a:pPr lvl="1"/>
            <a:r>
              <a:rPr lang="en-NZ" dirty="0" smtClean="0"/>
              <a:t>Each of your first year papers requires approximately 10 learning hours per week.</a:t>
            </a:r>
          </a:p>
          <a:p>
            <a:pPr lvl="1"/>
            <a:r>
              <a:rPr lang="en-NZ" dirty="0" smtClean="0"/>
              <a:t> You have classes for 4 hours per week so schedule 6 hours of self-directed time. </a:t>
            </a:r>
          </a:p>
          <a:p>
            <a:pPr lvl="1"/>
            <a:endParaRPr lang="en-NZ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18030"/>
              </p:ext>
            </p:extLst>
          </p:nvPr>
        </p:nvGraphicFramePr>
        <p:xfrm>
          <a:off x="3059832" y="3933054"/>
          <a:ext cx="6084168" cy="2924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28"/>
                <a:gridCol w="1014028"/>
                <a:gridCol w="1014028"/>
                <a:gridCol w="1014028"/>
                <a:gridCol w="1014028"/>
                <a:gridCol w="1014028"/>
              </a:tblGrid>
              <a:tr h="324994">
                <a:tc>
                  <a:txBody>
                    <a:bodyPr/>
                    <a:lstStyle/>
                    <a:p>
                      <a:r>
                        <a:rPr lang="en-NZ" sz="1100" dirty="0" smtClean="0"/>
                        <a:t>Time</a:t>
                      </a:r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 smtClean="0"/>
                        <a:t>Monday</a:t>
                      </a:r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 smtClean="0"/>
                        <a:t>Tuesday</a:t>
                      </a:r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 smtClean="0"/>
                        <a:t>Wednesday</a:t>
                      </a:r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 smtClean="0"/>
                        <a:t>Thursday</a:t>
                      </a:r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 smtClean="0"/>
                        <a:t>Friday</a:t>
                      </a:r>
                      <a:endParaRPr lang="en-NZ" sz="1100" dirty="0"/>
                    </a:p>
                  </a:txBody>
                  <a:tcPr/>
                </a:tc>
              </a:tr>
              <a:tr h="324994">
                <a:tc>
                  <a:txBody>
                    <a:bodyPr/>
                    <a:lstStyle/>
                    <a:p>
                      <a:r>
                        <a:rPr lang="en-NZ" sz="1100" dirty="0" smtClean="0"/>
                        <a:t>9:00-10:00</a:t>
                      </a:r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</a:tr>
              <a:tr h="324994">
                <a:tc>
                  <a:txBody>
                    <a:bodyPr/>
                    <a:lstStyle/>
                    <a:p>
                      <a:r>
                        <a:rPr lang="en-NZ" sz="1100" dirty="0" smtClean="0"/>
                        <a:t>10:00-11:00</a:t>
                      </a:r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</a:tr>
              <a:tr h="324994">
                <a:tc>
                  <a:txBody>
                    <a:bodyPr/>
                    <a:lstStyle/>
                    <a:p>
                      <a:r>
                        <a:rPr lang="en-NZ" sz="1100" dirty="0" smtClean="0"/>
                        <a:t>11:00-12:00</a:t>
                      </a:r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</a:tr>
              <a:tr h="324994">
                <a:tc>
                  <a:txBody>
                    <a:bodyPr/>
                    <a:lstStyle/>
                    <a:p>
                      <a:r>
                        <a:rPr lang="en-NZ" sz="1100" dirty="0" smtClean="0"/>
                        <a:t>12:00-13:00</a:t>
                      </a:r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</a:tr>
              <a:tr h="324994">
                <a:tc>
                  <a:txBody>
                    <a:bodyPr/>
                    <a:lstStyle/>
                    <a:p>
                      <a:r>
                        <a:rPr lang="en-NZ" sz="1100" dirty="0" smtClean="0"/>
                        <a:t>13:00-14:00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</a:tr>
              <a:tr h="324994">
                <a:tc>
                  <a:txBody>
                    <a:bodyPr/>
                    <a:lstStyle/>
                    <a:p>
                      <a:r>
                        <a:rPr lang="en-NZ" sz="1100" dirty="0" smtClean="0"/>
                        <a:t>14:00-15:00</a:t>
                      </a:r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/>
                    </a:p>
                  </a:txBody>
                  <a:tcPr/>
                </a:tc>
              </a:tr>
              <a:tr h="324994">
                <a:tc>
                  <a:txBody>
                    <a:bodyPr/>
                    <a:lstStyle/>
                    <a:p>
                      <a:r>
                        <a:rPr lang="en-NZ" sz="1100" dirty="0" smtClean="0"/>
                        <a:t>15:00-16:00</a:t>
                      </a:r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</a:tr>
              <a:tr h="324994">
                <a:tc>
                  <a:txBody>
                    <a:bodyPr/>
                    <a:lstStyle/>
                    <a:p>
                      <a:r>
                        <a:rPr lang="en-NZ" sz="1100" dirty="0" smtClean="0"/>
                        <a:t>16:00-17:00</a:t>
                      </a:r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5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do I pass?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Set up study groups. </a:t>
            </a:r>
          </a:p>
          <a:p>
            <a:pPr lvl="1"/>
            <a:r>
              <a:rPr lang="en-NZ" dirty="0" smtClean="0"/>
              <a:t>Learn together. </a:t>
            </a:r>
          </a:p>
          <a:p>
            <a:pPr lvl="1"/>
            <a:r>
              <a:rPr lang="en-NZ" dirty="0" smtClean="0"/>
              <a:t>Discover “cool” stuff and share it with each other. </a:t>
            </a:r>
          </a:p>
          <a:p>
            <a:pPr lvl="1"/>
            <a:r>
              <a:rPr lang="en-NZ" dirty="0" smtClean="0"/>
              <a:t>You can build your schedule together so that you always meet at the same time. </a:t>
            </a:r>
          </a:p>
          <a:p>
            <a:pPr lvl="1"/>
            <a:r>
              <a:rPr lang="en-NZ" dirty="0" smtClean="0"/>
              <a:t>If you can meet after class, this can be more achievable.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45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to do in self-directed time?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Re-read the </a:t>
            </a:r>
            <a:r>
              <a:rPr lang="en-NZ" dirty="0" err="1" smtClean="0"/>
              <a:t>handouts</a:t>
            </a:r>
            <a:r>
              <a:rPr lang="en-NZ" dirty="0" smtClean="0"/>
              <a:t> </a:t>
            </a:r>
            <a:r>
              <a:rPr lang="en-NZ" dirty="0"/>
              <a:t> </a:t>
            </a:r>
            <a:r>
              <a:rPr lang="en-NZ" dirty="0" smtClean="0"/>
              <a:t>and slides. </a:t>
            </a:r>
          </a:p>
          <a:p>
            <a:r>
              <a:rPr lang="en-NZ" dirty="0" smtClean="0"/>
              <a:t>Work on the exercises. </a:t>
            </a:r>
          </a:p>
          <a:p>
            <a:r>
              <a:rPr lang="en-NZ" dirty="0" smtClean="0"/>
              <a:t>Work on your assignments. </a:t>
            </a:r>
          </a:p>
          <a:p>
            <a:r>
              <a:rPr lang="en-NZ" dirty="0" smtClean="0"/>
              <a:t>Read additional materials. </a:t>
            </a:r>
          </a:p>
          <a:p>
            <a:r>
              <a:rPr lang="en-NZ" dirty="0" smtClean="0"/>
              <a:t>Find additional materials. </a:t>
            </a:r>
          </a:p>
          <a:p>
            <a:r>
              <a:rPr lang="en-NZ" dirty="0" smtClean="0"/>
              <a:t>Experiment with different ways of coding. </a:t>
            </a:r>
          </a:p>
          <a:p>
            <a:r>
              <a:rPr lang="en-NZ" dirty="0" smtClean="0"/>
              <a:t>Ask yourself questions:</a:t>
            </a:r>
          </a:p>
          <a:p>
            <a:pPr lvl="1"/>
            <a:r>
              <a:rPr lang="en-NZ" dirty="0" smtClean="0"/>
              <a:t>How do the other courses relate to programming?</a:t>
            </a:r>
          </a:p>
          <a:p>
            <a:pPr lvl="1"/>
            <a:r>
              <a:rPr lang="en-NZ" dirty="0" smtClean="0"/>
              <a:t>How could I use this programming concept in my own work?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779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Assessments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Three practical tests—</a:t>
            </a:r>
            <a:r>
              <a:rPr lang="en-NZ" dirty="0"/>
              <a:t>o</a:t>
            </a:r>
            <a:r>
              <a:rPr lang="en-NZ" dirty="0" smtClean="0"/>
              <a:t>pen book. </a:t>
            </a:r>
          </a:p>
          <a:p>
            <a:pPr lvl="1"/>
            <a:r>
              <a:rPr lang="en-NZ" dirty="0" smtClean="0"/>
              <a:t>These are always open book and you can use your existing code. </a:t>
            </a:r>
          </a:p>
          <a:p>
            <a:r>
              <a:rPr lang="en-NZ" dirty="0" smtClean="0"/>
              <a:t>One practical assignment. </a:t>
            </a:r>
          </a:p>
          <a:p>
            <a:pPr lvl="1"/>
            <a:r>
              <a:rPr lang="en-NZ" dirty="0" smtClean="0"/>
              <a:t>This will be improvements to an existing game program. </a:t>
            </a:r>
          </a:p>
          <a:p>
            <a:r>
              <a:rPr lang="en-NZ" dirty="0" smtClean="0"/>
              <a:t>One open-book examination. </a:t>
            </a:r>
          </a:p>
          <a:p>
            <a:pPr lvl="1"/>
            <a:r>
              <a:rPr lang="en-NZ" dirty="0" smtClean="0"/>
              <a:t>You will be given enough time to complete the exam twice over. </a:t>
            </a:r>
          </a:p>
          <a:p>
            <a:pPr lvl="1"/>
            <a:r>
              <a:rPr lang="en-NZ" dirty="0" smtClean="0"/>
              <a:t>This will be a combination of language, program design and theory. </a:t>
            </a:r>
          </a:p>
        </p:txBody>
      </p:sp>
    </p:spTree>
    <p:extLst>
      <p:ext uri="{BB962C8B-B14F-4D97-AF65-F5344CB8AC3E}">
        <p14:creationId xmlns:p14="http://schemas.microsoft.com/office/powerpoint/2010/main" val="945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Do the work. </a:t>
            </a:r>
          </a:p>
          <a:p>
            <a:r>
              <a:rPr lang="en-NZ" dirty="0" smtClean="0"/>
              <a:t>Submit work on or before the deadline. </a:t>
            </a:r>
          </a:p>
          <a:p>
            <a:r>
              <a:rPr lang="en-NZ" dirty="0" smtClean="0"/>
              <a:t>Attend all classes on time. </a:t>
            </a:r>
          </a:p>
          <a:p>
            <a:r>
              <a:rPr lang="en-NZ" dirty="0" smtClean="0"/>
              <a:t>Build a study plan. </a:t>
            </a:r>
          </a:p>
          <a:p>
            <a:r>
              <a:rPr lang="en-NZ" dirty="0" smtClean="0"/>
              <a:t>Stick to your plan. </a:t>
            </a:r>
          </a:p>
          <a:p>
            <a:r>
              <a:rPr lang="en-NZ" dirty="0" smtClean="0"/>
              <a:t>Create study groups. </a:t>
            </a:r>
          </a:p>
          <a:p>
            <a:r>
              <a:rPr lang="en-NZ" dirty="0" smtClean="0"/>
              <a:t>Assessments.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773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Programming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Course Overview</a:t>
            </a:r>
          </a:p>
          <a:p>
            <a:r>
              <a:rPr lang="en-NZ" dirty="0" smtClean="0"/>
              <a:t>Essentials</a:t>
            </a:r>
          </a:p>
          <a:p>
            <a:r>
              <a:rPr lang="en-NZ" dirty="0" smtClean="0"/>
              <a:t>Some Terminology</a:t>
            </a:r>
          </a:p>
          <a:p>
            <a:pPr lvl="1"/>
            <a:r>
              <a:rPr lang="en-NZ" dirty="0" smtClean="0"/>
              <a:t>Why it is important</a:t>
            </a:r>
          </a:p>
          <a:p>
            <a:r>
              <a:rPr lang="en-NZ" dirty="0" smtClean="0"/>
              <a:t>About Inputs</a:t>
            </a:r>
          </a:p>
          <a:p>
            <a:r>
              <a:rPr lang="en-NZ" dirty="0" smtClean="0"/>
              <a:t>About Outputs</a:t>
            </a:r>
          </a:p>
          <a:p>
            <a:r>
              <a:rPr lang="en-NZ" dirty="0" smtClean="0"/>
              <a:t>About Processing</a:t>
            </a:r>
          </a:p>
          <a:p>
            <a:r>
              <a:rPr lang="en-NZ" dirty="0" smtClean="0"/>
              <a:t>About Storage</a:t>
            </a:r>
            <a:endParaRPr lang="en-NZ" dirty="0"/>
          </a:p>
        </p:txBody>
      </p:sp>
      <p:sp>
        <p:nvSpPr>
          <p:cNvPr id="4" name="Cloud Callout 3"/>
          <p:cNvSpPr/>
          <p:nvPr/>
        </p:nvSpPr>
        <p:spPr>
          <a:xfrm>
            <a:off x="5076056" y="116632"/>
            <a:ext cx="3960440" cy="2376264"/>
          </a:xfrm>
          <a:prstGeom prst="cloudCallout">
            <a:avLst>
              <a:gd name="adj1" fmla="val -62527"/>
              <a:gd name="adj2" fmla="val 75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Remember always ask questions!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77072"/>
            <a:ext cx="2910830" cy="221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6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it works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In the Lecture we will:</a:t>
            </a:r>
          </a:p>
          <a:p>
            <a:pPr lvl="1"/>
            <a:r>
              <a:rPr lang="en-NZ" dirty="0" smtClean="0"/>
              <a:t>Explore programming concepts, terminology and ideas. </a:t>
            </a:r>
            <a:endParaRPr lang="en-NZ" dirty="0"/>
          </a:p>
          <a:p>
            <a:r>
              <a:rPr lang="en-NZ" dirty="0" smtClean="0"/>
              <a:t>In the tutorial we will:</a:t>
            </a:r>
          </a:p>
          <a:p>
            <a:pPr lvl="1"/>
            <a:r>
              <a:rPr lang="en-NZ" dirty="0" smtClean="0"/>
              <a:t>Explore those things in more depth with some practical exercises and finding good information online.  </a:t>
            </a:r>
          </a:p>
          <a:p>
            <a:r>
              <a:rPr lang="en-NZ" dirty="0" smtClean="0"/>
              <a:t>In the practical classes we will:</a:t>
            </a:r>
          </a:p>
          <a:p>
            <a:pPr lvl="1"/>
            <a:r>
              <a:rPr lang="en-NZ" dirty="0" smtClean="0"/>
              <a:t>Explore programming concepts using exercises and undertake our assignments. 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778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Course Overview</a:t>
            </a:r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32268"/>
              </p:ext>
            </p:extLst>
          </p:nvPr>
        </p:nvGraphicFramePr>
        <p:xfrm>
          <a:off x="3650" y="1655523"/>
          <a:ext cx="9140350" cy="524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50"/>
                <a:gridCol w="2538623"/>
                <a:gridCol w="3021601"/>
                <a:gridCol w="2555776"/>
              </a:tblGrid>
              <a:tr h="344297">
                <a:tc>
                  <a:txBody>
                    <a:bodyPr/>
                    <a:lstStyle/>
                    <a:p>
                      <a:r>
                        <a:rPr lang="en-NZ" dirty="0" smtClean="0"/>
                        <a:t>Week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Theory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Practical Classes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Exercises/Assessments</a:t>
                      </a:r>
                      <a:endParaRPr lang="en-NZ" dirty="0"/>
                    </a:p>
                  </a:txBody>
                  <a:tcPr/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Overview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Input/Processing/Output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Practical Exercises</a:t>
                      </a:r>
                      <a:endParaRPr lang="en-NZ" dirty="0"/>
                    </a:p>
                  </a:txBody>
                  <a:tcPr/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Syntax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Variables/Constants/Literals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Practical Exercises</a:t>
                      </a:r>
                    </a:p>
                  </a:txBody>
                  <a:tcPr/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Semantics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Arrays/Lists/Tuples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Practical Exercises</a:t>
                      </a:r>
                    </a:p>
                  </a:txBody>
                  <a:tcPr/>
                </a:tc>
              </a:tr>
              <a:tr h="594265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i="0" dirty="0" smtClean="0"/>
                        <a:t>Problem</a:t>
                      </a:r>
                      <a:r>
                        <a:rPr lang="en-NZ" i="0" baseline="0" dirty="0" smtClean="0"/>
                        <a:t> Definitions</a:t>
                      </a:r>
                      <a:endParaRPr lang="en-NZ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Decisions/Logic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Practical Exercises</a:t>
                      </a:r>
                    </a:p>
                  </a:txBody>
                  <a:tcPr/>
                </a:tc>
              </a:tr>
              <a:tr h="594265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Functional Design (IO)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Input / Output Formatting Loops</a:t>
                      </a:r>
                      <a:r>
                        <a:rPr lang="en-NZ" baseline="0" dirty="0" smtClean="0"/>
                        <a:t> and Repetitions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b="1" dirty="0" smtClean="0"/>
                        <a:t>PRACTICAL TEST ONE</a:t>
                      </a:r>
                      <a:endParaRPr lang="en-NZ" b="1" dirty="0"/>
                    </a:p>
                  </a:txBody>
                  <a:tcPr/>
                </a:tc>
              </a:tr>
              <a:tr h="848950"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Functional Design (Processing)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Text-base User Interfaces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Practical Exercises</a:t>
                      </a:r>
                      <a:endParaRPr lang="en-NZ" dirty="0"/>
                    </a:p>
                  </a:txBody>
                  <a:tcPr/>
                </a:tc>
              </a:tr>
              <a:tr h="848950">
                <a:tc>
                  <a:txBody>
                    <a:bodyPr/>
                    <a:lstStyle/>
                    <a:p>
                      <a:r>
                        <a:rPr lang="en-NZ" dirty="0" smtClean="0"/>
                        <a:t>7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Functional</a:t>
                      </a:r>
                      <a:r>
                        <a:rPr lang="en-NZ" baseline="0" dirty="0" smtClean="0"/>
                        <a:t> Design (Processing)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Functions / Methods / </a:t>
                      </a:r>
                    </a:p>
                    <a:p>
                      <a:r>
                        <a:rPr lang="en-NZ" dirty="0" smtClean="0"/>
                        <a:t>Objects / Classes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Practical Exercises</a:t>
                      </a:r>
                      <a:endParaRPr lang="en-NZ" dirty="0"/>
                    </a:p>
                  </a:txBody>
                  <a:tcPr/>
                </a:tc>
              </a:tr>
              <a:tr h="848950">
                <a:tc>
                  <a:txBody>
                    <a:bodyPr/>
                    <a:lstStyle/>
                    <a:p>
                      <a:r>
                        <a:rPr lang="en-NZ" dirty="0" smtClean="0"/>
                        <a:t>8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Functional Design (Validation)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Data</a:t>
                      </a:r>
                      <a:r>
                        <a:rPr lang="en-NZ" baseline="0" dirty="0" smtClean="0"/>
                        <a:t> Validation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Practical Exercises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About 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Personal Biases/Personal Position</a:t>
            </a:r>
          </a:p>
          <a:p>
            <a:pPr lvl="1"/>
            <a:r>
              <a:rPr lang="en-NZ" dirty="0" smtClean="0"/>
              <a:t>Ancestry—Why this is important</a:t>
            </a:r>
          </a:p>
          <a:p>
            <a:r>
              <a:rPr lang="en-NZ" dirty="0" smtClean="0"/>
              <a:t>Programmer</a:t>
            </a:r>
          </a:p>
          <a:p>
            <a:pPr lvl="1"/>
            <a:r>
              <a:rPr lang="en-NZ" dirty="0" smtClean="0"/>
              <a:t>Robotics Research Engineer</a:t>
            </a:r>
          </a:p>
          <a:p>
            <a:pPr lvl="1"/>
            <a:r>
              <a:rPr lang="en-NZ" dirty="0" smtClean="0"/>
              <a:t>Independent Web Development Contractor</a:t>
            </a:r>
          </a:p>
          <a:p>
            <a:pPr lvl="1"/>
            <a:r>
              <a:rPr lang="en-NZ" dirty="0" smtClean="0"/>
              <a:t>Business Programmer</a:t>
            </a:r>
          </a:p>
          <a:p>
            <a:pPr lvl="1"/>
            <a:r>
              <a:rPr lang="en-NZ" dirty="0" smtClean="0"/>
              <a:t>Game Programmer</a:t>
            </a:r>
          </a:p>
          <a:p>
            <a:r>
              <a:rPr lang="en-NZ" dirty="0" smtClean="0"/>
              <a:t>Educator</a:t>
            </a:r>
          </a:p>
          <a:p>
            <a:pPr lvl="1"/>
            <a:r>
              <a:rPr lang="en-NZ" dirty="0" smtClean="0"/>
              <a:t>Liverpool University, UCOL, </a:t>
            </a:r>
            <a:r>
              <a:rPr lang="en-NZ" dirty="0" err="1" smtClean="0"/>
              <a:t>Unitec</a:t>
            </a:r>
            <a:r>
              <a:rPr lang="en-NZ" dirty="0" smtClean="0"/>
              <a:t>, Media Design School</a:t>
            </a:r>
          </a:p>
          <a:p>
            <a:pPr lvl="1"/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Course Overview</a:t>
            </a:r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94515"/>
              </p:ext>
            </p:extLst>
          </p:nvPr>
        </p:nvGraphicFramePr>
        <p:xfrm>
          <a:off x="3650" y="1655523"/>
          <a:ext cx="9140350" cy="5278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50"/>
                <a:gridCol w="2538623"/>
                <a:gridCol w="2805577"/>
                <a:gridCol w="2771800"/>
              </a:tblGrid>
              <a:tr h="356576">
                <a:tc>
                  <a:txBody>
                    <a:bodyPr/>
                    <a:lstStyle/>
                    <a:p>
                      <a:r>
                        <a:rPr lang="en-NZ" dirty="0" smtClean="0"/>
                        <a:t>Week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Theory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Practical Classes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Exercises/Assessments</a:t>
                      </a:r>
                      <a:endParaRPr lang="en-NZ" dirty="0"/>
                    </a:p>
                  </a:txBody>
                  <a:tcPr/>
                </a:tc>
              </a:tr>
              <a:tr h="356576">
                <a:tc>
                  <a:txBody>
                    <a:bodyPr/>
                    <a:lstStyle/>
                    <a:p>
                      <a:r>
                        <a:rPr lang="en-NZ" dirty="0" smtClean="0"/>
                        <a:t>9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Recap/Program Design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Testing and Debugging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b="1" dirty="0" smtClean="0"/>
                        <a:t>PRACTICAL TEST TWO</a:t>
                      </a:r>
                      <a:endParaRPr lang="en-NZ" b="1" dirty="0"/>
                    </a:p>
                  </a:txBody>
                  <a:tcPr/>
                </a:tc>
              </a:tr>
              <a:tr h="356576">
                <a:tc>
                  <a:txBody>
                    <a:bodyPr/>
                    <a:lstStyle/>
                    <a:p>
                      <a:r>
                        <a:rPr lang="en-NZ" dirty="0" smtClean="0"/>
                        <a:t>10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Program Testing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Assignment</a:t>
                      </a:r>
                      <a:r>
                        <a:rPr lang="en-NZ" baseline="0" dirty="0" smtClean="0"/>
                        <a:t> Project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Assignment</a:t>
                      </a:r>
                      <a:r>
                        <a:rPr lang="en-NZ" baseline="0" dirty="0" smtClean="0"/>
                        <a:t> Project</a:t>
                      </a:r>
                      <a:endParaRPr lang="en-NZ" dirty="0" smtClean="0"/>
                    </a:p>
                  </a:txBody>
                  <a:tcPr/>
                </a:tc>
              </a:tr>
              <a:tr h="624009">
                <a:tc>
                  <a:txBody>
                    <a:bodyPr/>
                    <a:lstStyle/>
                    <a:p>
                      <a:r>
                        <a:rPr lang="en-NZ" dirty="0" smtClean="0"/>
                        <a:t>11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Program Debugging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Assignment</a:t>
                      </a:r>
                      <a:r>
                        <a:rPr lang="en-NZ" baseline="0" dirty="0" smtClean="0"/>
                        <a:t> Project</a:t>
                      </a: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Assignment</a:t>
                      </a:r>
                      <a:r>
                        <a:rPr lang="en-NZ" baseline="0" dirty="0" smtClean="0"/>
                        <a:t> Project</a:t>
                      </a:r>
                      <a:endParaRPr lang="en-NZ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dirty="0" smtClean="0"/>
                    </a:p>
                  </a:txBody>
                  <a:tcPr/>
                </a:tc>
              </a:tr>
              <a:tr h="624009">
                <a:tc>
                  <a:txBody>
                    <a:bodyPr/>
                    <a:lstStyle/>
                    <a:p>
                      <a:r>
                        <a:rPr lang="en-NZ" dirty="0" smtClean="0"/>
                        <a:t>12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i="0" dirty="0" smtClean="0"/>
                        <a:t>Program Documentation</a:t>
                      </a:r>
                      <a:endParaRPr lang="en-NZ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Assignment</a:t>
                      </a:r>
                      <a:r>
                        <a:rPr lang="en-NZ" baseline="0" dirty="0" smtClean="0"/>
                        <a:t> Project</a:t>
                      </a: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Assignment</a:t>
                      </a:r>
                      <a:r>
                        <a:rPr lang="en-NZ" baseline="0" dirty="0" smtClean="0"/>
                        <a:t> Project</a:t>
                      </a:r>
                      <a:endParaRPr lang="en-NZ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dirty="0" smtClean="0"/>
                    </a:p>
                  </a:txBody>
                  <a:tcPr/>
                </a:tc>
              </a:tr>
              <a:tr h="624009">
                <a:tc>
                  <a:txBody>
                    <a:bodyPr/>
                    <a:lstStyle/>
                    <a:p>
                      <a:r>
                        <a:rPr lang="en-NZ" dirty="0" smtClean="0"/>
                        <a:t>13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No class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Assignment</a:t>
                      </a:r>
                      <a:r>
                        <a:rPr lang="en-NZ" baseline="0" dirty="0" smtClean="0"/>
                        <a:t> Project</a:t>
                      </a: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1" dirty="0" smtClean="0"/>
                        <a:t>PRACTICAL</a:t>
                      </a:r>
                      <a:r>
                        <a:rPr lang="en-NZ" b="1" baseline="0" dirty="0" smtClean="0"/>
                        <a:t> TEST THREE</a:t>
                      </a:r>
                      <a:endParaRPr lang="en-NZ" b="1" dirty="0" smtClean="0"/>
                    </a:p>
                    <a:p>
                      <a:endParaRPr lang="en-NZ" b="1" dirty="0"/>
                    </a:p>
                  </a:txBody>
                  <a:tcPr/>
                </a:tc>
              </a:tr>
              <a:tr h="753574">
                <a:tc>
                  <a:txBody>
                    <a:bodyPr/>
                    <a:lstStyle/>
                    <a:p>
                      <a:r>
                        <a:rPr lang="en-NZ" dirty="0" smtClean="0"/>
                        <a:t>14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STUDY</a:t>
                      </a:r>
                      <a:r>
                        <a:rPr lang="en-NZ" baseline="0" dirty="0" smtClean="0"/>
                        <a:t> WEEK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Assignment</a:t>
                      </a:r>
                      <a:r>
                        <a:rPr lang="en-NZ" baseline="0" dirty="0" smtClean="0"/>
                        <a:t> Project</a:t>
                      </a: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1" dirty="0" smtClean="0"/>
                        <a:t>ASSIGNMENT PROJECT </a:t>
                      </a:r>
                      <a:r>
                        <a:rPr lang="en-NZ" b="1" baseline="0" dirty="0" smtClean="0"/>
                        <a:t>HAND-IN</a:t>
                      </a:r>
                      <a:endParaRPr lang="en-NZ" b="1" dirty="0" smtClean="0"/>
                    </a:p>
                  </a:txBody>
                  <a:tcPr/>
                </a:tc>
              </a:tr>
              <a:tr h="753574">
                <a:tc>
                  <a:txBody>
                    <a:bodyPr/>
                    <a:lstStyle/>
                    <a:p>
                      <a:r>
                        <a:rPr lang="en-NZ" dirty="0" smtClean="0"/>
                        <a:t>15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b="1" dirty="0" smtClean="0"/>
                        <a:t>EXAM WEEK</a:t>
                      </a:r>
                      <a:endParaRPr lang="en-N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1" dirty="0" smtClean="0"/>
                        <a:t>EXAM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1" dirty="0" smtClean="0"/>
                        <a:t>EXAM WEEK</a:t>
                      </a:r>
                    </a:p>
                  </a:txBody>
                  <a:tcPr/>
                </a:tc>
              </a:tr>
              <a:tr h="753574">
                <a:tc>
                  <a:txBody>
                    <a:bodyPr/>
                    <a:lstStyle/>
                    <a:p>
                      <a:r>
                        <a:rPr lang="en-NZ" dirty="0" smtClean="0"/>
                        <a:t>16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b="1" dirty="0" smtClean="0"/>
                        <a:t>EXAM WEEK</a:t>
                      </a:r>
                      <a:endParaRPr lang="en-N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1" dirty="0" smtClean="0"/>
                        <a:t>EXAM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1" dirty="0" smtClean="0"/>
                        <a:t>EXAM WEEK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8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Essentials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Programming is essentially:</a:t>
            </a:r>
          </a:p>
          <a:p>
            <a:pPr lvl="1"/>
            <a:r>
              <a:rPr lang="en-NZ" dirty="0"/>
              <a:t>Take inputs</a:t>
            </a:r>
          </a:p>
          <a:p>
            <a:pPr lvl="1"/>
            <a:r>
              <a:rPr lang="en-NZ" dirty="0"/>
              <a:t>Process the </a:t>
            </a:r>
            <a:r>
              <a:rPr lang="en-NZ" dirty="0" smtClean="0"/>
              <a:t>inputs (perhaps store some info)</a:t>
            </a:r>
            <a:endParaRPr lang="en-NZ" dirty="0"/>
          </a:p>
          <a:p>
            <a:pPr lvl="1"/>
            <a:r>
              <a:rPr lang="en-NZ" dirty="0"/>
              <a:t>Create </a:t>
            </a:r>
            <a:r>
              <a:rPr lang="en-NZ" dirty="0" smtClean="0"/>
              <a:t>outputs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5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Terminology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186808" cy="4625609"/>
          </a:xfrm>
        </p:spPr>
        <p:txBody>
          <a:bodyPr>
            <a:normAutofit fontScale="77500" lnSpcReduction="20000"/>
          </a:bodyPr>
          <a:lstStyle/>
          <a:p>
            <a:r>
              <a:rPr lang="en-NZ" dirty="0" smtClean="0"/>
              <a:t>When programming in any language a common terminology is used. </a:t>
            </a:r>
          </a:p>
          <a:p>
            <a:pPr lvl="1"/>
            <a:r>
              <a:rPr lang="en-NZ" dirty="0" smtClean="0"/>
              <a:t>You should learn this terminology. </a:t>
            </a:r>
          </a:p>
          <a:p>
            <a:pPr lvl="1"/>
            <a:r>
              <a:rPr lang="en-NZ" dirty="0" smtClean="0"/>
              <a:t>You will be able to find answers to questions more quickly. </a:t>
            </a:r>
          </a:p>
          <a:p>
            <a:pPr lvl="1"/>
            <a:endParaRPr lang="en-NZ" dirty="0"/>
          </a:p>
          <a:p>
            <a:r>
              <a:rPr lang="en-NZ" dirty="0" smtClean="0"/>
              <a:t>When you read the materials and come across a word you do not understand write a definition. 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4716016" y="20963"/>
            <a:ext cx="4320480" cy="3168352"/>
          </a:xfrm>
          <a:prstGeom prst="cloudCallout">
            <a:avLst>
              <a:gd name="adj1" fmla="val -61958"/>
              <a:gd name="adj2" fmla="val 48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Programmers use mostly the same terminology to describe their concepts. Sometimes there are differences, this can cause confusion</a:t>
            </a:r>
            <a:r>
              <a:rPr lang="en-NZ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891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Input/Process/Output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4625609"/>
          </a:xfrm>
        </p:spPr>
        <p:txBody>
          <a:bodyPr>
            <a:normAutofit fontScale="77500" lnSpcReduction="20000"/>
          </a:bodyPr>
          <a:lstStyle/>
          <a:p>
            <a:r>
              <a:rPr lang="en-NZ" b="1" dirty="0" smtClean="0"/>
              <a:t>Input</a:t>
            </a:r>
            <a:r>
              <a:rPr lang="en-NZ" dirty="0" smtClean="0"/>
              <a:t> is the information that is provided to the computer. </a:t>
            </a:r>
          </a:p>
          <a:p>
            <a:pPr lvl="1"/>
            <a:r>
              <a:rPr lang="en-NZ" dirty="0" smtClean="0"/>
              <a:t>This is what the user gives us. </a:t>
            </a:r>
          </a:p>
          <a:p>
            <a:pPr lvl="1"/>
            <a:endParaRPr lang="en-NZ" dirty="0" smtClean="0"/>
          </a:p>
          <a:p>
            <a:r>
              <a:rPr lang="en-NZ" b="1" dirty="0" smtClean="0"/>
              <a:t>Process</a:t>
            </a:r>
            <a:r>
              <a:rPr lang="en-NZ" dirty="0" smtClean="0"/>
              <a:t> is an activity that converts the input into the output. </a:t>
            </a:r>
          </a:p>
          <a:p>
            <a:pPr lvl="1"/>
            <a:endParaRPr lang="en-NZ" dirty="0"/>
          </a:p>
          <a:p>
            <a:r>
              <a:rPr lang="en-NZ" b="1" dirty="0" smtClean="0"/>
              <a:t>Output</a:t>
            </a:r>
            <a:r>
              <a:rPr lang="en-NZ" dirty="0" smtClean="0"/>
              <a:t> is the information that our program produces.</a:t>
            </a:r>
          </a:p>
          <a:p>
            <a:pPr lvl="1"/>
            <a:r>
              <a:rPr lang="en-NZ" dirty="0" smtClean="0"/>
              <a:t>This is based on the input. 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4853316" y="2276871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Trebuchet MS" pitchFamily="34" charset="0"/>
              </a:rPr>
              <a:t>name=</a:t>
            </a:r>
            <a:r>
              <a:rPr lang="en-NZ" sz="1400" b="1" dirty="0">
                <a:latin typeface="Trebuchet MS" pitchFamily="34" charset="0"/>
              </a:rPr>
              <a:t>input</a:t>
            </a:r>
            <a:r>
              <a:rPr lang="en-NZ" sz="1400" dirty="0">
                <a:latin typeface="Trebuchet MS" pitchFamily="34" charset="0"/>
              </a:rPr>
              <a:t>(“What is your name?”)</a:t>
            </a:r>
          </a:p>
          <a:p>
            <a:r>
              <a:rPr lang="en-NZ" sz="1400" dirty="0">
                <a:latin typeface="Trebuchet MS" pitchFamily="34" charset="0"/>
              </a:rPr>
              <a:t>age=</a:t>
            </a:r>
            <a:r>
              <a:rPr lang="en-NZ" sz="1400" b="1" dirty="0">
                <a:latin typeface="Trebuchet MS" pitchFamily="34" charset="0"/>
              </a:rPr>
              <a:t>input</a:t>
            </a:r>
            <a:r>
              <a:rPr lang="en-NZ" sz="1400" dirty="0">
                <a:latin typeface="Trebuchet MS" pitchFamily="34" charset="0"/>
              </a:rPr>
              <a:t>(“What is your age?”)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3645024"/>
            <a:ext cx="40286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 smtClean="0">
                <a:latin typeface="Trebuchet MS" pitchFamily="34" charset="0"/>
              </a:rPr>
              <a:t>outputMessage</a:t>
            </a:r>
            <a:r>
              <a:rPr lang="en-NZ" sz="1400" dirty="0" smtClean="0">
                <a:latin typeface="Trebuchet MS" pitchFamily="34" charset="0"/>
              </a:rPr>
              <a:t> = “Hello ”+name</a:t>
            </a:r>
          </a:p>
          <a:p>
            <a:r>
              <a:rPr lang="en-NZ" sz="1400" b="1" dirty="0" smtClean="0">
                <a:latin typeface="Trebuchet MS" pitchFamily="34" charset="0"/>
              </a:rPr>
              <a:t>if</a:t>
            </a:r>
            <a:r>
              <a:rPr lang="en-NZ" sz="1400" dirty="0" smtClean="0">
                <a:latin typeface="Trebuchet MS" pitchFamily="34" charset="0"/>
              </a:rPr>
              <a:t> age &gt; 21:</a:t>
            </a:r>
          </a:p>
          <a:p>
            <a:r>
              <a:rPr lang="en-NZ" sz="1400" dirty="0">
                <a:latin typeface="Trebuchet MS" pitchFamily="34" charset="0"/>
              </a:rPr>
              <a:t> </a:t>
            </a:r>
            <a:r>
              <a:rPr lang="en-NZ" sz="1400" dirty="0" smtClean="0">
                <a:latin typeface="Trebuchet MS" pitchFamily="34" charset="0"/>
              </a:rPr>
              <a:t>     </a:t>
            </a:r>
            <a:r>
              <a:rPr lang="en-NZ" sz="1400" dirty="0" err="1" smtClean="0">
                <a:latin typeface="Trebuchet MS" pitchFamily="34" charset="0"/>
              </a:rPr>
              <a:t>outputMessage</a:t>
            </a:r>
            <a:r>
              <a:rPr lang="en-NZ" sz="1400" dirty="0" smtClean="0">
                <a:latin typeface="Trebuchet MS" pitchFamily="34" charset="0"/>
              </a:rPr>
              <a:t> +=  “, do you want a beer?” </a:t>
            </a:r>
            <a:endParaRPr lang="en-NZ" sz="1400" dirty="0"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5085184"/>
            <a:ext cx="196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latin typeface="Trebuchet MS" pitchFamily="34" charset="0"/>
              </a:rPr>
              <a:t>print</a:t>
            </a:r>
            <a:r>
              <a:rPr lang="en-NZ" sz="1400" dirty="0" smtClean="0">
                <a:latin typeface="Trebuchet MS" pitchFamily="34" charset="0"/>
              </a:rPr>
              <a:t> (</a:t>
            </a:r>
            <a:r>
              <a:rPr lang="en-NZ" sz="1400" dirty="0" err="1" smtClean="0">
                <a:latin typeface="Trebuchet MS" pitchFamily="34" charset="0"/>
              </a:rPr>
              <a:t>outputMessage</a:t>
            </a:r>
            <a:r>
              <a:rPr lang="en-NZ" sz="1400" dirty="0" smtClean="0">
                <a:latin typeface="Trebuchet MS" pitchFamily="34" charset="0"/>
              </a:rPr>
              <a:t>)</a:t>
            </a:r>
            <a:endParaRPr lang="en-NZ" sz="1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Input/Process/Output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834880" cy="4625609"/>
          </a:xfrm>
        </p:spPr>
        <p:txBody>
          <a:bodyPr>
            <a:normAutofit fontScale="77500" lnSpcReduction="20000"/>
          </a:bodyPr>
          <a:lstStyle/>
          <a:p>
            <a:r>
              <a:rPr lang="en-NZ" dirty="0" smtClean="0"/>
              <a:t>In this class, the input will be from:</a:t>
            </a:r>
          </a:p>
          <a:p>
            <a:pPr lvl="1"/>
            <a:r>
              <a:rPr lang="en-NZ" dirty="0" smtClean="0"/>
              <a:t>Files or from the user. </a:t>
            </a:r>
          </a:p>
          <a:p>
            <a:pPr lvl="1"/>
            <a:endParaRPr lang="en-NZ" dirty="0"/>
          </a:p>
          <a:p>
            <a:r>
              <a:rPr lang="en-NZ" dirty="0" smtClean="0"/>
              <a:t>Later (in the degree!) we will get information from a variety of sources:</a:t>
            </a:r>
          </a:p>
          <a:p>
            <a:pPr lvl="1"/>
            <a:r>
              <a:rPr lang="en-NZ" dirty="0" smtClean="0"/>
              <a:t>Databases</a:t>
            </a:r>
          </a:p>
          <a:p>
            <a:pPr lvl="1"/>
            <a:r>
              <a:rPr lang="en-NZ" dirty="0" smtClean="0"/>
              <a:t>Sensors</a:t>
            </a:r>
          </a:p>
          <a:p>
            <a:pPr lvl="1"/>
            <a:r>
              <a:rPr lang="en-NZ" dirty="0" smtClean="0"/>
              <a:t>Cameras</a:t>
            </a:r>
          </a:p>
          <a:p>
            <a:pPr lvl="1"/>
            <a:r>
              <a:rPr lang="en-NZ" dirty="0" smtClean="0"/>
              <a:t>Operating Systems</a:t>
            </a:r>
          </a:p>
          <a:p>
            <a:pPr lvl="1"/>
            <a:r>
              <a:rPr lang="en-NZ" dirty="0" smtClean="0"/>
              <a:t>Hardware Performance Data</a:t>
            </a:r>
          </a:p>
          <a:p>
            <a:pPr lvl="1"/>
            <a:r>
              <a:rPr lang="en-NZ" dirty="0" smtClean="0"/>
              <a:t>Other Computer Systems</a:t>
            </a:r>
            <a:endParaRPr lang="en-N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70" y="1484784"/>
            <a:ext cx="2910830" cy="221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1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Output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4625609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In this class, the output will be mostly:</a:t>
            </a:r>
          </a:p>
          <a:p>
            <a:pPr lvl="1"/>
            <a:r>
              <a:rPr lang="en-NZ" dirty="0" smtClean="0"/>
              <a:t>Files and screen textual presentation, if we get time some graphics! </a:t>
            </a:r>
          </a:p>
          <a:p>
            <a:pPr lvl="1"/>
            <a:endParaRPr lang="en-NZ" dirty="0"/>
          </a:p>
          <a:p>
            <a:r>
              <a:rPr lang="en-NZ" dirty="0" smtClean="0"/>
              <a:t>Later in the degree we will output:</a:t>
            </a:r>
          </a:p>
          <a:p>
            <a:pPr lvl="1"/>
            <a:r>
              <a:rPr lang="en-NZ" dirty="0" smtClean="0"/>
              <a:t>To other systems. </a:t>
            </a:r>
          </a:p>
          <a:p>
            <a:pPr lvl="1"/>
            <a:r>
              <a:rPr lang="en-NZ" dirty="0" smtClean="0"/>
              <a:t>2D graphical devices. </a:t>
            </a:r>
          </a:p>
          <a:p>
            <a:pPr lvl="1"/>
            <a:r>
              <a:rPr lang="en-NZ" dirty="0" smtClean="0"/>
              <a:t>3D graphical devices. </a:t>
            </a:r>
          </a:p>
          <a:p>
            <a:pPr lvl="1"/>
            <a:r>
              <a:rPr lang="en-NZ" dirty="0" smtClean="0"/>
              <a:t>Sound systems. </a:t>
            </a:r>
          </a:p>
          <a:p>
            <a:pPr lvl="1"/>
            <a:endParaRPr lang="en-NZ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0"/>
            <a:ext cx="2914650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5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Processing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898776" cy="4625609"/>
          </a:xfrm>
        </p:spPr>
        <p:txBody>
          <a:bodyPr>
            <a:normAutofit fontScale="62500" lnSpcReduction="20000"/>
          </a:bodyPr>
          <a:lstStyle/>
          <a:p>
            <a:r>
              <a:rPr lang="en-NZ" dirty="0" smtClean="0"/>
              <a:t>We will be using procedural programming in this course. </a:t>
            </a:r>
          </a:p>
          <a:p>
            <a:pPr lvl="1"/>
            <a:r>
              <a:rPr lang="en-NZ" dirty="0" smtClean="0"/>
              <a:t>We will use objects and classes. </a:t>
            </a:r>
          </a:p>
          <a:p>
            <a:pPr lvl="1"/>
            <a:endParaRPr lang="en-NZ" dirty="0"/>
          </a:p>
          <a:p>
            <a:r>
              <a:rPr lang="en-NZ" dirty="0" smtClean="0"/>
              <a:t>A procedure is simply a function that we call to convert inputs into some desired output. </a:t>
            </a:r>
          </a:p>
          <a:p>
            <a:endParaRPr lang="en-NZ" dirty="0" smtClean="0"/>
          </a:p>
          <a:p>
            <a:r>
              <a:rPr lang="en-NZ" dirty="0" smtClean="0"/>
              <a:t>Later you will learn other types of programming including</a:t>
            </a:r>
          </a:p>
          <a:p>
            <a:pPr lvl="1"/>
            <a:r>
              <a:rPr lang="en-NZ" dirty="0" smtClean="0"/>
              <a:t>Object Orientated Programming. </a:t>
            </a:r>
          </a:p>
          <a:p>
            <a:endParaRPr lang="en-NZ" dirty="0" smtClean="0"/>
          </a:p>
          <a:p>
            <a:r>
              <a:rPr lang="en-NZ" dirty="0" smtClean="0"/>
              <a:t>However, we do not need to go to that level of detail at this point. 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4589792" y="1918572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 smtClean="0">
                <a:latin typeface="Trebuchet MS" pitchFamily="34" charset="0"/>
              </a:rPr>
              <a:t>def</a:t>
            </a:r>
            <a:r>
              <a:rPr lang="en-NZ" sz="1400" dirty="0" smtClean="0">
                <a:latin typeface="Trebuchet MS" pitchFamily="34" charset="0"/>
              </a:rPr>
              <a:t> </a:t>
            </a:r>
            <a:r>
              <a:rPr lang="en-NZ" sz="1400" dirty="0" err="1" smtClean="0">
                <a:latin typeface="Trebuchet MS" pitchFamily="34" charset="0"/>
              </a:rPr>
              <a:t>isAdult</a:t>
            </a:r>
            <a:r>
              <a:rPr lang="en-NZ" sz="1400" dirty="0" smtClean="0">
                <a:latin typeface="Trebuchet MS" pitchFamily="34" charset="0"/>
              </a:rPr>
              <a:t>(age) : </a:t>
            </a:r>
          </a:p>
          <a:p>
            <a:r>
              <a:rPr lang="en-NZ" sz="1400" dirty="0">
                <a:latin typeface="Trebuchet MS" pitchFamily="34" charset="0"/>
              </a:rPr>
              <a:t>	</a:t>
            </a:r>
            <a:r>
              <a:rPr lang="en-NZ" sz="1400" dirty="0" smtClean="0">
                <a:latin typeface="Trebuchet MS" pitchFamily="34" charset="0"/>
              </a:rPr>
              <a:t>return age &gt;= 18</a:t>
            </a:r>
            <a:endParaRPr lang="en-NZ" sz="1400" dirty="0">
              <a:latin typeface="Trebuchet M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9792" y="292494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400" dirty="0" smtClean="0">
                <a:latin typeface="Trebuchet MS" pitchFamily="34" charset="0"/>
              </a:rPr>
              <a:t>age=input(“What is your age?”)</a:t>
            </a:r>
          </a:p>
          <a:p>
            <a:r>
              <a:rPr lang="en-NZ" sz="1400" dirty="0" err="1" smtClean="0">
                <a:latin typeface="Trebuchet MS" pitchFamily="34" charset="0"/>
              </a:rPr>
              <a:t>outputMessage</a:t>
            </a:r>
            <a:r>
              <a:rPr lang="en-NZ" sz="1400" dirty="0" smtClean="0">
                <a:latin typeface="Trebuchet MS" pitchFamily="34" charset="0"/>
              </a:rPr>
              <a:t> = “Hello ”+name</a:t>
            </a:r>
          </a:p>
          <a:p>
            <a:r>
              <a:rPr lang="en-NZ" sz="1400" dirty="0" smtClean="0">
                <a:latin typeface="Trebuchet MS" pitchFamily="34" charset="0"/>
              </a:rPr>
              <a:t>if </a:t>
            </a:r>
            <a:r>
              <a:rPr lang="en-NZ" sz="1400" dirty="0" err="1" smtClean="0">
                <a:latin typeface="Trebuchet MS" pitchFamily="34" charset="0"/>
              </a:rPr>
              <a:t>isAdult</a:t>
            </a:r>
            <a:r>
              <a:rPr lang="en-NZ" sz="1400" dirty="0" smtClean="0">
                <a:latin typeface="Trebuchet MS" pitchFamily="34" charset="0"/>
              </a:rPr>
              <a:t>(age): </a:t>
            </a:r>
          </a:p>
          <a:p>
            <a:r>
              <a:rPr lang="en-NZ" sz="1400" dirty="0" smtClean="0">
                <a:latin typeface="Trebuchet MS" pitchFamily="34" charset="0"/>
              </a:rPr>
              <a:t>	</a:t>
            </a:r>
            <a:r>
              <a:rPr lang="en-NZ" sz="1400" dirty="0" err="1" smtClean="0">
                <a:latin typeface="Trebuchet MS" pitchFamily="34" charset="0"/>
              </a:rPr>
              <a:t>outputMessage</a:t>
            </a:r>
            <a:r>
              <a:rPr lang="en-NZ" sz="1400" dirty="0" smtClean="0">
                <a:latin typeface="Trebuchet MS" pitchFamily="34" charset="0"/>
              </a:rPr>
              <a:t> +=  “, do you want a beer?” </a:t>
            </a:r>
            <a:endParaRPr lang="en-NZ" sz="1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Inputs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572" y="1772816"/>
            <a:ext cx="5050904" cy="4625609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Inputs can be</a:t>
            </a:r>
            <a:endParaRPr lang="en-NZ" dirty="0"/>
          </a:p>
          <a:p>
            <a:pPr lvl="1"/>
            <a:r>
              <a:rPr lang="en-NZ" dirty="0" smtClean="0"/>
              <a:t>Literals—A value. </a:t>
            </a:r>
          </a:p>
          <a:p>
            <a:pPr lvl="2"/>
            <a:r>
              <a:rPr lang="en-NZ" dirty="0" smtClean="0"/>
              <a:t>10, David, are literal values. </a:t>
            </a:r>
          </a:p>
          <a:p>
            <a:pPr lvl="1"/>
            <a:r>
              <a:rPr lang="en-NZ" dirty="0" smtClean="0"/>
              <a:t>Variables—A variable is a placeholder for a value, it can change. </a:t>
            </a:r>
          </a:p>
          <a:p>
            <a:pPr lvl="2"/>
            <a:r>
              <a:rPr lang="en-NZ" dirty="0" smtClean="0"/>
              <a:t>your latitude and longitude position changes.</a:t>
            </a:r>
          </a:p>
          <a:p>
            <a:pPr lvl="1"/>
            <a:r>
              <a:rPr lang="en-NZ" dirty="0" smtClean="0"/>
              <a:t>Constants—A constant is a placeholder for a value, that cannot or does not change. </a:t>
            </a:r>
          </a:p>
          <a:p>
            <a:pPr lvl="2"/>
            <a:r>
              <a:rPr lang="en-NZ" dirty="0" smtClean="0"/>
              <a:t>pi is an example of a constant. 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4922970" y="3501008"/>
            <a:ext cx="4499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err="1" smtClean="0">
                <a:latin typeface="Trebuchet MS" pitchFamily="34" charset="0"/>
              </a:rPr>
              <a:t>latPosition</a:t>
            </a:r>
            <a:r>
              <a:rPr lang="en-NZ" sz="1400" dirty="0" smtClean="0">
                <a:latin typeface="Trebuchet MS" pitchFamily="34" charset="0"/>
              </a:rPr>
              <a:t>=input(“What is your latitude position?”)</a:t>
            </a:r>
          </a:p>
          <a:p>
            <a:r>
              <a:rPr lang="en-NZ" sz="1400" b="1" dirty="0" err="1" smtClean="0">
                <a:latin typeface="Trebuchet MS" pitchFamily="34" charset="0"/>
              </a:rPr>
              <a:t>longPosition</a:t>
            </a:r>
            <a:r>
              <a:rPr lang="en-NZ" sz="1400" dirty="0" smtClean="0">
                <a:latin typeface="Trebuchet MS" pitchFamily="34" charset="0"/>
              </a:rPr>
              <a:t>=input(“What is your longitude position?”)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2970" y="4725144"/>
            <a:ext cx="3296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latin typeface="Trebuchet MS" pitchFamily="34" charset="0"/>
              </a:rPr>
              <a:t>pi </a:t>
            </a:r>
            <a:r>
              <a:rPr lang="en-NZ" sz="1400" dirty="0" smtClean="0">
                <a:latin typeface="Trebuchet MS" pitchFamily="34" charset="0"/>
              </a:rPr>
              <a:t>= 3.14159265358979323846264338…</a:t>
            </a:r>
            <a:endParaRPr lang="en-NZ" sz="1400" dirty="0"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2852936"/>
            <a:ext cx="175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 smtClean="0">
                <a:latin typeface="Trebuchet MS" pitchFamily="34" charset="0"/>
              </a:rPr>
              <a:t>superUser</a:t>
            </a:r>
            <a:r>
              <a:rPr lang="en-NZ" sz="1400" dirty="0" smtClean="0">
                <a:latin typeface="Trebuchet MS" pitchFamily="34" charset="0"/>
              </a:rPr>
              <a:t>=</a:t>
            </a:r>
            <a:r>
              <a:rPr lang="en-NZ" sz="1400" b="1" dirty="0" smtClean="0">
                <a:latin typeface="Trebuchet MS" pitchFamily="34" charset="0"/>
              </a:rPr>
              <a:t>“David”</a:t>
            </a:r>
            <a:endParaRPr lang="en-NZ" sz="14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Arrays/Lists/Tuples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4625609"/>
          </a:xfrm>
        </p:spPr>
        <p:txBody>
          <a:bodyPr>
            <a:normAutofit fontScale="85000" lnSpcReduction="10000"/>
          </a:bodyPr>
          <a:lstStyle/>
          <a:p>
            <a:r>
              <a:rPr lang="en-NZ" dirty="0" smtClean="0"/>
              <a:t>An array is a collection of values. </a:t>
            </a:r>
          </a:p>
          <a:p>
            <a:pPr lvl="1"/>
            <a:r>
              <a:rPr lang="en-NZ" dirty="0" smtClean="0"/>
              <a:t>A list of objects which are the same size and type. </a:t>
            </a:r>
            <a:endParaRPr lang="en-NZ" dirty="0"/>
          </a:p>
          <a:p>
            <a:r>
              <a:rPr lang="en-NZ" dirty="0" smtClean="0"/>
              <a:t>A list is a collection of values. </a:t>
            </a:r>
          </a:p>
          <a:p>
            <a:pPr lvl="1"/>
            <a:r>
              <a:rPr lang="en-NZ" dirty="0"/>
              <a:t>a number of connected </a:t>
            </a:r>
            <a:r>
              <a:rPr lang="en-NZ" dirty="0" smtClean="0"/>
              <a:t>objects.</a:t>
            </a:r>
          </a:p>
          <a:p>
            <a:r>
              <a:rPr lang="en-NZ" dirty="0" smtClean="0"/>
              <a:t>A tuple is a set of values that are usually related. </a:t>
            </a:r>
          </a:p>
          <a:p>
            <a:pPr lvl="1"/>
            <a:r>
              <a:rPr lang="en-NZ" dirty="0" smtClean="0"/>
              <a:t>(Latitude, Longitude, Altitude)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4998126" y="5733256"/>
            <a:ext cx="26324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1400" dirty="0" err="1" smtClean="0">
                <a:latin typeface="Trebuchet MS" pitchFamily="34" charset="0"/>
              </a:rPr>
              <a:t>latLong</a:t>
            </a:r>
            <a:r>
              <a:rPr lang="en-NZ" sz="1400" dirty="0" smtClean="0">
                <a:latin typeface="Trebuchet MS" pitchFamily="34" charset="0"/>
              </a:rPr>
              <a:t> = (37.2333, 175.0167)</a:t>
            </a:r>
            <a:endParaRPr lang="en-NZ" sz="1400" dirty="0"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0502" y="3876092"/>
            <a:ext cx="41764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Trebuchet MS" pitchFamily="34" charset="0"/>
              </a:rPr>
              <a:t>employers = [“Sandwell MBC”, “Liverpool University”, “Ministry of Defence”, “UCOL”, “Media Design School”, “</a:t>
            </a:r>
            <a:r>
              <a:rPr lang="en-NZ" sz="1400" dirty="0" err="1" smtClean="0">
                <a:latin typeface="Trebuchet MS" pitchFamily="34" charset="0"/>
              </a:rPr>
              <a:t>Compac</a:t>
            </a:r>
            <a:r>
              <a:rPr lang="en-NZ" sz="1400" dirty="0" smtClean="0">
                <a:latin typeface="Trebuchet MS" pitchFamily="34" charset="0"/>
              </a:rPr>
              <a:t> Sorting Equipment”, “Contractor”, “Media Design School”, “</a:t>
            </a:r>
            <a:r>
              <a:rPr lang="en-NZ" sz="1400" dirty="0" err="1" smtClean="0">
                <a:latin typeface="Trebuchet MS" pitchFamily="34" charset="0"/>
              </a:rPr>
              <a:t>Unitec</a:t>
            </a:r>
            <a:r>
              <a:rPr lang="en-NZ" sz="1400" dirty="0" smtClean="0">
                <a:latin typeface="Trebuchet MS" pitchFamily="34" charset="0"/>
              </a:rPr>
              <a:t>”]</a:t>
            </a:r>
            <a:endParaRPr lang="en-NZ" sz="1400" dirty="0"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84482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/>
              <a:t>NOTE: </a:t>
            </a:r>
            <a:r>
              <a:rPr lang="en-NZ" sz="1400" dirty="0" smtClean="0"/>
              <a:t>In Python, we have a list. That is more than an array! 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7108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Decisions/Logic/Loops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186808" cy="4625609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Inputs consist of:</a:t>
            </a:r>
          </a:p>
          <a:p>
            <a:pPr lvl="1"/>
            <a:r>
              <a:rPr lang="en-NZ" dirty="0" smtClean="0"/>
              <a:t>Literals, variables and constants</a:t>
            </a:r>
          </a:p>
          <a:p>
            <a:pPr lvl="1"/>
            <a:endParaRPr lang="en-NZ" dirty="0"/>
          </a:p>
          <a:p>
            <a:r>
              <a:rPr lang="en-NZ" dirty="0" smtClean="0"/>
              <a:t>Processing is a collection of:</a:t>
            </a:r>
          </a:p>
          <a:p>
            <a:pPr lvl="1"/>
            <a:r>
              <a:rPr lang="en-NZ" dirty="0" smtClean="0"/>
              <a:t>Decisions and logic based on the inputs</a:t>
            </a:r>
          </a:p>
          <a:p>
            <a:pPr lvl="1"/>
            <a:r>
              <a:rPr lang="en-NZ" dirty="0" smtClean="0"/>
              <a:t>Often our processing is achieved by doing things multiple times using loops</a:t>
            </a:r>
          </a:p>
          <a:p>
            <a:pPr lvl="1"/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5148064" y="1844824"/>
            <a:ext cx="35283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err="1" smtClean="0">
                <a:latin typeface="Trebuchet MS" pitchFamily="34" charset="0"/>
              </a:rPr>
              <a:t>def</a:t>
            </a:r>
            <a:r>
              <a:rPr lang="en-NZ" sz="1400" dirty="0" smtClean="0">
                <a:latin typeface="Trebuchet MS" pitchFamily="34" charset="0"/>
              </a:rPr>
              <a:t> </a:t>
            </a:r>
            <a:r>
              <a:rPr lang="en-NZ" sz="1400" dirty="0" err="1" smtClean="0">
                <a:latin typeface="Trebuchet MS" pitchFamily="34" charset="0"/>
              </a:rPr>
              <a:t>isLeapYear</a:t>
            </a:r>
            <a:r>
              <a:rPr lang="en-NZ" sz="1400" dirty="0" smtClean="0">
                <a:latin typeface="Trebuchet MS" pitchFamily="34" charset="0"/>
              </a:rPr>
              <a:t>(year):</a:t>
            </a:r>
          </a:p>
          <a:p>
            <a:r>
              <a:rPr lang="en-NZ" sz="1400" dirty="0" smtClean="0">
                <a:latin typeface="Trebuchet MS" pitchFamily="34" charset="0"/>
              </a:rPr>
              <a:t>    if year % 400 == 0:</a:t>
            </a:r>
          </a:p>
          <a:p>
            <a:r>
              <a:rPr lang="en-NZ" sz="1400" dirty="0" smtClean="0">
                <a:latin typeface="Trebuchet MS" pitchFamily="34" charset="0"/>
              </a:rPr>
              <a:t>        return True</a:t>
            </a:r>
          </a:p>
          <a:p>
            <a:r>
              <a:rPr lang="en-NZ" sz="1400" dirty="0" smtClean="0">
                <a:latin typeface="Trebuchet MS" pitchFamily="34" charset="0"/>
              </a:rPr>
              <a:t>    </a:t>
            </a:r>
            <a:r>
              <a:rPr lang="en-NZ" sz="1400" dirty="0" err="1" smtClean="0">
                <a:latin typeface="Trebuchet MS" pitchFamily="34" charset="0"/>
              </a:rPr>
              <a:t>elif</a:t>
            </a:r>
            <a:r>
              <a:rPr lang="en-NZ" sz="1400" dirty="0" smtClean="0">
                <a:latin typeface="Trebuchet MS" pitchFamily="34" charset="0"/>
              </a:rPr>
              <a:t> year % 100 != 0 and year % 4 == 0:</a:t>
            </a:r>
          </a:p>
          <a:p>
            <a:r>
              <a:rPr lang="en-NZ" sz="1400" dirty="0" smtClean="0">
                <a:latin typeface="Trebuchet MS" pitchFamily="34" charset="0"/>
              </a:rPr>
              <a:t>        return True</a:t>
            </a:r>
          </a:p>
          <a:p>
            <a:r>
              <a:rPr lang="en-NZ" sz="1400" dirty="0" smtClean="0">
                <a:latin typeface="Trebuchet MS" pitchFamily="34" charset="0"/>
              </a:rPr>
              <a:t>    return False</a:t>
            </a:r>
            <a:endParaRPr lang="en-NZ" sz="1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About Programming Fundamentals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906888" cy="4625609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We will be learning about programming</a:t>
            </a:r>
          </a:p>
          <a:p>
            <a:r>
              <a:rPr lang="en-NZ" dirty="0" smtClean="0"/>
              <a:t>Programming is essentially:</a:t>
            </a:r>
          </a:p>
          <a:p>
            <a:pPr lvl="1"/>
            <a:r>
              <a:rPr lang="en-NZ" dirty="0" smtClean="0"/>
              <a:t>Take inputs</a:t>
            </a:r>
          </a:p>
          <a:p>
            <a:pPr lvl="1"/>
            <a:r>
              <a:rPr lang="en-NZ" dirty="0" smtClean="0"/>
              <a:t>Process the inputs</a:t>
            </a:r>
          </a:p>
          <a:p>
            <a:pPr lvl="1"/>
            <a:r>
              <a:rPr lang="en-NZ" dirty="0" smtClean="0"/>
              <a:t>Create outputs</a:t>
            </a:r>
          </a:p>
          <a:p>
            <a:pPr lvl="1"/>
            <a:endParaRPr lang="en-NZ" dirty="0"/>
          </a:p>
          <a:p>
            <a:r>
              <a:rPr lang="en-NZ" dirty="0" smtClean="0"/>
              <a:t>We will be using Python to learn about programming and programming theories. 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56792"/>
            <a:ext cx="3312368" cy="174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3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4625609"/>
          </a:xfrm>
        </p:spPr>
        <p:txBody>
          <a:bodyPr/>
          <a:lstStyle/>
          <a:p>
            <a:r>
              <a:rPr lang="en-NZ" dirty="0" smtClean="0"/>
              <a:t>A function is our building block for processing. </a:t>
            </a:r>
            <a:endParaRPr lang="en-NZ" dirty="0"/>
          </a:p>
          <a:p>
            <a:pPr lvl="1"/>
            <a:r>
              <a:rPr lang="en-NZ" dirty="0" smtClean="0"/>
              <a:t>Inside the function is decisions, logic and uses of inputs. </a:t>
            </a:r>
          </a:p>
          <a:p>
            <a:pPr lvl="1"/>
            <a:r>
              <a:rPr lang="en-NZ" dirty="0" smtClean="0"/>
              <a:t>A function often returns a value.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2070954"/>
            <a:ext cx="38587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 smtClean="0">
                <a:latin typeface="Trebuchet MS" pitchFamily="34" charset="0"/>
              </a:rPr>
              <a:t>def</a:t>
            </a:r>
            <a:r>
              <a:rPr lang="en-NZ" sz="1400" dirty="0" smtClean="0">
                <a:latin typeface="Trebuchet MS" pitchFamily="34" charset="0"/>
              </a:rPr>
              <a:t> </a:t>
            </a:r>
            <a:r>
              <a:rPr lang="en-NZ" sz="1400" dirty="0" err="1" smtClean="0">
                <a:latin typeface="Trebuchet MS" pitchFamily="34" charset="0"/>
              </a:rPr>
              <a:t>getSum</a:t>
            </a:r>
            <a:r>
              <a:rPr lang="en-NZ" sz="1400" dirty="0" smtClean="0">
                <a:latin typeface="Trebuchet MS" pitchFamily="34" charset="0"/>
              </a:rPr>
              <a:t>(</a:t>
            </a:r>
            <a:r>
              <a:rPr lang="en-NZ" sz="1400" dirty="0" err="1" smtClean="0">
                <a:latin typeface="Trebuchet MS" pitchFamily="34" charset="0"/>
              </a:rPr>
              <a:t>listOfNumbers</a:t>
            </a:r>
            <a:r>
              <a:rPr lang="en-NZ" sz="1400" dirty="0" smtClean="0">
                <a:latin typeface="Trebuchet MS" pitchFamily="34" charset="0"/>
              </a:rPr>
              <a:t>):</a:t>
            </a:r>
          </a:p>
          <a:p>
            <a:r>
              <a:rPr lang="en-NZ" sz="1400" dirty="0">
                <a:latin typeface="Trebuchet MS" pitchFamily="34" charset="0"/>
              </a:rPr>
              <a:t>	</a:t>
            </a:r>
            <a:r>
              <a:rPr lang="en-NZ" sz="1400" dirty="0" smtClean="0">
                <a:latin typeface="Trebuchet MS" pitchFamily="34" charset="0"/>
              </a:rPr>
              <a:t>sum = 0</a:t>
            </a:r>
          </a:p>
          <a:p>
            <a:r>
              <a:rPr lang="en-NZ" sz="1400" dirty="0">
                <a:latin typeface="Trebuchet MS" pitchFamily="34" charset="0"/>
              </a:rPr>
              <a:t>	</a:t>
            </a:r>
            <a:r>
              <a:rPr lang="en-NZ" sz="1400" dirty="0" smtClean="0">
                <a:latin typeface="Trebuchet MS" pitchFamily="34" charset="0"/>
              </a:rPr>
              <a:t>for </a:t>
            </a:r>
            <a:r>
              <a:rPr lang="en-NZ" sz="1400" dirty="0" err="1" smtClean="0">
                <a:latin typeface="Trebuchet MS" pitchFamily="34" charset="0"/>
              </a:rPr>
              <a:t>eachNumber</a:t>
            </a:r>
            <a:r>
              <a:rPr lang="en-NZ" sz="1400" dirty="0" smtClean="0">
                <a:latin typeface="Trebuchet MS" pitchFamily="34" charset="0"/>
              </a:rPr>
              <a:t> in </a:t>
            </a:r>
            <a:r>
              <a:rPr lang="en-NZ" sz="1400" dirty="0" err="1" smtClean="0">
                <a:latin typeface="Trebuchet MS" pitchFamily="34" charset="0"/>
              </a:rPr>
              <a:t>listOfNumbers</a:t>
            </a:r>
            <a:r>
              <a:rPr lang="en-NZ" sz="1400" dirty="0" smtClean="0">
                <a:latin typeface="Trebuchet MS" pitchFamily="34" charset="0"/>
              </a:rPr>
              <a:t>:</a:t>
            </a:r>
          </a:p>
          <a:p>
            <a:r>
              <a:rPr lang="en-NZ" sz="1400" dirty="0">
                <a:latin typeface="Trebuchet MS" pitchFamily="34" charset="0"/>
              </a:rPr>
              <a:t>	</a:t>
            </a:r>
            <a:r>
              <a:rPr lang="en-NZ" sz="1400" dirty="0" smtClean="0">
                <a:latin typeface="Trebuchet MS" pitchFamily="34" charset="0"/>
              </a:rPr>
              <a:t>	sum+= </a:t>
            </a:r>
            <a:r>
              <a:rPr lang="en-NZ" sz="1400" dirty="0" err="1" smtClean="0">
                <a:latin typeface="Trebuchet MS" pitchFamily="34" charset="0"/>
              </a:rPr>
              <a:t>eachNumber</a:t>
            </a:r>
            <a:endParaRPr lang="en-NZ" sz="1400" dirty="0" smtClean="0">
              <a:latin typeface="Trebuchet MS" pitchFamily="34" charset="0"/>
            </a:endParaRPr>
          </a:p>
          <a:p>
            <a:r>
              <a:rPr lang="en-NZ" sz="1400" dirty="0">
                <a:latin typeface="Trebuchet MS" pitchFamily="34" charset="0"/>
              </a:rPr>
              <a:t>	</a:t>
            </a:r>
            <a:r>
              <a:rPr lang="en-NZ" sz="1400" dirty="0" smtClean="0">
                <a:latin typeface="Trebuchet MS" pitchFamily="34" charset="0"/>
              </a:rPr>
              <a:t>return sum </a:t>
            </a:r>
            <a:endParaRPr lang="en-NZ" sz="1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More Terminology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As we progress through the course. </a:t>
            </a:r>
          </a:p>
          <a:p>
            <a:pPr lvl="1"/>
            <a:r>
              <a:rPr lang="en-NZ" dirty="0" smtClean="0"/>
              <a:t>We will discuss this terminology again.</a:t>
            </a:r>
          </a:p>
          <a:p>
            <a:pPr lvl="1"/>
            <a:r>
              <a:rPr lang="en-NZ" dirty="0" smtClean="0"/>
              <a:t>We will give you more terminology. </a:t>
            </a:r>
          </a:p>
        </p:txBody>
      </p:sp>
    </p:spTree>
    <p:extLst>
      <p:ext uri="{BB962C8B-B14F-4D97-AF65-F5344CB8AC3E}">
        <p14:creationId xmlns:p14="http://schemas.microsoft.com/office/powerpoint/2010/main" val="18086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How to pass.</a:t>
            </a:r>
          </a:p>
          <a:p>
            <a:r>
              <a:rPr lang="en-NZ" dirty="0" smtClean="0"/>
              <a:t>What to do.</a:t>
            </a:r>
          </a:p>
          <a:p>
            <a:r>
              <a:rPr lang="en-NZ" dirty="0" smtClean="0"/>
              <a:t>Course schedule. </a:t>
            </a:r>
          </a:p>
          <a:p>
            <a:r>
              <a:rPr lang="en-NZ" dirty="0" smtClean="0"/>
              <a:t>Some basic terminology. </a:t>
            </a:r>
            <a:endParaRPr lang="en-NZ" dirty="0"/>
          </a:p>
          <a:p>
            <a:endParaRPr lang="en-NZ" dirty="0" smtClean="0"/>
          </a:p>
          <a:p>
            <a:r>
              <a:rPr lang="en-NZ" sz="6600" dirty="0"/>
              <a:t>Ask questions!</a:t>
            </a:r>
          </a:p>
          <a:p>
            <a:pPr marL="118872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567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Common Misconceptions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427168" cy="4625609"/>
          </a:xfrm>
        </p:spPr>
        <p:txBody>
          <a:bodyPr>
            <a:normAutofit/>
          </a:bodyPr>
          <a:lstStyle/>
          <a:p>
            <a:r>
              <a:rPr lang="en-NZ" dirty="0" smtClean="0"/>
              <a:t>It is a common misconception that</a:t>
            </a:r>
          </a:p>
          <a:p>
            <a:pPr lvl="1"/>
            <a:r>
              <a:rPr lang="en-NZ" dirty="0" smtClean="0"/>
              <a:t>programming is difficult. </a:t>
            </a:r>
          </a:p>
          <a:p>
            <a:pPr lvl="1"/>
            <a:r>
              <a:rPr lang="en-NZ" dirty="0" smtClean="0"/>
              <a:t>you have to be a mathematical whizz to be a programmer.</a:t>
            </a:r>
          </a:p>
          <a:p>
            <a:pPr lvl="1"/>
            <a:r>
              <a:rPr lang="en-NZ" dirty="0" smtClean="0"/>
              <a:t>that only nerds or geeks can program. </a:t>
            </a:r>
          </a:p>
          <a:p>
            <a:pPr lvl="1"/>
            <a:r>
              <a:rPr lang="en-NZ" dirty="0" smtClean="0"/>
              <a:t>that programming is wizardry or magical. </a:t>
            </a:r>
          </a:p>
        </p:txBody>
      </p:sp>
    </p:spTree>
    <p:extLst>
      <p:ext uri="{BB962C8B-B14F-4D97-AF65-F5344CB8AC3E}">
        <p14:creationId xmlns:p14="http://schemas.microsoft.com/office/powerpoint/2010/main" val="437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Breaking the Misconceptions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Programming is a learned skill that takes practice. </a:t>
            </a:r>
          </a:p>
          <a:p>
            <a:pPr lvl="1"/>
            <a:r>
              <a:rPr lang="en-NZ" dirty="0" smtClean="0"/>
              <a:t>It can be time consuming but putting in the work pays off. </a:t>
            </a:r>
          </a:p>
          <a:p>
            <a:r>
              <a:rPr lang="en-NZ" dirty="0" smtClean="0"/>
              <a:t>Mathematics</a:t>
            </a:r>
          </a:p>
          <a:p>
            <a:pPr lvl="1"/>
            <a:r>
              <a:rPr lang="en-NZ" dirty="0" smtClean="0"/>
              <a:t>Being a mathematical whizz and programmer opens more opportunities. </a:t>
            </a:r>
          </a:p>
          <a:p>
            <a:pPr lvl="1"/>
            <a:r>
              <a:rPr lang="en-NZ" dirty="0" smtClean="0"/>
              <a:t>There are more opportunities for programmers!</a:t>
            </a:r>
          </a:p>
        </p:txBody>
      </p:sp>
    </p:spTree>
    <p:extLst>
      <p:ext uri="{BB962C8B-B14F-4D97-AF65-F5344CB8AC3E}">
        <p14:creationId xmlns:p14="http://schemas.microsoft.com/office/powerpoint/2010/main" val="18589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Breaking the Misconceptions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229873"/>
          </a:xfrm>
        </p:spPr>
        <p:txBody>
          <a:bodyPr/>
          <a:lstStyle/>
          <a:p>
            <a:r>
              <a:rPr lang="en-NZ" dirty="0" smtClean="0"/>
              <a:t>The media for the past 30 years has shown IT professionals as geeks and nerds and non-personable. </a:t>
            </a:r>
          </a:p>
          <a:p>
            <a:pPr lvl="1"/>
            <a:r>
              <a:rPr lang="en-NZ" dirty="0" smtClean="0"/>
              <a:t>This assists in falsely representing us. 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7"/>
            <a:ext cx="2181400" cy="140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9" y="562844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/>
              <a:t>Chloe O’Brien from the 24 Universe. Not  very good with people but amazing IT lady. </a:t>
            </a:r>
            <a:endParaRPr lang="en-NZ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07" y="4199853"/>
            <a:ext cx="2294930" cy="1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59832" y="5628442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/>
              <a:t>Arguably the first computer nerds, in the motion picture War </a:t>
            </a:r>
            <a:r>
              <a:rPr lang="en-NZ" sz="1200" dirty="0"/>
              <a:t>G</a:t>
            </a:r>
            <a:r>
              <a:rPr lang="en-NZ" sz="1200" dirty="0" smtClean="0"/>
              <a:t>ames. The fat version and the self-important guy with no people skills. </a:t>
            </a:r>
            <a:endParaRPr lang="en-NZ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99854"/>
            <a:ext cx="2260065" cy="142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0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Programming is not Magical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You are in control. </a:t>
            </a:r>
          </a:p>
          <a:p>
            <a:r>
              <a:rPr lang="en-NZ" dirty="0" smtClean="0"/>
              <a:t>We are telling the computer what to do. </a:t>
            </a:r>
          </a:p>
          <a:p>
            <a:r>
              <a:rPr lang="en-NZ" dirty="0" smtClean="0"/>
              <a:t>We will show you how you can get more information from the computer. </a:t>
            </a:r>
          </a:p>
          <a:p>
            <a:r>
              <a:rPr lang="en-NZ" dirty="0" smtClean="0"/>
              <a:t>We make the computer do the donkey work. </a:t>
            </a:r>
          </a:p>
          <a:p>
            <a:r>
              <a:rPr lang="en-NZ" dirty="0" smtClean="0"/>
              <a:t>We do the thinking. </a:t>
            </a:r>
          </a:p>
          <a:p>
            <a:r>
              <a:rPr lang="en-NZ" dirty="0" smtClean="0"/>
              <a:t>The computer does what you tell it to do… </a:t>
            </a:r>
          </a:p>
          <a:p>
            <a:pPr lvl="1"/>
            <a:r>
              <a:rPr lang="en-NZ" dirty="0" smtClean="0"/>
              <a:t>In the order that you determine!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175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Input/Process/Output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7775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Input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6228184" y="3776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Output</a:t>
            </a:r>
            <a:endParaRPr lang="en-NZ" dirty="0"/>
          </a:p>
        </p:txBody>
      </p:sp>
      <p:cxnSp>
        <p:nvCxnSpPr>
          <p:cNvPr id="7" name="Straight Arrow Connector 6"/>
          <p:cNvCxnSpPr>
            <a:stCxn id="4" idx="3"/>
            <a:endCxn id="11" idx="1"/>
          </p:cNvCxnSpPr>
          <p:nvPr/>
        </p:nvCxnSpPr>
        <p:spPr>
          <a:xfrm>
            <a:off x="1512387" y="3962176"/>
            <a:ext cx="21955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1" idx="3"/>
            <a:endCxn id="5" idx="1"/>
          </p:cNvCxnSpPr>
          <p:nvPr/>
        </p:nvCxnSpPr>
        <p:spPr>
          <a:xfrm flipV="1">
            <a:off x="4626745" y="3960699"/>
            <a:ext cx="1601439" cy="1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7103745" y="3960699"/>
            <a:ext cx="1428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377751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Process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395536" y="2629043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You think know what the inputs are… </a:t>
            </a:r>
            <a:endParaRPr lang="en-NZ" dirty="0"/>
          </a:p>
        </p:txBody>
      </p:sp>
      <p:cxnSp>
        <p:nvCxnSpPr>
          <p:cNvPr id="21" name="Straight Arrow Connector 20"/>
          <p:cNvCxnSpPr>
            <a:stCxn id="22" idx="0"/>
          </p:cNvCxnSpPr>
          <p:nvPr/>
        </p:nvCxnSpPr>
        <p:spPr>
          <a:xfrm flipV="1">
            <a:off x="2350043" y="4146842"/>
            <a:ext cx="0" cy="1054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1344" y="5200845"/>
            <a:ext cx="313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Is the input what you expect?</a:t>
            </a:r>
          </a:p>
          <a:p>
            <a:r>
              <a:rPr lang="en-NZ" dirty="0" smtClean="0"/>
              <a:t>Do we have to verify the input?</a:t>
            </a:r>
            <a:endParaRPr lang="en-NZ" dirty="0"/>
          </a:p>
        </p:txBody>
      </p:sp>
      <p:sp>
        <p:nvSpPr>
          <p:cNvPr id="23" name="TextBox 22"/>
          <p:cNvSpPr txBox="1"/>
          <p:nvPr/>
        </p:nvSpPr>
        <p:spPr>
          <a:xfrm>
            <a:off x="3123208" y="177281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We can verify the input/output at each stage during the process</a:t>
            </a:r>
            <a:endParaRPr lang="en-NZ" dirty="0"/>
          </a:p>
        </p:txBody>
      </p:sp>
      <p:cxnSp>
        <p:nvCxnSpPr>
          <p:cNvPr id="25" name="Straight Arrow Connector 24"/>
          <p:cNvCxnSpPr>
            <a:stCxn id="23" idx="2"/>
            <a:endCxn id="11" idx="0"/>
          </p:cNvCxnSpPr>
          <p:nvPr/>
        </p:nvCxnSpPr>
        <p:spPr>
          <a:xfrm>
            <a:off x="4167324" y="2973145"/>
            <a:ext cx="1" cy="804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20134" y="5200846"/>
            <a:ext cx="349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Is the output what you expect?</a:t>
            </a:r>
          </a:p>
          <a:p>
            <a:r>
              <a:rPr lang="en-NZ" dirty="0" smtClean="0"/>
              <a:t>Do we have to prepare the output?</a:t>
            </a:r>
            <a:endParaRPr lang="en-NZ" dirty="0"/>
          </a:p>
        </p:txBody>
      </p:sp>
      <p:cxnSp>
        <p:nvCxnSpPr>
          <p:cNvPr id="30" name="Straight Arrow Connector 29"/>
          <p:cNvCxnSpPr>
            <a:stCxn id="28" idx="0"/>
            <a:endCxn id="5" idx="2"/>
          </p:cNvCxnSpPr>
          <p:nvPr/>
        </p:nvCxnSpPr>
        <p:spPr>
          <a:xfrm flipV="1">
            <a:off x="6665965" y="4145365"/>
            <a:ext cx="0" cy="1055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48265" y="2637677"/>
            <a:ext cx="219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Does the destination require a different form of input?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3349210" y="0"/>
            <a:ext cx="579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FF00"/>
                </a:solidFill>
              </a:rPr>
              <a:t>You are in control because you know how to ask questions. </a:t>
            </a:r>
            <a:endParaRPr lang="en-NZ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First Year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1630541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Operating Systems Fundamentals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278266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Hardware Fundamentals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372463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Introduction to Databases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481593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Information Systems Concepts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602082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Professional Skills for IT Practitioners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276168" y="372980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The source of your data is either from a file or in your program. 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3433678" y="3733672"/>
            <a:ext cx="221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smtClean="0"/>
              <a:t>Eventually it can be sourced from a database</a:t>
            </a:r>
            <a:endParaRPr lang="en-NZ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80992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We will give you designs and concepts to implement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3433677" y="4870901"/>
            <a:ext cx="243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smtClean="0"/>
              <a:t>Eventually you will have to interview people to determine the requirements of their programs</a:t>
            </a:r>
            <a:endParaRPr lang="en-NZ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6168" y="5882322"/>
            <a:ext cx="3143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We will be expecting you to experiment and do self-directed study. 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3453404" y="5869112"/>
            <a:ext cx="2342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smtClean="0"/>
              <a:t>Eventually you will have to be able to learn and experiment with new technologies as this is an integral part of the IT practitioner’s role</a:t>
            </a:r>
            <a:endParaRPr lang="en-NZ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156956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We are writing programs that should work independent of the platform. 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3463266" y="1513470"/>
            <a:ext cx="247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smtClean="0"/>
              <a:t>Eventually you will have to write platform specific code that requires the understanding of various operating systems</a:t>
            </a:r>
            <a:endParaRPr lang="en-NZ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278266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We will talk a little about hardware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3463267" y="2667151"/>
            <a:ext cx="233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smtClean="0"/>
              <a:t>A greater level of understanding of hardware can increase the performance of your programs and can dictate how you program</a:t>
            </a:r>
            <a:endParaRPr lang="en-NZ" sz="12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-180528" y="2621468"/>
            <a:ext cx="9324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368281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0" y="4722920"/>
            <a:ext cx="9135122" cy="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580526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-1"/>
            <a:ext cx="2710641" cy="14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9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2637</TotalTime>
  <Words>1851</Words>
  <Application>Microsoft Office PowerPoint</Application>
  <PresentationFormat>On-screen Show (4:3)</PresentationFormat>
  <Paragraphs>351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Module</vt:lpstr>
      <vt:lpstr>ISCG5420—Programming Fundamentals</vt:lpstr>
      <vt:lpstr>About Me</vt:lpstr>
      <vt:lpstr>About Programming Fundamentals</vt:lpstr>
      <vt:lpstr>Common Misconceptions</vt:lpstr>
      <vt:lpstr>Breaking the Misconceptions</vt:lpstr>
      <vt:lpstr>Breaking the Misconceptions</vt:lpstr>
      <vt:lpstr>Programming is not Magical</vt:lpstr>
      <vt:lpstr>Input/Process/Output</vt:lpstr>
      <vt:lpstr>First Year</vt:lpstr>
      <vt:lpstr>How do I pass?</vt:lpstr>
      <vt:lpstr>How do I pass?</vt:lpstr>
      <vt:lpstr>How do I pass?</vt:lpstr>
      <vt:lpstr>How do I pass?</vt:lpstr>
      <vt:lpstr>What to do in self-directed time?</vt:lpstr>
      <vt:lpstr>Assessments</vt:lpstr>
      <vt:lpstr>Recap</vt:lpstr>
      <vt:lpstr>Programming</vt:lpstr>
      <vt:lpstr>How it works</vt:lpstr>
      <vt:lpstr>Course Overview</vt:lpstr>
      <vt:lpstr>Course Overview</vt:lpstr>
      <vt:lpstr>Essentials</vt:lpstr>
      <vt:lpstr>Terminology</vt:lpstr>
      <vt:lpstr>Input/Process/Output</vt:lpstr>
      <vt:lpstr>Input/Process/Output</vt:lpstr>
      <vt:lpstr>Output</vt:lpstr>
      <vt:lpstr>Processing</vt:lpstr>
      <vt:lpstr>Inputs</vt:lpstr>
      <vt:lpstr>Arrays/Lists/Tuples</vt:lpstr>
      <vt:lpstr>Decisions/Logic/Loops</vt:lpstr>
      <vt:lpstr>Functions</vt:lpstr>
      <vt:lpstr>More Terminology</vt:lpstr>
      <vt:lpstr>Recap</vt:lpstr>
    </vt:vector>
  </TitlesOfParts>
  <Company>Unitec New Zealand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ISCG5420—Programming Fundamentals</dc:title>
  <dc:creator>Default</dc:creator>
  <cp:lastModifiedBy>Default</cp:lastModifiedBy>
  <cp:revision>31</cp:revision>
  <dcterms:created xsi:type="dcterms:W3CDTF">2014-02-10T22:09:25Z</dcterms:created>
  <dcterms:modified xsi:type="dcterms:W3CDTF">2014-02-13T22:46:58Z</dcterms:modified>
</cp:coreProperties>
</file>