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317" r:id="rId3"/>
    <p:sldId id="320" r:id="rId4"/>
    <p:sldId id="330" r:id="rId5"/>
    <p:sldId id="331" r:id="rId6"/>
    <p:sldId id="332" r:id="rId7"/>
    <p:sldId id="333" r:id="rId8"/>
    <p:sldId id="334" r:id="rId9"/>
    <p:sldId id="329" r:id="rId10"/>
    <p:sldId id="328" r:id="rId11"/>
    <p:sldId id="335" r:id="rId12"/>
  </p:sldIdLst>
  <p:sldSz cx="9144000" cy="6858000" type="screen4x3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53" autoAdjust="0"/>
    <p:restoredTop sz="87621" autoAdjust="0"/>
  </p:normalViewPr>
  <p:slideViewPr>
    <p:cSldViewPr>
      <p:cViewPr>
        <p:scale>
          <a:sx n="70" d="100"/>
          <a:sy n="70" d="100"/>
        </p:scale>
        <p:origin x="-600" y="-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972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628" y="-9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13903A-B8B5-4602-B0B5-8C472DB8A55D}" type="datetimeFigureOut">
              <a:rPr lang="en-US" smtClean="0"/>
              <a:pPr/>
              <a:t>3/19/2014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26E040-DADD-4441-A94F-F7D8FA5B71BC}" type="slidenum">
              <a:rPr lang="en-NZ" smtClean="0"/>
              <a:pPr/>
              <a:t>‹#›</a:t>
            </a:fld>
            <a:endParaRPr lang="en-N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A8ADFD5B-A66C-449C-B6E8-FB716D07777D}" type="datetimeFigureOut">
              <a:rPr lang="en-US" smtClean="0"/>
              <a:pPr/>
              <a:t>3/19/2014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CA5D3BF3-D352-46FC-8343-31F56E6730E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515100" cy="685800"/>
          </a:xfrm>
        </p:spPr>
        <p:txBody>
          <a:bodyPr anchor="ctr"/>
          <a:lstStyle>
            <a:lvl1pPr marL="0" indent="0" algn="l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5D5D3C38-FAA5-4D41-BA2E-514920F9ADE3}" type="datetime1">
              <a:rPr lang="en-US" smtClean="0">
                <a:solidFill>
                  <a:srgbClr val="FFFFFF"/>
                </a:solidFill>
              </a:rPr>
              <a:pPr algn="ctr"/>
              <a:t>3/19/2014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9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3124200"/>
            <a:ext cx="6477000" cy="2717800"/>
          </a:xfrm>
        </p:spPr>
        <p:txBody>
          <a:bodyPr rtlCol="0" anchor="b"/>
          <a:lstStyle>
            <a:lvl1pPr>
              <a:defRPr cap="all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42988" y="1981200"/>
            <a:ext cx="3875087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5070475" y="1981200"/>
            <a:ext cx="3875088" cy="4114800"/>
          </a:xfrm>
        </p:spPr>
        <p:txBody>
          <a:bodyPr/>
          <a:lstStyle/>
          <a:p>
            <a:pPr lvl="0"/>
            <a:endParaRPr lang="en-NZ" noProof="0" smtClean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1412776"/>
            <a:ext cx="4635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636910CE-CDCD-4073-B55D-442D89604A47}" type="slidenum">
              <a:rPr lang="en-US" smtClean="0"/>
              <a:pPr/>
              <a:t>‹#›</a:t>
            </a:fld>
            <a:endParaRPr lang="en-NZ" dirty="0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1BDB76-1EB3-4B2D-B730-FB8C3E64E04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AD18AD3-3CE8-43DF-9519-0CE09E5A5B13}" type="datetime1">
              <a:rPr lang="en-US" smtClean="0"/>
              <a:pPr/>
              <a:t>3/19/2014</a:t>
            </a:fld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803400"/>
            <a:ext cx="8153400" cy="43688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Slide Number Placeholder 22"/>
          <p:cNvSpPr txBox="1">
            <a:spLocks/>
          </p:cNvSpPr>
          <p:nvPr userDrawn="1"/>
        </p:nvSpPr>
        <p:spPr>
          <a:xfrm>
            <a:off x="8244408" y="6381328"/>
            <a:ext cx="533400" cy="244476"/>
          </a:xfrm>
          <a:prstGeom prst="rect">
            <a:avLst/>
          </a:prstGeom>
        </p:spPr>
        <p:txBody>
          <a:bodyPr vert="horz" anchor="ctr" anchorCtr="0">
            <a:normAutofit fontScale="85000" lnSpcReduction="20000"/>
          </a:bodyPr>
          <a:lstStyle>
            <a:lvl1pPr algn="ctr">
              <a:defRPr sz="1400" b="1" baseline="0">
                <a:solidFill>
                  <a:schemeClr val="tx1"/>
                </a:solidFill>
              </a:defRPr>
            </a:lvl1pPr>
            <a:extLst/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19C9DD4-FDF1-43B4-8D91-15D1E958866B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1"/>
            <a:ext cx="7123113" cy="1673225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4F74A13-0F99-4BDF-830A-2C64F08FBEA2}" type="datetime1">
              <a:rPr lang="en-US" smtClean="0"/>
              <a:pPr/>
              <a:t>3/19/2014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1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2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803402"/>
            <a:ext cx="3886200" cy="4358165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803399"/>
            <a:ext cx="3886200" cy="4358167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AAD27745-9C0E-4338-8AE1-C73B2B0AE541}" type="datetime1">
              <a:rPr lang="en-US" smtClean="0"/>
              <a:pPr/>
              <a:t>3/19/2014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F82E0A0-C266-4798-8C8F-B9F91E9DA37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57480"/>
            <a:ext cx="8153400" cy="134112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559757"/>
            <a:ext cx="3886200" cy="35052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559757"/>
            <a:ext cx="3886200" cy="35052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AB7A63FC-A3AF-487E-B6EE-07AF4A4C83CD}" type="datetime1">
              <a:rPr lang="en-US" smtClean="0"/>
              <a:pPr/>
              <a:t>3/19/2014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F82E0A0-C266-4798-8C8F-B9F91E9DA37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816383"/>
            <a:ext cx="3886200" cy="707136"/>
          </a:xfrm>
          <a:solidFill>
            <a:schemeClr val="accent2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816383"/>
            <a:ext cx="3886200" cy="707136"/>
          </a:xfrm>
          <a:solidFill>
            <a:schemeClr val="accent4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2F2C37-0788-4C48-A1F0-02CF2F89760A}" type="datetime1">
              <a:rPr lang="en-US" smtClean="0"/>
              <a:pPr/>
              <a:t>3/19/2014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3F7CB7D-F184-43C7-B6FD-03D728E1BBF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971D7C2-ECDD-4253-A46B-5D73BD5CD815}" type="datetime1">
              <a:rPr lang="en-US" smtClean="0"/>
              <a:pPr/>
              <a:t>3/19/2014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7480"/>
            <a:ext cx="8153400" cy="1341120"/>
          </a:xfrm>
        </p:spPr>
        <p:txBody>
          <a:bodyPr anchor="b"/>
          <a:lstStyle>
            <a:lvl1pPr algn="l">
              <a:buNone/>
              <a:defRPr sz="42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9E1F25-5926-42E7-9751-02D2D00C352F}" type="datetime1">
              <a:rPr lang="en-US" smtClean="0"/>
              <a:pPr/>
              <a:t>3/19/2014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905000"/>
            <a:ext cx="1600200" cy="41656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905000"/>
            <a:ext cx="6400800" cy="42672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4559808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>
              <a:buNone/>
              <a:defRPr sz="3200"/>
            </a:lvl1pPr>
            <a:extLst/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89520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724400"/>
            <a:ext cx="7315200" cy="6096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>
            <a:extLst/>
          </a:lstStyle>
          <a:p>
            <a:fld id="{E3965B5F-D443-40C1-9BB4-E8FD76C1056C}" type="datetime1">
              <a:rPr lang="en-US" smtClean="0"/>
              <a:pPr/>
              <a:t>3/19/2014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9"/>
          </a:xfrm>
        </p:spPr>
        <p:txBody>
          <a:bodyPr rtlCol="0"/>
          <a:lstStyle>
            <a:lvl1pPr>
              <a:defRPr sz="2800"/>
            </a:lvl1pPr>
            <a:extLst/>
          </a:lstStyle>
          <a:p>
            <a:pPr algn="ctr"/>
            <a:fld id="{8F82E0A0-C266-4798-8C8F-B9F91E9DA37E}" type="slidenum">
              <a:rPr lang="en-US" sz="28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7"/>
            <a:ext cx="4572000" cy="365125"/>
          </a:xfrm>
        </p:spPr>
        <p:txBody>
          <a:bodyPr rtlCol="0"/>
          <a:lstStyle>
            <a:extLst/>
          </a:lstStyle>
          <a:p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803400"/>
            <a:ext cx="8153400" cy="432308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  <a:extLst/>
          </a:lstStyle>
          <a:p>
            <a:fld id="{A9F4B5FD-BA4E-4BA2-81DF-2BA71E9EE121}" type="datetime1">
              <a:rPr lang="en-US" smtClean="0"/>
              <a:pPr/>
              <a:t>3/19/2014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2" y="6248207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460227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505947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505947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215064" y="6352876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 baseline="0">
                <a:solidFill>
                  <a:schemeClr val="tx1"/>
                </a:solidFill>
              </a:defRPr>
            </a:lvl1pPr>
            <a:extLst/>
          </a:lstStyle>
          <a:p>
            <a:fld id="{519C9DD4-FDF1-43B4-8D91-15D1E958866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57480"/>
            <a:ext cx="8153400" cy="134112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9" r:id="rId10"/>
    <p:sldLayoutId id="2147483660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sz="42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oracle.com/javaee/6/api/javax/persistence/CascadeType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oracle.com/javaee/6/api/javax/persistence/JoinColumn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utput.pn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lum bright="-76000" contrast="69000"/>
          </a:blip>
          <a:srcRect t="14648" b="18945"/>
          <a:stretch>
            <a:fillRect/>
          </a:stretch>
        </p:blipFill>
        <p:spPr>
          <a:xfrm>
            <a:off x="-32" y="1071546"/>
            <a:ext cx="9144000" cy="4857784"/>
          </a:xfrm>
          <a:prstGeom prst="rect">
            <a:avLst/>
          </a:prstGeom>
        </p:spPr>
      </p:pic>
      <p:sp>
        <p:nvSpPr>
          <p:cNvPr id="5" name="Rectang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>
            <a:extLst/>
          </a:lstStyle>
          <a:p>
            <a:r>
              <a:rPr lang="en-US" dirty="0" smtClean="0"/>
              <a:t>Lecture 4 – Hibernate Associations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title"/>
          </p:nvPr>
        </p:nvSpPr>
        <p:spPr>
          <a:xfrm>
            <a:off x="2571736" y="71414"/>
            <a:ext cx="6643734" cy="1071570"/>
          </a:xfrm>
        </p:spPr>
        <p:txBody>
          <a:bodyPr>
            <a:noAutofit/>
          </a:bodyPr>
          <a:lstStyle>
            <a:extLst/>
          </a:lstStyle>
          <a:p>
            <a:r>
              <a:rPr lang="en-US" sz="7200" dirty="0" smtClean="0"/>
              <a:t>Enterprise java</a:t>
            </a:r>
            <a:endParaRPr lang="en-US" sz="8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Hibernate Configuration</a:t>
            </a:r>
            <a:endParaRPr lang="en-NZ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NZ" dirty="0" smtClean="0"/>
              <a:t>Add mappings to the </a:t>
            </a:r>
            <a:r>
              <a:rPr lang="en-NZ" dirty="0" err="1" smtClean="0"/>
              <a:t>hibernate.cfg.xml’s</a:t>
            </a:r>
            <a:r>
              <a:rPr lang="en-NZ" dirty="0" smtClean="0"/>
              <a:t> session-factory elements</a:t>
            </a:r>
          </a:p>
          <a:p>
            <a:pPr lvl="1"/>
            <a:r>
              <a:rPr lang="en-NZ" dirty="0" smtClean="0"/>
              <a:t>&lt;mapping class=</a:t>
            </a:r>
            <a:r>
              <a:rPr lang="en-NZ" i="1" dirty="0" smtClean="0"/>
              <a:t>"</a:t>
            </a:r>
            <a:r>
              <a:rPr lang="en-NZ" i="1" dirty="0" err="1" smtClean="0"/>
              <a:t>com.jcasey.model.Book</a:t>
            </a:r>
            <a:r>
              <a:rPr lang="en-NZ" i="1" dirty="0" smtClean="0"/>
              <a:t>" /&gt;</a:t>
            </a:r>
          </a:p>
          <a:p>
            <a:pPr lvl="1"/>
            <a:r>
              <a:rPr lang="en-NZ" dirty="0" smtClean="0"/>
              <a:t>&lt;mapping class=</a:t>
            </a:r>
            <a:r>
              <a:rPr lang="en-NZ" i="1" dirty="0" smtClean="0"/>
              <a:t>"</a:t>
            </a:r>
            <a:r>
              <a:rPr lang="en-NZ" i="1" dirty="0" err="1" smtClean="0"/>
              <a:t>com.jcasey.model.Genre</a:t>
            </a:r>
            <a:r>
              <a:rPr lang="en-NZ" i="1" dirty="0" smtClean="0"/>
              <a:t>" /&gt;</a:t>
            </a:r>
          </a:p>
          <a:p>
            <a:r>
              <a:rPr lang="en-NZ" dirty="0" smtClean="0"/>
              <a:t>Make sure this property is set to update</a:t>
            </a:r>
          </a:p>
          <a:p>
            <a:r>
              <a:rPr lang="en-NZ" dirty="0" smtClean="0"/>
              <a:t>&lt;property name=</a:t>
            </a:r>
            <a:r>
              <a:rPr lang="en-NZ" i="1" dirty="0" smtClean="0"/>
              <a:t>"hbm2ddl.auto"&gt;update&lt;/property&gt;</a:t>
            </a:r>
            <a:endParaRPr lang="en-N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Final Notes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628800"/>
            <a:ext cx="8153400" cy="4368800"/>
          </a:xfrm>
        </p:spPr>
        <p:txBody>
          <a:bodyPr>
            <a:normAutofit/>
          </a:bodyPr>
          <a:lstStyle/>
          <a:p>
            <a:r>
              <a:rPr lang="en-NZ" dirty="0" smtClean="0"/>
              <a:t>Sometimes pre-loaded children get returned multiple times because of the outer join</a:t>
            </a:r>
          </a:p>
          <a:p>
            <a:pPr lvl="1"/>
            <a:r>
              <a:rPr lang="en-NZ" sz="1800" dirty="0" smtClean="0">
                <a:solidFill>
                  <a:srgbClr val="646464"/>
                </a:solidFill>
                <a:latin typeface="Consolas"/>
              </a:rPr>
              <a:t>@</a:t>
            </a:r>
            <a:r>
              <a:rPr lang="en-NZ" sz="1800" dirty="0" err="1" smtClean="0">
                <a:solidFill>
                  <a:srgbClr val="646464"/>
                </a:solidFill>
                <a:latin typeface="Consolas"/>
              </a:rPr>
              <a:t>OneToMany</a:t>
            </a:r>
            <a:r>
              <a:rPr lang="en-NZ" sz="1800" dirty="0" smtClean="0">
                <a:solidFill>
                  <a:srgbClr val="000000"/>
                </a:solidFill>
                <a:latin typeface="Consolas"/>
              </a:rPr>
              <a:t> (fetch=</a:t>
            </a:r>
            <a:r>
              <a:rPr lang="en-NZ" sz="1800" dirty="0" err="1" smtClean="0">
                <a:solidFill>
                  <a:srgbClr val="000000"/>
                </a:solidFill>
                <a:latin typeface="Consolas"/>
              </a:rPr>
              <a:t>FetchType.</a:t>
            </a:r>
            <a:r>
              <a:rPr lang="en-NZ" sz="1800" i="1" dirty="0" err="1" smtClean="0">
                <a:solidFill>
                  <a:srgbClr val="0000C0"/>
                </a:solidFill>
                <a:latin typeface="Consolas"/>
              </a:rPr>
              <a:t>EAGER</a:t>
            </a:r>
            <a:r>
              <a:rPr lang="en-NZ" sz="1800" i="1" dirty="0" err="1" smtClean="0">
                <a:solidFill>
                  <a:srgbClr val="000000"/>
                </a:solidFill>
                <a:latin typeface="Consolas"/>
              </a:rPr>
              <a:t>,cascade</a:t>
            </a:r>
            <a:r>
              <a:rPr lang="en-NZ" sz="1800" i="1" dirty="0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en-NZ" sz="1800" i="1" dirty="0" err="1" smtClean="0">
                <a:solidFill>
                  <a:srgbClr val="000000"/>
                </a:solidFill>
                <a:latin typeface="Consolas"/>
              </a:rPr>
              <a:t>CascadeType.</a:t>
            </a:r>
            <a:r>
              <a:rPr lang="en-NZ" sz="1800" i="1" dirty="0" err="1" smtClean="0">
                <a:solidFill>
                  <a:srgbClr val="0000C0"/>
                </a:solidFill>
                <a:latin typeface="Consolas"/>
              </a:rPr>
              <a:t>ALL</a:t>
            </a:r>
            <a:r>
              <a:rPr lang="en-NZ" sz="1800" i="1" dirty="0" smtClean="0">
                <a:solidFill>
                  <a:srgbClr val="000000"/>
                </a:solidFill>
                <a:latin typeface="Consolas"/>
              </a:rPr>
              <a:t>)</a:t>
            </a:r>
            <a:endParaRPr lang="en-NZ" sz="1800" dirty="0" smtClean="0">
              <a:solidFill>
                <a:srgbClr val="646464"/>
              </a:solidFill>
              <a:latin typeface="Consolas"/>
            </a:endParaRPr>
          </a:p>
          <a:p>
            <a:pPr lvl="1"/>
            <a:r>
              <a:rPr lang="en-NZ" sz="1800" dirty="0" smtClean="0">
                <a:solidFill>
                  <a:srgbClr val="646464"/>
                </a:solidFill>
                <a:latin typeface="Consolas"/>
              </a:rPr>
              <a:t>@Fetch</a:t>
            </a:r>
            <a:r>
              <a:rPr lang="en-NZ" sz="18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en-NZ" sz="1800" dirty="0" err="1" smtClean="0">
                <a:solidFill>
                  <a:srgbClr val="000000"/>
                </a:solidFill>
                <a:latin typeface="Consolas"/>
              </a:rPr>
              <a:t>FetchMode.</a:t>
            </a:r>
            <a:r>
              <a:rPr lang="en-NZ" sz="1800" i="1" dirty="0" err="1" smtClean="0">
                <a:solidFill>
                  <a:srgbClr val="000000"/>
                </a:solidFill>
                <a:latin typeface="Consolas"/>
              </a:rPr>
              <a:t>SUBSELECT</a:t>
            </a:r>
            <a:r>
              <a:rPr lang="en-NZ" sz="1800" i="1" dirty="0" smtClean="0">
                <a:solidFill>
                  <a:srgbClr val="000000"/>
                </a:solidFill>
                <a:latin typeface="Consolas"/>
              </a:rPr>
              <a:t>)</a:t>
            </a:r>
            <a:endParaRPr lang="en-NZ" sz="1800" dirty="0" smtClean="0"/>
          </a:p>
          <a:p>
            <a:r>
              <a:rPr lang="en-NZ" dirty="0" smtClean="0"/>
              <a:t>Lazy loading issues crop up when you try and access unloaded parts of a relationship outside of a session</a:t>
            </a:r>
          </a:p>
          <a:p>
            <a:pPr lvl="1"/>
            <a:r>
              <a:rPr lang="en-NZ" sz="1800" u="sng" dirty="0" err="1" smtClean="0">
                <a:solidFill>
                  <a:srgbClr val="000080"/>
                </a:solidFill>
                <a:latin typeface="Consolas"/>
              </a:rPr>
              <a:t>org.hibernate.LazyInitializationException</a:t>
            </a:r>
            <a:r>
              <a:rPr lang="en-NZ" sz="1800" u="sng" dirty="0" smtClean="0">
                <a:solidFill>
                  <a:srgbClr val="FF0000"/>
                </a:solidFill>
                <a:latin typeface="Consolas"/>
              </a:rPr>
              <a:t>: failed to lazily initialize a collection of role: </a:t>
            </a:r>
            <a:r>
              <a:rPr lang="en-NZ" sz="1800" u="sng" dirty="0" err="1" smtClean="0">
                <a:solidFill>
                  <a:srgbClr val="FF0000"/>
                </a:solidFill>
                <a:latin typeface="Consolas"/>
              </a:rPr>
              <a:t>com.jcasey.model.Book.genre</a:t>
            </a:r>
            <a:r>
              <a:rPr lang="en-NZ" sz="1800" u="sng" dirty="0" smtClean="0">
                <a:solidFill>
                  <a:srgbClr val="FF0000"/>
                </a:solidFill>
                <a:latin typeface="Consolas"/>
              </a:rPr>
              <a:t>, no session or session was closed</a:t>
            </a:r>
          </a:p>
          <a:p>
            <a:pPr lvl="1"/>
            <a:endParaRPr lang="en-NZ" sz="1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NZ" dirty="0" smtClean="0"/>
              <a:t>Associations</a:t>
            </a:r>
          </a:p>
          <a:p>
            <a:r>
              <a:rPr lang="en-NZ" dirty="0" smtClean="0"/>
              <a:t>Association Annotations</a:t>
            </a:r>
          </a:p>
          <a:p>
            <a:r>
              <a:rPr lang="en-NZ" dirty="0" smtClean="0"/>
              <a:t>Specifying Foreign Keys</a:t>
            </a:r>
          </a:p>
          <a:p>
            <a:r>
              <a:rPr lang="en-NZ" dirty="0" smtClean="0"/>
              <a:t>Lazy Loading</a:t>
            </a:r>
          </a:p>
          <a:p>
            <a:r>
              <a:rPr lang="en-NZ" dirty="0" smtClean="0"/>
              <a:t>Proxies</a:t>
            </a:r>
          </a:p>
          <a:p>
            <a:r>
              <a:rPr lang="en-NZ" dirty="0" smtClean="0"/>
              <a:t>Summary</a:t>
            </a:r>
          </a:p>
          <a:p>
            <a:endParaRPr lang="en-NZ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Associations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NZ" dirty="0" smtClean="0"/>
              <a:t>Setup using XML and Annotations</a:t>
            </a:r>
          </a:p>
          <a:p>
            <a:r>
              <a:rPr lang="en-NZ" dirty="0" smtClean="0"/>
              <a:t>Link between code and link at the database layer</a:t>
            </a:r>
          </a:p>
          <a:p>
            <a:r>
              <a:rPr lang="en-NZ" dirty="0" smtClean="0"/>
              <a:t>Parent class / table and child class / table</a:t>
            </a:r>
          </a:p>
          <a:p>
            <a:r>
              <a:rPr lang="en-NZ" dirty="0" smtClean="0"/>
              <a:t>Mapping of database relationship onto </a:t>
            </a:r>
            <a:r>
              <a:rPr lang="en-NZ" dirty="0" err="1" smtClean="0"/>
              <a:t>java.util.Collection</a:t>
            </a:r>
            <a:r>
              <a:rPr lang="en-NZ" dirty="0" smtClean="0"/>
              <a:t> classes</a:t>
            </a:r>
          </a:p>
          <a:p>
            <a:endParaRPr lang="en-NZ" dirty="0" smtClean="0"/>
          </a:p>
          <a:p>
            <a:endParaRPr lang="en-NZ" dirty="0"/>
          </a:p>
        </p:txBody>
      </p:sp>
      <p:grpSp>
        <p:nvGrpSpPr>
          <p:cNvPr id="11" name="Group 10"/>
          <p:cNvGrpSpPr/>
          <p:nvPr/>
        </p:nvGrpSpPr>
        <p:grpSpPr>
          <a:xfrm>
            <a:off x="2051720" y="4797152"/>
            <a:ext cx="5544616" cy="1008112"/>
            <a:chOff x="1979712" y="2996952"/>
            <a:chExt cx="5544616" cy="1008112"/>
          </a:xfrm>
        </p:grpSpPr>
        <p:sp>
          <p:nvSpPr>
            <p:cNvPr id="4" name="Rectangle 3"/>
            <p:cNvSpPr/>
            <p:nvPr/>
          </p:nvSpPr>
          <p:spPr>
            <a:xfrm>
              <a:off x="1979712" y="2996952"/>
              <a:ext cx="1800200" cy="1008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3600" dirty="0" smtClean="0"/>
                <a:t>Book</a:t>
              </a:r>
              <a:endParaRPr lang="en-NZ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5724128" y="2996952"/>
              <a:ext cx="1800200" cy="1008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3600" dirty="0" smtClean="0"/>
                <a:t>Genre</a:t>
              </a:r>
              <a:endParaRPr lang="en-NZ" dirty="0"/>
            </a:p>
          </p:txBody>
        </p:sp>
        <p:cxnSp>
          <p:nvCxnSpPr>
            <p:cNvPr id="7" name="Straight Connector 6"/>
            <p:cNvCxnSpPr>
              <a:stCxn id="4" idx="3"/>
              <a:endCxn id="5" idx="1"/>
            </p:cNvCxnSpPr>
            <p:nvPr/>
          </p:nvCxnSpPr>
          <p:spPr>
            <a:xfrm>
              <a:off x="3779912" y="3501008"/>
              <a:ext cx="19442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V="1">
              <a:off x="5508104" y="3284984"/>
              <a:ext cx="216024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 flipV="1">
              <a:off x="5508104" y="3501008"/>
              <a:ext cx="216024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Association Annotations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NZ" dirty="0" smtClean="0"/>
              <a:t>Relationships modelled using Collection utility classes like </a:t>
            </a:r>
            <a:r>
              <a:rPr lang="en-NZ" dirty="0" err="1" smtClean="0"/>
              <a:t>ArrayList</a:t>
            </a:r>
            <a:r>
              <a:rPr lang="en-NZ" dirty="0" smtClean="0"/>
              <a:t>, Set, etc.</a:t>
            </a:r>
          </a:p>
          <a:p>
            <a:r>
              <a:rPr lang="en-NZ" dirty="0" smtClean="0"/>
              <a:t>Annotations on the get method</a:t>
            </a:r>
          </a:p>
          <a:p>
            <a:pPr marL="594360" lvl="2" indent="-320040">
              <a:spcBef>
                <a:spcPts val="700"/>
              </a:spcBef>
              <a:buSzPct val="60000"/>
              <a:buFont typeface="Wingdings"/>
              <a:buChar char=""/>
            </a:pPr>
            <a:r>
              <a:rPr lang="en-NZ" sz="1800" dirty="0" smtClean="0">
                <a:solidFill>
                  <a:srgbClr val="646464"/>
                </a:solidFill>
                <a:latin typeface="Consolas"/>
              </a:rPr>
              <a:t>@</a:t>
            </a:r>
            <a:r>
              <a:rPr lang="en-NZ" sz="1800" dirty="0" err="1" smtClean="0">
                <a:solidFill>
                  <a:srgbClr val="646464"/>
                </a:solidFill>
                <a:latin typeface="Consolas"/>
              </a:rPr>
              <a:t>OneToMany</a:t>
            </a:r>
            <a:endParaRPr lang="en-NZ" sz="1800" dirty="0" smtClean="0">
              <a:solidFill>
                <a:srgbClr val="646464"/>
              </a:solidFill>
              <a:latin typeface="Consolas"/>
            </a:endParaRPr>
          </a:p>
          <a:p>
            <a:pPr marL="594360" lvl="2" indent="-320040">
              <a:spcBef>
                <a:spcPts val="700"/>
              </a:spcBef>
              <a:buSzPct val="60000"/>
              <a:buFont typeface="Wingdings"/>
              <a:buChar char=""/>
            </a:pPr>
            <a:r>
              <a:rPr lang="en-NZ" sz="1800" dirty="0" smtClean="0">
                <a:solidFill>
                  <a:srgbClr val="646464"/>
                </a:solidFill>
                <a:latin typeface="Consolas"/>
              </a:rPr>
              <a:t>@</a:t>
            </a:r>
            <a:r>
              <a:rPr lang="en-NZ" sz="1800" dirty="0" err="1" smtClean="0">
                <a:solidFill>
                  <a:srgbClr val="646464"/>
                </a:solidFill>
                <a:latin typeface="Consolas"/>
              </a:rPr>
              <a:t>OneToOne</a:t>
            </a:r>
            <a:endParaRPr lang="en-NZ" sz="1800" dirty="0" smtClean="0">
              <a:solidFill>
                <a:srgbClr val="646464"/>
              </a:solidFill>
              <a:latin typeface="Consolas"/>
            </a:endParaRPr>
          </a:p>
          <a:p>
            <a:pPr marL="594360" lvl="2" indent="-320040">
              <a:spcBef>
                <a:spcPts val="700"/>
              </a:spcBef>
              <a:buSzPct val="60000"/>
              <a:buFont typeface="Wingdings"/>
              <a:buChar char=""/>
            </a:pPr>
            <a:r>
              <a:rPr lang="en-NZ" sz="1800" dirty="0" smtClean="0">
                <a:solidFill>
                  <a:srgbClr val="646464"/>
                </a:solidFill>
                <a:latin typeface="Consolas"/>
              </a:rPr>
              <a:t>@</a:t>
            </a:r>
            <a:r>
              <a:rPr lang="en-NZ" sz="1800" dirty="0" err="1" smtClean="0">
                <a:solidFill>
                  <a:srgbClr val="646464"/>
                </a:solidFill>
                <a:latin typeface="Consolas"/>
              </a:rPr>
              <a:t>ManyToOne</a:t>
            </a:r>
            <a:endParaRPr lang="en-NZ" sz="1800" dirty="0" smtClean="0">
              <a:solidFill>
                <a:srgbClr val="646464"/>
              </a:solidFill>
              <a:latin typeface="Consolas"/>
            </a:endParaRPr>
          </a:p>
          <a:p>
            <a:pPr marL="594360" lvl="2" indent="-320040">
              <a:spcBef>
                <a:spcPts val="700"/>
              </a:spcBef>
              <a:buSzPct val="60000"/>
              <a:buFont typeface="Wingdings"/>
              <a:buChar char=""/>
            </a:pPr>
            <a:r>
              <a:rPr lang="en-NZ" sz="1800" dirty="0" smtClean="0">
                <a:solidFill>
                  <a:srgbClr val="646464"/>
                </a:solidFill>
                <a:latin typeface="Consolas"/>
              </a:rPr>
              <a:t>@</a:t>
            </a:r>
            <a:r>
              <a:rPr lang="en-NZ" sz="1800" dirty="0" err="1" smtClean="0">
                <a:solidFill>
                  <a:srgbClr val="646464"/>
                </a:solidFill>
                <a:latin typeface="Consolas"/>
              </a:rPr>
              <a:t>ManyToMany</a:t>
            </a:r>
            <a:endParaRPr lang="en-NZ" sz="1800" dirty="0" smtClean="0">
              <a:solidFill>
                <a:srgbClr val="646464"/>
              </a:solidFill>
              <a:latin typeface="Consolas"/>
            </a:endParaRPr>
          </a:p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NZ" sz="2900" dirty="0" smtClean="0"/>
              <a:t>Uses database level foreign key to link parent-child tables</a:t>
            </a:r>
          </a:p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NZ" sz="2900" dirty="0" smtClean="0"/>
              <a:t>Many-to-Many uses a mapping table</a:t>
            </a:r>
          </a:p>
          <a:p>
            <a:pPr marL="320040" lvl="1" indent="-320040">
              <a:spcBef>
                <a:spcPts val="700"/>
              </a:spcBef>
              <a:buSzPct val="60000"/>
              <a:buFont typeface="Wingdings"/>
              <a:buChar char=""/>
            </a:pPr>
            <a:endParaRPr lang="en-NZ" sz="2100" dirty="0" smtClean="0">
              <a:solidFill>
                <a:srgbClr val="646464"/>
              </a:solidFill>
              <a:latin typeface="Consolas"/>
            </a:endParaRPr>
          </a:p>
          <a:p>
            <a:pPr marL="594360" lvl="2" indent="-320040">
              <a:spcBef>
                <a:spcPts val="700"/>
              </a:spcBef>
              <a:buSzPct val="60000"/>
              <a:buFont typeface="Wingdings"/>
              <a:buChar char=""/>
            </a:pPr>
            <a:endParaRPr lang="en-NZ" sz="1800" dirty="0" smtClean="0">
              <a:solidFill>
                <a:srgbClr val="646464"/>
              </a:solidFill>
              <a:latin typeface="Consolas"/>
            </a:endParaRPr>
          </a:p>
          <a:p>
            <a:pPr marL="594360" lvl="2" indent="-320040">
              <a:spcBef>
                <a:spcPts val="700"/>
              </a:spcBef>
              <a:buSzPct val="60000"/>
              <a:buFont typeface="Wingdings"/>
              <a:buChar char=""/>
            </a:pPr>
            <a:endParaRPr lang="en-NZ" sz="1800" i="1" dirty="0" smtClean="0">
              <a:solidFill>
                <a:srgbClr val="000000"/>
              </a:solidFill>
              <a:latin typeface="Consolas"/>
            </a:endParaRPr>
          </a:p>
          <a:p>
            <a:endParaRPr lang="en-NZ" dirty="0" smtClean="0"/>
          </a:p>
          <a:p>
            <a:endParaRPr lang="en-N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Lazy Loading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803400"/>
            <a:ext cx="8153400" cy="4793952"/>
          </a:xfrm>
        </p:spPr>
        <p:txBody>
          <a:bodyPr>
            <a:normAutofit lnSpcReduction="10000"/>
          </a:bodyPr>
          <a:lstStyle/>
          <a:p>
            <a:r>
              <a:rPr lang="en-NZ" dirty="0" smtClean="0"/>
              <a:t>Extra options to specify how child objects are loaded</a:t>
            </a:r>
          </a:p>
          <a:p>
            <a:pPr lvl="1"/>
            <a:r>
              <a:rPr lang="en-NZ" dirty="0" smtClean="0"/>
              <a:t>Lazy – only load object from database when </a:t>
            </a:r>
            <a:r>
              <a:rPr lang="en-NZ" dirty="0" err="1" smtClean="0"/>
              <a:t>getChild</a:t>
            </a:r>
            <a:r>
              <a:rPr lang="en-NZ" dirty="0" smtClean="0"/>
              <a:t>() method called</a:t>
            </a:r>
          </a:p>
          <a:p>
            <a:pPr lvl="1"/>
            <a:r>
              <a:rPr lang="en-NZ" dirty="0" smtClean="0"/>
              <a:t>Eager – pre-load object from database when parent record loaded</a:t>
            </a:r>
          </a:p>
          <a:p>
            <a:r>
              <a:rPr lang="en-NZ" dirty="0" smtClean="0"/>
              <a:t>Performance trade-off</a:t>
            </a:r>
          </a:p>
          <a:p>
            <a:pPr lvl="1"/>
            <a:r>
              <a:rPr lang="en-NZ" dirty="0" smtClean="0"/>
              <a:t>Memory</a:t>
            </a:r>
          </a:p>
          <a:p>
            <a:pPr lvl="1"/>
            <a:r>
              <a:rPr lang="en-NZ" dirty="0" smtClean="0"/>
              <a:t>Queries sent to database</a:t>
            </a:r>
          </a:p>
          <a:p>
            <a:pPr lvl="1"/>
            <a:r>
              <a:rPr lang="en-NZ" dirty="0" smtClean="0"/>
              <a:t>Number of child objects</a:t>
            </a:r>
          </a:p>
          <a:p>
            <a:pPr lvl="1"/>
            <a:r>
              <a:rPr lang="en-NZ" dirty="0" smtClean="0"/>
              <a:t>Object graph</a:t>
            </a:r>
            <a:endParaRPr lang="en-N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Annotations - Relationship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NZ" sz="2800" dirty="0" smtClean="0"/>
              <a:t>Set the relationship type, fetch and cascade modes</a:t>
            </a:r>
          </a:p>
          <a:p>
            <a:pPr lvl="1"/>
            <a:r>
              <a:rPr lang="en-NZ" sz="1800" dirty="0" smtClean="0">
                <a:solidFill>
                  <a:srgbClr val="646464"/>
                </a:solidFill>
                <a:latin typeface="Consolas"/>
              </a:rPr>
              <a:t>@</a:t>
            </a:r>
            <a:r>
              <a:rPr lang="en-NZ" sz="1800" dirty="0" err="1" smtClean="0">
                <a:solidFill>
                  <a:srgbClr val="646464"/>
                </a:solidFill>
                <a:latin typeface="Consolas"/>
              </a:rPr>
              <a:t>OneToMany</a:t>
            </a:r>
            <a:r>
              <a:rPr lang="en-NZ" sz="1800" dirty="0" smtClean="0">
                <a:solidFill>
                  <a:srgbClr val="000000"/>
                </a:solidFill>
                <a:latin typeface="Consolas"/>
              </a:rPr>
              <a:t> (fetch=</a:t>
            </a:r>
            <a:r>
              <a:rPr lang="en-NZ" sz="1800" dirty="0" err="1" smtClean="0">
                <a:solidFill>
                  <a:srgbClr val="000000"/>
                </a:solidFill>
                <a:latin typeface="Consolas"/>
              </a:rPr>
              <a:t>FetchType.</a:t>
            </a:r>
            <a:r>
              <a:rPr lang="en-NZ" sz="1800" i="1" dirty="0" err="1" smtClean="0">
                <a:solidFill>
                  <a:srgbClr val="0000C0"/>
                </a:solidFill>
                <a:latin typeface="Consolas"/>
              </a:rPr>
              <a:t>EAGER</a:t>
            </a:r>
            <a:r>
              <a:rPr lang="en-NZ" sz="1800" i="1" dirty="0" err="1" smtClean="0">
                <a:solidFill>
                  <a:srgbClr val="000000"/>
                </a:solidFill>
                <a:latin typeface="Consolas"/>
              </a:rPr>
              <a:t>,cascade</a:t>
            </a:r>
            <a:r>
              <a:rPr lang="en-NZ" sz="1800" i="1" dirty="0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en-NZ" sz="1800" i="1" dirty="0" err="1" smtClean="0">
                <a:solidFill>
                  <a:srgbClr val="000000"/>
                </a:solidFill>
                <a:latin typeface="Consolas"/>
              </a:rPr>
              <a:t>CascadeType.</a:t>
            </a:r>
            <a:r>
              <a:rPr lang="en-NZ" sz="1800" i="1" dirty="0" err="1" smtClean="0">
                <a:solidFill>
                  <a:srgbClr val="0000C0"/>
                </a:solidFill>
                <a:latin typeface="Consolas"/>
              </a:rPr>
              <a:t>ALL</a:t>
            </a:r>
            <a:r>
              <a:rPr lang="en-NZ" sz="1800" i="1" dirty="0" smtClean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NZ" sz="2800" dirty="0" smtClean="0"/>
              <a:t>Also, </a:t>
            </a:r>
            <a:r>
              <a:rPr lang="en-NZ" sz="2800" dirty="0" err="1" smtClean="0"/>
              <a:t>FetchType.LAZY</a:t>
            </a:r>
            <a:r>
              <a:rPr lang="en-NZ" sz="2800" dirty="0" smtClean="0"/>
              <a:t> and </a:t>
            </a:r>
            <a:r>
              <a:rPr lang="en-NZ" sz="2800" dirty="0" err="1" smtClean="0"/>
              <a:t>CascadeType</a:t>
            </a:r>
            <a:r>
              <a:rPr lang="en-NZ" sz="2800" dirty="0" smtClean="0"/>
              <a:t>:</a:t>
            </a:r>
          </a:p>
          <a:p>
            <a:pPr lvl="1"/>
            <a:r>
              <a:rPr lang="en-NZ" dirty="0" smtClean="0"/>
              <a:t>ALL – cascade all operations</a:t>
            </a:r>
          </a:p>
          <a:p>
            <a:pPr lvl="1"/>
            <a:r>
              <a:rPr lang="en-NZ" dirty="0" smtClean="0"/>
              <a:t>PERSIST – cascade persist operations</a:t>
            </a:r>
          </a:p>
          <a:p>
            <a:pPr lvl="1"/>
            <a:r>
              <a:rPr lang="en-NZ" dirty="0" smtClean="0"/>
              <a:t>MERGE – cascade merge operations</a:t>
            </a:r>
          </a:p>
          <a:p>
            <a:pPr lvl="1"/>
            <a:r>
              <a:rPr lang="en-NZ" dirty="0" smtClean="0"/>
              <a:t>REMOVE – cascade remove operations</a:t>
            </a:r>
          </a:p>
          <a:p>
            <a:pPr lvl="1"/>
            <a:r>
              <a:rPr lang="en-NZ" dirty="0" smtClean="0"/>
              <a:t>REFRESH – cascade refresh operation</a:t>
            </a:r>
          </a:p>
          <a:p>
            <a:r>
              <a:rPr lang="en-NZ" dirty="0" smtClean="0"/>
              <a:t>Eager fetch can use either an outer join (by default) or can use a sub-query.</a:t>
            </a:r>
          </a:p>
          <a:p>
            <a:endParaRPr lang="en-NZ" dirty="0" smtClean="0"/>
          </a:p>
        </p:txBody>
      </p:sp>
      <p:sp>
        <p:nvSpPr>
          <p:cNvPr id="4" name="Rectangle 3"/>
          <p:cNvSpPr/>
          <p:nvPr/>
        </p:nvSpPr>
        <p:spPr>
          <a:xfrm>
            <a:off x="683568" y="6237312"/>
            <a:ext cx="74888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Z" dirty="0" smtClean="0">
                <a:hlinkClick r:id="rId2"/>
              </a:rPr>
              <a:t>http://docs.oracle.com/javaee/6/api/javax/persistence/CascadeType.html</a:t>
            </a:r>
            <a:endParaRPr lang="en-N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Annotations – Foreign Key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0"/>
            <a:r>
              <a:rPr lang="en-NZ" sz="3200" dirty="0" smtClean="0"/>
              <a:t>Specify foreign key link with </a:t>
            </a:r>
            <a:r>
              <a:rPr lang="en-NZ" sz="3200" dirty="0" err="1" smtClean="0"/>
              <a:t>JoinColumn</a:t>
            </a:r>
            <a:r>
              <a:rPr lang="en-NZ" sz="3200" dirty="0" smtClean="0"/>
              <a:t> annotation</a:t>
            </a:r>
          </a:p>
          <a:p>
            <a:pPr marL="594360" lvl="2" indent="-320040">
              <a:spcBef>
                <a:spcPts val="700"/>
              </a:spcBef>
              <a:buSzPct val="60000"/>
              <a:buFont typeface="Wingdings"/>
              <a:buChar char=""/>
            </a:pPr>
            <a:r>
              <a:rPr lang="en-NZ" sz="2000" dirty="0" smtClean="0">
                <a:solidFill>
                  <a:srgbClr val="646464"/>
                </a:solidFill>
                <a:latin typeface="Consolas"/>
              </a:rPr>
              <a:t>@</a:t>
            </a:r>
            <a:r>
              <a:rPr lang="en-NZ" sz="2000" dirty="0" err="1" smtClean="0">
                <a:solidFill>
                  <a:srgbClr val="646464"/>
                </a:solidFill>
                <a:latin typeface="Consolas"/>
              </a:rPr>
              <a:t>JoinColumn</a:t>
            </a:r>
            <a:r>
              <a:rPr lang="en-NZ" sz="2000" dirty="0" smtClean="0">
                <a:solidFill>
                  <a:srgbClr val="646464"/>
                </a:solidFill>
                <a:latin typeface="Consolas"/>
              </a:rPr>
              <a:t> </a:t>
            </a:r>
            <a:r>
              <a:rPr lang="en-NZ" sz="2000" dirty="0" smtClean="0">
                <a:solidFill>
                  <a:srgbClr val="000000"/>
                </a:solidFill>
                <a:latin typeface="Consolas"/>
              </a:rPr>
              <a:t>(name=</a:t>
            </a:r>
            <a:r>
              <a:rPr lang="en-NZ" sz="2000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NZ" sz="2000" dirty="0" err="1" smtClean="0">
                <a:solidFill>
                  <a:srgbClr val="2A00FF"/>
                </a:solidFill>
                <a:latin typeface="Consolas"/>
              </a:rPr>
              <a:t>book_id</a:t>
            </a:r>
            <a:r>
              <a:rPr lang="en-NZ" sz="2000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NZ" sz="2000" dirty="0" smtClean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594360" lvl="2" indent="-320040">
              <a:spcBef>
                <a:spcPts val="700"/>
              </a:spcBef>
              <a:buSzPct val="60000"/>
              <a:buFont typeface="Wingdings"/>
              <a:buChar char=""/>
            </a:pPr>
            <a:r>
              <a:rPr lang="en-NZ" sz="2400" dirty="0" smtClean="0"/>
              <a:t>Name field specifies name of join column in database</a:t>
            </a:r>
          </a:p>
          <a:p>
            <a:pPr marL="0"/>
            <a:r>
              <a:rPr lang="en-NZ" sz="3200" dirty="0" smtClean="0"/>
              <a:t>Java Collection objects List, Set, and Map instances are not loaded when a parent is loaded</a:t>
            </a:r>
          </a:p>
          <a:p>
            <a:pPr marL="0"/>
            <a:r>
              <a:rPr lang="en-NZ" sz="3200" dirty="0" smtClean="0"/>
              <a:t>These collection objects are managed internally using Hibernate proxy wrappers</a:t>
            </a:r>
            <a:endParaRPr lang="en-NZ" sz="27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683568" y="6396335"/>
            <a:ext cx="69847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Z" dirty="0" smtClean="0">
                <a:hlinkClick r:id="rId2"/>
              </a:rPr>
              <a:t>http://docs.oracle.com/javaee/6/api/javax/persistence/JoinColumn.html</a:t>
            </a:r>
            <a:endParaRPr lang="en-NZ" dirty="0" smtClean="0"/>
          </a:p>
          <a:p>
            <a:endParaRPr lang="en-NZ" dirty="0" smtClean="0"/>
          </a:p>
          <a:p>
            <a:endParaRPr lang="en-N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Proxies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NZ" dirty="0" smtClean="0"/>
              <a:t>A proxy is a placeholder that triggers the loading of the real object when it’s accessed for the first time.</a:t>
            </a:r>
          </a:p>
          <a:p>
            <a:r>
              <a:rPr lang="en-NZ" dirty="0" smtClean="0"/>
              <a:t>Proxies for both classes and proxy wrappers for Collection objects</a:t>
            </a:r>
          </a:p>
          <a:p>
            <a:r>
              <a:rPr lang="en-NZ" dirty="0" smtClean="0"/>
              <a:t>Hibernate uses interception to interact with proxy objects. Proxy objects are transparent to the developer.</a:t>
            </a:r>
          </a:p>
          <a:p>
            <a:r>
              <a:rPr lang="en-NZ" dirty="0" smtClean="0"/>
              <a:t>Proxies can </a:t>
            </a:r>
            <a:r>
              <a:rPr lang="en-NZ" i="1" dirty="0" smtClean="0"/>
              <a:t>only </a:t>
            </a:r>
            <a:r>
              <a:rPr lang="en-NZ" dirty="0" smtClean="0"/>
              <a:t>open</a:t>
            </a:r>
            <a:r>
              <a:rPr lang="en-NZ" i="1" dirty="0" smtClean="0"/>
              <a:t> </a:t>
            </a:r>
            <a:r>
              <a:rPr lang="en-NZ" dirty="0" smtClean="0"/>
              <a:t>child records while the Hibernate Session is open.</a:t>
            </a:r>
          </a:p>
          <a:p>
            <a:endParaRPr lang="en-N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Association Annotations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803400"/>
            <a:ext cx="8153400" cy="479395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NZ" sz="1600" dirty="0" smtClean="0">
                <a:solidFill>
                  <a:srgbClr val="646464"/>
                </a:solidFill>
                <a:latin typeface="Consolas"/>
              </a:rPr>
              <a:t>@Entity</a:t>
            </a:r>
          </a:p>
          <a:p>
            <a:pPr>
              <a:buNone/>
            </a:pPr>
            <a:r>
              <a:rPr lang="en-NZ" sz="1600" dirty="0" smtClean="0">
                <a:solidFill>
                  <a:srgbClr val="646464"/>
                </a:solidFill>
                <a:latin typeface="Consolas"/>
              </a:rPr>
              <a:t>@Table</a:t>
            </a:r>
            <a:r>
              <a:rPr lang="en-NZ" sz="1600" dirty="0" smtClean="0">
                <a:solidFill>
                  <a:srgbClr val="000000"/>
                </a:solidFill>
                <a:latin typeface="Consolas"/>
              </a:rPr>
              <a:t>(name=</a:t>
            </a:r>
            <a:r>
              <a:rPr lang="en-NZ" sz="1600" dirty="0" smtClean="0">
                <a:solidFill>
                  <a:srgbClr val="2A00FF"/>
                </a:solidFill>
                <a:latin typeface="Consolas"/>
              </a:rPr>
              <a:t>"Book"</a:t>
            </a:r>
            <a:r>
              <a:rPr lang="en-NZ" sz="1600" dirty="0" smtClean="0">
                <a:solidFill>
                  <a:srgbClr val="000000"/>
                </a:solidFill>
                <a:latin typeface="Consolas"/>
              </a:rPr>
              <a:t>)</a:t>
            </a:r>
          </a:p>
          <a:p>
            <a:pPr>
              <a:buNone/>
            </a:pPr>
            <a:r>
              <a:rPr lang="en-NZ" sz="1600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NZ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NZ" sz="1600" dirty="0" smtClean="0">
                <a:solidFill>
                  <a:srgbClr val="7F0055"/>
                </a:solidFill>
                <a:latin typeface="Consolas"/>
              </a:rPr>
              <a:t>class</a:t>
            </a:r>
            <a:r>
              <a:rPr lang="en-NZ" sz="1600" dirty="0" smtClean="0">
                <a:solidFill>
                  <a:srgbClr val="000000"/>
                </a:solidFill>
                <a:latin typeface="Consolas"/>
              </a:rPr>
              <a:t> Book </a:t>
            </a:r>
            <a:r>
              <a:rPr lang="en-NZ" sz="1600" dirty="0" smtClean="0">
                <a:solidFill>
                  <a:srgbClr val="7F0055"/>
                </a:solidFill>
                <a:latin typeface="Consolas"/>
              </a:rPr>
              <a:t>implements</a:t>
            </a:r>
            <a:r>
              <a:rPr lang="en-NZ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NZ" sz="1600" dirty="0" err="1" smtClean="0">
                <a:solidFill>
                  <a:srgbClr val="000000"/>
                </a:solidFill>
                <a:latin typeface="Consolas"/>
              </a:rPr>
              <a:t>Serializable</a:t>
            </a:r>
            <a:r>
              <a:rPr lang="en-NZ" sz="1600" dirty="0" smtClean="0">
                <a:solidFill>
                  <a:srgbClr val="000000"/>
                </a:solidFill>
                <a:latin typeface="Consolas"/>
              </a:rPr>
              <a:t> {</a:t>
            </a:r>
            <a:endParaRPr lang="en-NZ" sz="1600" dirty="0" smtClean="0">
              <a:latin typeface="Consolas"/>
            </a:endParaRPr>
          </a:p>
          <a:p>
            <a:pPr lvl="1">
              <a:buNone/>
            </a:pPr>
            <a:r>
              <a:rPr lang="en-NZ" sz="1600" dirty="0" smtClean="0">
                <a:solidFill>
                  <a:srgbClr val="7F0055"/>
                </a:solidFill>
                <a:latin typeface="Consolas"/>
              </a:rPr>
              <a:t>private</a:t>
            </a:r>
            <a:r>
              <a:rPr lang="en-NZ" sz="1600" dirty="0" smtClean="0">
                <a:solidFill>
                  <a:srgbClr val="000000"/>
                </a:solidFill>
                <a:latin typeface="Consolas"/>
              </a:rPr>
              <a:t> Long </a:t>
            </a:r>
            <a:r>
              <a:rPr lang="en-NZ" sz="1600" dirty="0" err="1" smtClean="0">
                <a:solidFill>
                  <a:srgbClr val="0000C0"/>
                </a:solidFill>
                <a:latin typeface="Consolas"/>
              </a:rPr>
              <a:t>bookId</a:t>
            </a:r>
            <a:r>
              <a:rPr lang="en-NZ" sz="1600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 lvl="1">
              <a:buNone/>
            </a:pPr>
            <a:r>
              <a:rPr lang="en-NZ" sz="1600" dirty="0" smtClean="0">
                <a:solidFill>
                  <a:srgbClr val="7F0055"/>
                </a:solidFill>
                <a:latin typeface="Consolas"/>
              </a:rPr>
              <a:t>private</a:t>
            </a:r>
            <a:r>
              <a:rPr lang="en-NZ" sz="1600" dirty="0" smtClean="0">
                <a:solidFill>
                  <a:srgbClr val="000000"/>
                </a:solidFill>
                <a:latin typeface="Consolas"/>
              </a:rPr>
              <a:t> String </a:t>
            </a:r>
            <a:r>
              <a:rPr lang="en-NZ" sz="1600" dirty="0" smtClean="0">
                <a:solidFill>
                  <a:srgbClr val="0000C0"/>
                </a:solidFill>
                <a:latin typeface="Consolas"/>
              </a:rPr>
              <a:t>title</a:t>
            </a:r>
            <a:r>
              <a:rPr lang="en-NZ" sz="1600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 lvl="1">
              <a:buNone/>
            </a:pPr>
            <a:r>
              <a:rPr lang="en-NZ" sz="900" dirty="0" smtClean="0">
                <a:solidFill>
                  <a:srgbClr val="7F0055"/>
                </a:solidFill>
                <a:latin typeface="Consolas"/>
              </a:rPr>
              <a:t>...</a:t>
            </a:r>
            <a:endParaRPr lang="en-NZ" sz="900" dirty="0" smtClean="0">
              <a:solidFill>
                <a:srgbClr val="000000"/>
              </a:solidFill>
              <a:latin typeface="Consolas"/>
            </a:endParaRPr>
          </a:p>
          <a:p>
            <a:pPr lvl="1">
              <a:buNone/>
            </a:pPr>
            <a:r>
              <a:rPr lang="en-NZ" sz="1600" dirty="0" smtClean="0">
                <a:solidFill>
                  <a:srgbClr val="7F0055"/>
                </a:solidFill>
                <a:latin typeface="Consolas"/>
              </a:rPr>
              <a:t>private</a:t>
            </a:r>
            <a:r>
              <a:rPr lang="en-NZ" sz="1600" dirty="0" smtClean="0">
                <a:solidFill>
                  <a:srgbClr val="000000"/>
                </a:solidFill>
                <a:latin typeface="Consolas"/>
              </a:rPr>
              <a:t> List &lt;Genre&gt; </a:t>
            </a:r>
            <a:r>
              <a:rPr lang="en-NZ" sz="1600" dirty="0" smtClean="0">
                <a:solidFill>
                  <a:srgbClr val="0000C0"/>
                </a:solidFill>
                <a:latin typeface="Consolas"/>
              </a:rPr>
              <a:t>genre</a:t>
            </a:r>
            <a:r>
              <a:rPr lang="en-NZ" sz="1600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 lvl="1">
              <a:buNone/>
            </a:pPr>
            <a:r>
              <a:rPr lang="en-NZ" sz="900" dirty="0" smtClean="0">
                <a:solidFill>
                  <a:srgbClr val="7F0055"/>
                </a:solidFill>
                <a:latin typeface="Consolas"/>
              </a:rPr>
              <a:t>...</a:t>
            </a:r>
            <a:endParaRPr lang="en-NZ" sz="900" dirty="0" smtClean="0">
              <a:solidFill>
                <a:srgbClr val="000000"/>
              </a:solidFill>
              <a:latin typeface="Consolas"/>
            </a:endParaRPr>
          </a:p>
          <a:p>
            <a:pPr lvl="1">
              <a:buNone/>
            </a:pPr>
            <a:r>
              <a:rPr lang="en-NZ" sz="1600" dirty="0" smtClean="0">
                <a:solidFill>
                  <a:srgbClr val="646464"/>
                </a:solidFill>
                <a:latin typeface="Consolas"/>
              </a:rPr>
              <a:t>@</a:t>
            </a:r>
            <a:r>
              <a:rPr lang="en-NZ" sz="1600" dirty="0" err="1" smtClean="0">
                <a:solidFill>
                  <a:srgbClr val="646464"/>
                </a:solidFill>
                <a:latin typeface="Consolas"/>
              </a:rPr>
              <a:t>OneToMany</a:t>
            </a:r>
            <a:r>
              <a:rPr lang="en-NZ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NZ" sz="16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NZ" sz="1600" dirty="0" err="1" smtClean="0">
                <a:solidFill>
                  <a:srgbClr val="000000"/>
                </a:solidFill>
                <a:latin typeface="Consolas"/>
              </a:rPr>
              <a:t>mappedBy</a:t>
            </a:r>
            <a:r>
              <a:rPr lang="en-NZ" sz="1600" dirty="0" smtClean="0">
                <a:solidFill>
                  <a:srgbClr val="000000"/>
                </a:solidFill>
                <a:latin typeface="Consolas"/>
              </a:rPr>
              <a:t>="</a:t>
            </a:r>
            <a:r>
              <a:rPr lang="en-NZ" sz="1600" dirty="0" err="1" smtClean="0">
                <a:solidFill>
                  <a:srgbClr val="000000"/>
                </a:solidFill>
                <a:latin typeface="Consolas"/>
              </a:rPr>
              <a:t>book",fetch</a:t>
            </a:r>
            <a:r>
              <a:rPr lang="en-NZ" sz="1600" dirty="0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en-NZ" sz="1600" dirty="0" err="1" smtClean="0">
                <a:solidFill>
                  <a:srgbClr val="000000"/>
                </a:solidFill>
                <a:latin typeface="Consolas"/>
              </a:rPr>
              <a:t>FetchType.EAGER,cascade</a:t>
            </a:r>
            <a:r>
              <a:rPr lang="en-NZ" sz="1600" dirty="0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en-NZ" sz="1600" dirty="0" err="1" smtClean="0">
                <a:solidFill>
                  <a:srgbClr val="000000"/>
                </a:solidFill>
                <a:latin typeface="Consolas"/>
              </a:rPr>
              <a:t>CascadeType.ALL</a:t>
            </a:r>
            <a:r>
              <a:rPr lang="en-NZ" sz="1600" i="1" dirty="0" smtClean="0">
                <a:solidFill>
                  <a:srgbClr val="000000"/>
                </a:solidFill>
                <a:latin typeface="Consolas"/>
              </a:rPr>
              <a:t>)</a:t>
            </a:r>
          </a:p>
          <a:p>
            <a:pPr lvl="1">
              <a:buNone/>
            </a:pPr>
            <a:r>
              <a:rPr lang="en-NZ" sz="1600" dirty="0" smtClean="0">
                <a:solidFill>
                  <a:srgbClr val="646464"/>
                </a:solidFill>
                <a:latin typeface="Consolas"/>
              </a:rPr>
              <a:t>@</a:t>
            </a:r>
            <a:r>
              <a:rPr lang="en-NZ" sz="1600" dirty="0" err="1" smtClean="0">
                <a:solidFill>
                  <a:srgbClr val="646464"/>
                </a:solidFill>
                <a:latin typeface="Consolas"/>
              </a:rPr>
              <a:t>JoinColumn</a:t>
            </a:r>
            <a:r>
              <a:rPr lang="en-NZ" sz="1600" dirty="0" smtClean="0">
                <a:solidFill>
                  <a:srgbClr val="646464"/>
                </a:solidFill>
                <a:latin typeface="Consolas"/>
              </a:rPr>
              <a:t> </a:t>
            </a:r>
            <a:r>
              <a:rPr lang="en-NZ" sz="1600" dirty="0" smtClean="0">
                <a:solidFill>
                  <a:srgbClr val="000000"/>
                </a:solidFill>
                <a:latin typeface="Consolas"/>
              </a:rPr>
              <a:t>(name=</a:t>
            </a:r>
            <a:r>
              <a:rPr lang="en-NZ" sz="1600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NZ" sz="1600" dirty="0" err="1" smtClean="0">
                <a:solidFill>
                  <a:srgbClr val="2A00FF"/>
                </a:solidFill>
                <a:latin typeface="Consolas"/>
              </a:rPr>
              <a:t>book_id</a:t>
            </a:r>
            <a:r>
              <a:rPr lang="en-NZ" sz="1600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NZ" sz="1600" dirty="0" smtClean="0">
                <a:solidFill>
                  <a:srgbClr val="000000"/>
                </a:solidFill>
                <a:latin typeface="Consolas"/>
              </a:rPr>
              <a:t>)</a:t>
            </a:r>
          </a:p>
          <a:p>
            <a:pPr lvl="1">
              <a:buNone/>
            </a:pPr>
            <a:r>
              <a:rPr lang="en-NZ" sz="1600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NZ" sz="1600" dirty="0" smtClean="0">
                <a:solidFill>
                  <a:srgbClr val="000000"/>
                </a:solidFill>
                <a:latin typeface="Consolas"/>
              </a:rPr>
              <a:t> List&lt;Genre&gt; </a:t>
            </a:r>
            <a:r>
              <a:rPr lang="en-NZ" sz="1600" dirty="0" err="1" smtClean="0">
                <a:solidFill>
                  <a:srgbClr val="000000"/>
                </a:solidFill>
                <a:latin typeface="Consolas"/>
              </a:rPr>
              <a:t>getGenre</a:t>
            </a:r>
            <a:r>
              <a:rPr lang="en-NZ" sz="1600" dirty="0" smtClean="0">
                <a:solidFill>
                  <a:srgbClr val="000000"/>
                </a:solidFill>
                <a:latin typeface="Consolas"/>
              </a:rPr>
              <a:t>() {</a:t>
            </a:r>
          </a:p>
          <a:p>
            <a:pPr lvl="1">
              <a:buNone/>
            </a:pPr>
            <a:r>
              <a:rPr lang="en-NZ" sz="1600" dirty="0" smtClean="0">
                <a:solidFill>
                  <a:srgbClr val="7F0055"/>
                </a:solidFill>
                <a:latin typeface="Consolas"/>
              </a:rPr>
              <a:t>	return</a:t>
            </a:r>
            <a:r>
              <a:rPr lang="en-NZ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NZ" sz="1600" dirty="0" smtClean="0">
                <a:solidFill>
                  <a:srgbClr val="0000C0"/>
                </a:solidFill>
                <a:latin typeface="Consolas"/>
              </a:rPr>
              <a:t>genre</a:t>
            </a:r>
            <a:r>
              <a:rPr lang="en-NZ" sz="1600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 lvl="1">
              <a:buNone/>
            </a:pPr>
            <a:r>
              <a:rPr lang="en-NZ" sz="1600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pPr lvl="1">
              <a:buNone/>
            </a:pPr>
            <a:r>
              <a:rPr lang="en-NZ" sz="1600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NZ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NZ" sz="1600" dirty="0" smtClean="0">
                <a:solidFill>
                  <a:srgbClr val="7F0055"/>
                </a:solidFill>
                <a:latin typeface="Consolas"/>
              </a:rPr>
              <a:t>void</a:t>
            </a:r>
            <a:r>
              <a:rPr lang="en-NZ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NZ" sz="1600" dirty="0" err="1" smtClean="0">
                <a:solidFill>
                  <a:srgbClr val="000000"/>
                </a:solidFill>
                <a:latin typeface="Consolas"/>
              </a:rPr>
              <a:t>setGenre</a:t>
            </a:r>
            <a:r>
              <a:rPr lang="en-NZ" sz="1600" dirty="0" smtClean="0">
                <a:solidFill>
                  <a:srgbClr val="000000"/>
                </a:solidFill>
                <a:latin typeface="Consolas"/>
              </a:rPr>
              <a:t>(List&lt;Genre&gt; genre) {</a:t>
            </a:r>
          </a:p>
          <a:p>
            <a:pPr lvl="2">
              <a:buNone/>
            </a:pPr>
            <a:r>
              <a:rPr lang="en-NZ" sz="1600" dirty="0" err="1" smtClean="0">
                <a:solidFill>
                  <a:srgbClr val="7F0055"/>
                </a:solidFill>
                <a:latin typeface="Consolas"/>
              </a:rPr>
              <a:t>this</a:t>
            </a:r>
            <a:r>
              <a:rPr lang="en-NZ" sz="1600" dirty="0" err="1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en-NZ" sz="1600" dirty="0" err="1" smtClean="0">
                <a:solidFill>
                  <a:srgbClr val="0000C0"/>
                </a:solidFill>
                <a:latin typeface="Consolas"/>
              </a:rPr>
              <a:t>genre</a:t>
            </a:r>
            <a:r>
              <a:rPr lang="en-NZ" sz="1600" dirty="0" smtClean="0">
                <a:solidFill>
                  <a:srgbClr val="000000"/>
                </a:solidFill>
                <a:latin typeface="Consolas"/>
              </a:rPr>
              <a:t> = genre;</a:t>
            </a:r>
          </a:p>
          <a:p>
            <a:pPr lvl="1">
              <a:buNone/>
            </a:pPr>
            <a:r>
              <a:rPr lang="en-NZ" sz="16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NZ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descreenPresentatio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487</Words>
  <Application>Microsoft Office PowerPoint</Application>
  <PresentationFormat>On-screen Show (4:3)</PresentationFormat>
  <Paragraphs>91</Paragraphs>
  <Slides>11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WidescreenPresentation</vt:lpstr>
      <vt:lpstr>Enterprise java</vt:lpstr>
      <vt:lpstr>Contents</vt:lpstr>
      <vt:lpstr>Associations</vt:lpstr>
      <vt:lpstr>Association Annotations</vt:lpstr>
      <vt:lpstr>Lazy Loading</vt:lpstr>
      <vt:lpstr>Annotations - Relationship</vt:lpstr>
      <vt:lpstr>Annotations – Foreign Key</vt:lpstr>
      <vt:lpstr>Proxies</vt:lpstr>
      <vt:lpstr>Association Annotations</vt:lpstr>
      <vt:lpstr>Hibernate Configuration</vt:lpstr>
      <vt:lpstr>Final Notes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2012-06-18T04:41:04Z</dcterms:created>
  <dcterms:modified xsi:type="dcterms:W3CDTF">2014-03-19T11:28:42Z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