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5" r:id="rId10"/>
    <p:sldId id="329" r:id="rId11"/>
    <p:sldId id="326" r:id="rId12"/>
    <p:sldId id="328" r:id="rId13"/>
    <p:sldId id="330" r:id="rId14"/>
    <p:sldId id="332" r:id="rId15"/>
    <p:sldId id="331" r:id="rId1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87621" autoAdjust="0"/>
  </p:normalViewPr>
  <p:slideViewPr>
    <p:cSldViewPr>
      <p:cViewPr>
        <p:scale>
          <a:sx n="70" d="100"/>
          <a:sy n="70" d="100"/>
        </p:scale>
        <p:origin x="-1699" y="-4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903A-B8B5-4602-B0B5-8C472DB8A55D}" type="datetimeFigureOut">
              <a:rPr lang="en-US" smtClean="0"/>
              <a:pPr/>
              <a:t>3/5/2014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E040-DADD-4441-A94F-F7D8FA5B71BC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D5D3C38-FAA5-4D41-BA2E-514920F9ADE3}" type="datetime1">
              <a:rPr lang="en-US" smtClean="0">
                <a:solidFill>
                  <a:srgbClr val="FFFFFF"/>
                </a:solidFill>
              </a:rPr>
              <a:pPr algn="ctr"/>
              <a:t>3/5/2014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981200"/>
            <a:ext cx="38750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70475" y="1981200"/>
            <a:ext cx="3875088" cy="4114800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41277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36910CE-CDCD-4073-B55D-442D89604A47}" type="slidenum">
              <a:rPr lang="en-US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BDB76-1EB3-4B2D-B730-FB8C3E64E0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D18AD3-3CE8-43DF-9519-0CE09E5A5B13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244408" y="6381328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C9DD4-FDF1-43B4-8D91-15D1E958866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74A13-0F99-4BDF-830A-2C64F08FBEA2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D27745-9C0E-4338-8AE1-C73B2B0AE541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B7A63FC-A3AF-487E-B6EE-07AF4A4C83CD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F2C37-0788-4C48-A1F0-02CF2F89760A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7C2-ECDD-4253-A46B-5D73BD5CD815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E1F25-5926-42E7-9751-02D2D00C352F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3965B5F-D443-40C1-9BB4-E8FD76C1056C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9F4B5FD-BA4E-4BA2-81DF-2BA71E9EE121}" type="datetime1">
              <a:rPr lang="en-US" smtClean="0"/>
              <a:pPr/>
              <a:t>3/5/2014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064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fld id="{519C9DD4-FDF1-43B4-8D91-15D1E95886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ruts.apache.org/2.2.3/docs/using-struts-2-tag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truts.apache.org/2.0.6/docs/big-pictu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utpu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76000" contrast="69000"/>
          </a:blip>
          <a:srcRect t="14648" b="18945"/>
          <a:stretch>
            <a:fillRect/>
          </a:stretch>
        </p:blipFill>
        <p:spPr>
          <a:xfrm>
            <a:off x="-32" y="1071546"/>
            <a:ext cx="9144000" cy="4857784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Lecture 2 - Struts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71736" y="71414"/>
            <a:ext cx="6643734" cy="107157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dirty="0" smtClean="0"/>
              <a:t>Enterprise java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Action Class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The model class where all of the business logic takes place</a:t>
            </a:r>
          </a:p>
          <a:p>
            <a:r>
              <a:rPr lang="en-NZ" dirty="0" smtClean="0"/>
              <a:t>A simple POJO that needs to comply with Struts framework conventions</a:t>
            </a:r>
          </a:p>
          <a:p>
            <a:pPr lvl="1"/>
            <a:r>
              <a:rPr lang="en-NZ" dirty="0" smtClean="0"/>
              <a:t>Needs to have a public String execute() method which is the where the main body of code will go</a:t>
            </a:r>
          </a:p>
          <a:p>
            <a:pPr lvl="1"/>
            <a:r>
              <a:rPr lang="en-NZ" dirty="0" smtClean="0"/>
              <a:t>Needs setters and getters to get access to the classes data items</a:t>
            </a:r>
          </a:p>
          <a:p>
            <a:pPr lvl="1"/>
            <a:r>
              <a:rPr lang="en-NZ" dirty="0" smtClean="0"/>
              <a:t>Can create setters to get access to other resources like the </a:t>
            </a:r>
            <a:r>
              <a:rPr lang="en-NZ" dirty="0" err="1" smtClean="0"/>
              <a:t>HttpServletResponse</a:t>
            </a:r>
            <a:r>
              <a:rPr lang="en-NZ" dirty="0" smtClean="0"/>
              <a:t> object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Struts – Dependency Injection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Delegates responsibility for object creation and linking from the objects themselves to a factory</a:t>
            </a:r>
          </a:p>
          <a:p>
            <a:r>
              <a:rPr lang="en-NZ" dirty="0" smtClean="0"/>
              <a:t>The object factories are managed internally by the Struts framework’s </a:t>
            </a:r>
            <a:r>
              <a:rPr lang="en-NZ" i="1" dirty="0" smtClean="0"/>
              <a:t>inversion of control </a:t>
            </a:r>
            <a:r>
              <a:rPr lang="en-NZ" dirty="0" smtClean="0"/>
              <a:t>container</a:t>
            </a:r>
          </a:p>
          <a:p>
            <a:r>
              <a:rPr lang="en-NZ" dirty="0" smtClean="0"/>
              <a:t>Basically – a router that creates and links objects when required – based on parameter type and name of setter method</a:t>
            </a:r>
          </a:p>
          <a:p>
            <a:r>
              <a:rPr lang="en-NZ" dirty="0" smtClean="0"/>
              <a:t>Factories for creating </a:t>
            </a:r>
            <a:r>
              <a:rPr lang="en-NZ" dirty="0" err="1" smtClean="0"/>
              <a:t>DataSource</a:t>
            </a:r>
            <a:r>
              <a:rPr lang="en-NZ" dirty="0" smtClean="0"/>
              <a:t> objects, Sockets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Struts – Dependency Injection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840310"/>
          </a:xfrm>
        </p:spPr>
        <p:txBody>
          <a:bodyPr>
            <a:noAutofit/>
          </a:bodyPr>
          <a:lstStyle/>
          <a:p>
            <a:pPr>
              <a:buClr>
                <a:srgbClr val="DA1F28"/>
              </a:buClr>
            </a:pPr>
            <a:r>
              <a:rPr lang="en-NZ" sz="2800" dirty="0" smtClean="0">
                <a:solidFill>
                  <a:prstClr val="black"/>
                </a:solidFill>
              </a:rPr>
              <a:t>Partially wired up with XML see </a:t>
            </a:r>
            <a:r>
              <a:rPr lang="en-NZ" sz="2800" dirty="0" err="1" smtClean="0">
                <a:solidFill>
                  <a:prstClr val="black"/>
                </a:solidFill>
              </a:rPr>
              <a:t>struts.xml</a:t>
            </a:r>
            <a:r>
              <a:rPr lang="en-NZ" sz="2800" dirty="0" smtClean="0">
                <a:solidFill>
                  <a:prstClr val="black"/>
                </a:solidFill>
              </a:rPr>
              <a:t> and automatically using inversion of control</a:t>
            </a:r>
          </a:p>
          <a:p>
            <a:pPr>
              <a:buNone/>
            </a:pPr>
            <a:endParaRPr lang="en-NZ" sz="1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NZ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600" b="1" dirty="0" err="1" smtClean="0">
                <a:solidFill>
                  <a:srgbClr val="000000"/>
                </a:solidFill>
                <a:latin typeface="Courier New"/>
              </a:rPr>
              <a:t>SimpleQuery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NZ" sz="16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NZ" sz="1600" b="1" dirty="0" smtClean="0">
                <a:solidFill>
                  <a:srgbClr val="0000C0"/>
                </a:solidFill>
                <a:latin typeface="Courier New"/>
              </a:rPr>
              <a:t>genre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NZ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NZ" sz="1600" dirty="0" err="1" smtClean="0">
                <a:solidFill>
                  <a:srgbClr val="000000"/>
                </a:solidFill>
                <a:latin typeface="Courier New"/>
              </a:rPr>
              <a:t>HttpServletResponse</a:t>
            </a:r>
            <a:r>
              <a:rPr lang="en-NZ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600" dirty="0" smtClean="0">
                <a:solidFill>
                  <a:srgbClr val="0000C0"/>
                </a:solidFill>
                <a:latin typeface="Courier New"/>
              </a:rPr>
              <a:t>response</a:t>
            </a:r>
            <a:r>
              <a:rPr lang="en-NZ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NZ" sz="1600" dirty="0" smtClean="0">
              <a:latin typeface="Courier New"/>
            </a:endParaRPr>
          </a:p>
          <a:p>
            <a:pPr>
              <a:buNone/>
            </a:pPr>
            <a:r>
              <a:rPr lang="en-NZ" sz="16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600" b="1" dirty="0" err="1" smtClean="0">
                <a:solidFill>
                  <a:srgbClr val="000000"/>
                </a:solidFill>
                <a:latin typeface="Courier New"/>
              </a:rPr>
              <a:t>setServletResponse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600" b="1" dirty="0" err="1" smtClean="0">
                <a:solidFill>
                  <a:srgbClr val="000000"/>
                </a:solidFill>
                <a:latin typeface="Courier New"/>
              </a:rPr>
              <a:t>HttpServletResponse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 response) {</a:t>
            </a:r>
          </a:p>
          <a:p>
            <a:pPr>
              <a:buNone/>
            </a:pPr>
            <a:r>
              <a:rPr lang="en-NZ" sz="16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NZ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NZ" sz="16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NZ" sz="1600" b="1" dirty="0" err="1" smtClean="0">
                <a:solidFill>
                  <a:srgbClr val="0000C0"/>
                </a:solidFill>
                <a:latin typeface="Courier New"/>
              </a:rPr>
              <a:t>response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 = response;</a:t>
            </a:r>
          </a:p>
          <a:p>
            <a:pPr>
              <a:buNone/>
            </a:pPr>
            <a:r>
              <a:rPr lang="en-NZ" sz="1600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NZ" sz="1600" dirty="0" smtClean="0">
              <a:latin typeface="Courier New"/>
            </a:endParaRPr>
          </a:p>
          <a:p>
            <a:pPr>
              <a:buNone/>
            </a:pPr>
            <a:r>
              <a:rPr lang="en-NZ" sz="16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 String execute()</a:t>
            </a:r>
            <a:r>
              <a:rPr lang="en-NZ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NZ" sz="1600" b="1" dirty="0" smtClean="0">
                <a:solidFill>
                  <a:srgbClr val="7F0055"/>
                </a:solidFill>
                <a:latin typeface="Courier New"/>
              </a:rPr>
              <a:t>		try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r>
              <a:rPr lang="en-NZ" sz="16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NZ" sz="1600" dirty="0" err="1" smtClean="0">
                <a:solidFill>
                  <a:srgbClr val="000000"/>
                </a:solidFill>
                <a:latin typeface="Courier New"/>
              </a:rPr>
              <a:t>PrintWriter</a:t>
            </a:r>
            <a:r>
              <a:rPr lang="en-NZ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600" u="sng" dirty="0" smtClean="0">
                <a:solidFill>
                  <a:srgbClr val="000000"/>
                </a:solidFill>
                <a:latin typeface="Courier New"/>
              </a:rPr>
              <a:t>out = </a:t>
            </a:r>
            <a:r>
              <a:rPr lang="en-NZ" sz="1600" u="sng" dirty="0" err="1" smtClean="0">
                <a:solidFill>
                  <a:srgbClr val="0000C0"/>
                </a:solidFill>
                <a:latin typeface="Courier New"/>
              </a:rPr>
              <a:t>response</a:t>
            </a:r>
            <a:r>
              <a:rPr lang="en-NZ" sz="1600" u="sng" dirty="0" err="1" smtClean="0">
                <a:solidFill>
                  <a:srgbClr val="000000"/>
                </a:solidFill>
                <a:latin typeface="Courier New"/>
              </a:rPr>
              <a:t>.getWriter</a:t>
            </a:r>
            <a:r>
              <a:rPr lang="en-NZ" sz="1600" u="sng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NZ" sz="1600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NZ" sz="1600" b="1" dirty="0" smtClean="0">
                <a:solidFill>
                  <a:srgbClr val="7F0055"/>
                </a:solidFill>
                <a:latin typeface="Courier New"/>
              </a:rPr>
              <a:t>		catch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NZ" sz="1600" b="1" dirty="0" err="1" smtClean="0">
                <a:solidFill>
                  <a:srgbClr val="000000"/>
                </a:solidFill>
                <a:latin typeface="Courier New"/>
              </a:rPr>
              <a:t>IOException</a:t>
            </a:r>
            <a:r>
              <a:rPr lang="en-NZ" sz="1600" b="1" dirty="0" smtClean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pPr>
              <a:buNone/>
            </a:pPr>
            <a:r>
              <a:rPr lang="en-NZ" sz="1600" dirty="0" smtClean="0">
                <a:solidFill>
                  <a:srgbClr val="3F7F5F"/>
                </a:solidFill>
                <a:latin typeface="Courier New"/>
              </a:rPr>
              <a:t>		// handle the exception ...</a:t>
            </a:r>
          </a:p>
          <a:p>
            <a:pPr>
              <a:buNone/>
            </a:pPr>
            <a:r>
              <a:rPr lang="en-NZ" sz="1600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NZ" sz="1600" dirty="0" smtClean="0">
                <a:solidFill>
                  <a:srgbClr val="000000"/>
                </a:solidFill>
                <a:latin typeface="Courier New"/>
              </a:rPr>
              <a:t>		…</a:t>
            </a:r>
            <a:endParaRPr lang="en-NZ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Struts - Configuration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03406"/>
            <a:ext cx="8153400" cy="436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1500" dirty="0" smtClean="0">
                <a:solidFill>
                  <a:srgbClr val="3F7F7F"/>
                </a:solidFill>
                <a:latin typeface="Courier New"/>
              </a:rPr>
              <a:t>struts</a:t>
            </a: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1500" dirty="0" smtClean="0">
                <a:solidFill>
                  <a:srgbClr val="3F7F7F"/>
                </a:solidFill>
                <a:latin typeface="Courier New"/>
              </a:rPr>
              <a:t>constant </a:t>
            </a:r>
            <a:r>
              <a:rPr lang="en-NZ" sz="15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NZ" sz="1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500" i="1" dirty="0" err="1" smtClean="0">
                <a:solidFill>
                  <a:srgbClr val="2A00FF"/>
                </a:solidFill>
                <a:latin typeface="Courier New"/>
              </a:rPr>
              <a:t>struts.enable.DynamicMethodInvocation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NZ" sz="1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"false" </a:t>
            </a:r>
            <a:r>
              <a:rPr lang="en-NZ" sz="15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1500" dirty="0" smtClean="0">
                <a:solidFill>
                  <a:srgbClr val="3F7F7F"/>
                </a:solidFill>
                <a:latin typeface="Courier New"/>
              </a:rPr>
              <a:t>constant </a:t>
            </a:r>
            <a:r>
              <a:rPr lang="en-NZ" sz="15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NZ" sz="1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500" i="1" dirty="0" err="1" smtClean="0">
                <a:solidFill>
                  <a:srgbClr val="2A00FF"/>
                </a:solidFill>
                <a:latin typeface="Courier New"/>
              </a:rPr>
              <a:t>struts.devMode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NZ" sz="1500" i="1" dirty="0" smtClean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NZ" sz="15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"true" </a:t>
            </a:r>
            <a:r>
              <a:rPr lang="en-NZ" sz="15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1500" dirty="0" smtClean="0">
                <a:solidFill>
                  <a:srgbClr val="3F7F7F"/>
                </a:solidFill>
                <a:latin typeface="Courier New"/>
              </a:rPr>
              <a:t>package </a:t>
            </a:r>
            <a:r>
              <a:rPr lang="en-NZ" sz="15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NZ" sz="1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"default" </a:t>
            </a:r>
            <a:r>
              <a:rPr lang="en-NZ" sz="1500" i="1" dirty="0" smtClean="0">
                <a:solidFill>
                  <a:srgbClr val="7F007F"/>
                </a:solidFill>
                <a:latin typeface="Courier New"/>
              </a:rPr>
              <a:t>extends</a:t>
            </a:r>
            <a:r>
              <a:rPr lang="en-NZ" sz="15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"struts-default" </a:t>
            </a:r>
            <a:r>
              <a:rPr lang="en-NZ" sz="1500" i="1" dirty="0" smtClean="0">
                <a:solidFill>
                  <a:srgbClr val="7F007F"/>
                </a:solidFill>
                <a:latin typeface="Courier New"/>
              </a:rPr>
              <a:t>namespace</a:t>
            </a:r>
            <a:r>
              <a:rPr lang="en-NZ" sz="15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"/"</a:t>
            </a:r>
            <a:r>
              <a:rPr lang="en-NZ" sz="15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>
              <a:buNone/>
            </a:pPr>
            <a:endParaRPr lang="en-NZ" sz="1500" dirty="0" smtClean="0">
              <a:latin typeface="Courier New"/>
            </a:endParaRPr>
          </a:p>
          <a:p>
            <a:pPr lvl="2">
              <a:buNone/>
            </a:pP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1500" dirty="0" smtClean="0">
                <a:solidFill>
                  <a:srgbClr val="3F7F7F"/>
                </a:solidFill>
                <a:latin typeface="Courier New"/>
              </a:rPr>
              <a:t>constant </a:t>
            </a:r>
            <a:r>
              <a:rPr lang="en-NZ" sz="15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NZ" sz="1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"struts.custom.i18n.resources"</a:t>
            </a:r>
          </a:p>
          <a:p>
            <a:pPr lvl="2">
              <a:buNone/>
            </a:pPr>
            <a:r>
              <a:rPr lang="en-NZ" sz="1500" dirty="0" smtClean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NZ" sz="1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500" i="1" dirty="0" err="1" smtClean="0">
                <a:solidFill>
                  <a:srgbClr val="2A00FF"/>
                </a:solidFill>
                <a:latin typeface="Courier New"/>
              </a:rPr>
              <a:t>ApplicationResources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NZ" sz="15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lvl="2">
              <a:buNone/>
            </a:pPr>
            <a:endParaRPr lang="en-NZ" sz="1500" dirty="0" smtClean="0">
              <a:latin typeface="Courier New"/>
            </a:endParaRPr>
          </a:p>
          <a:p>
            <a:pPr lvl="2">
              <a:buNone/>
            </a:pP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1500" dirty="0" smtClean="0">
                <a:solidFill>
                  <a:srgbClr val="3F7F7F"/>
                </a:solidFill>
                <a:latin typeface="Courier New"/>
              </a:rPr>
              <a:t>action </a:t>
            </a:r>
            <a:r>
              <a:rPr lang="en-NZ" sz="15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NZ" sz="1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500" i="1" dirty="0" err="1" smtClean="0">
                <a:solidFill>
                  <a:srgbClr val="2A00FF"/>
                </a:solidFill>
                <a:latin typeface="Courier New"/>
              </a:rPr>
              <a:t>bookQuery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NZ" sz="1500" i="1" dirty="0" smtClean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NZ" sz="15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500" i="1" dirty="0" err="1" smtClean="0">
                <a:solidFill>
                  <a:srgbClr val="2A00FF"/>
                </a:solidFill>
                <a:latin typeface="Courier New"/>
              </a:rPr>
              <a:t>com.jcasey.BookQuery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NZ" sz="1500" i="1" dirty="0" smtClean="0">
                <a:solidFill>
                  <a:srgbClr val="7F007F"/>
                </a:solidFill>
                <a:latin typeface="Courier New"/>
              </a:rPr>
              <a:t>method</a:t>
            </a:r>
            <a:r>
              <a:rPr lang="en-NZ" sz="15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"query"</a:t>
            </a:r>
            <a:r>
              <a:rPr lang="en-NZ" sz="15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2">
              <a:buNone/>
            </a:pP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1500" dirty="0" smtClean="0">
                <a:solidFill>
                  <a:srgbClr val="3F7F7F"/>
                </a:solidFill>
                <a:latin typeface="Courier New"/>
              </a:rPr>
              <a:t>result </a:t>
            </a:r>
            <a:r>
              <a:rPr lang="en-NZ" sz="15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NZ" sz="1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"input" </a:t>
            </a:r>
            <a:r>
              <a:rPr lang="en-NZ" sz="1500" i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NZ" sz="1500" i="1" dirty="0" err="1" smtClean="0">
                <a:solidFill>
                  <a:srgbClr val="000000"/>
                </a:solidFill>
                <a:latin typeface="Courier New"/>
              </a:rPr>
              <a:t>query.jsp</a:t>
            </a:r>
            <a:r>
              <a:rPr lang="en-NZ" sz="1500" i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NZ" sz="1500" i="1" dirty="0" smtClean="0">
                <a:solidFill>
                  <a:srgbClr val="3F7F7F"/>
                </a:solidFill>
                <a:latin typeface="Courier New"/>
              </a:rPr>
              <a:t>result</a:t>
            </a:r>
            <a:r>
              <a:rPr lang="en-NZ" sz="15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2">
              <a:buNone/>
            </a:pP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1500" dirty="0" smtClean="0">
                <a:solidFill>
                  <a:srgbClr val="3F7F7F"/>
                </a:solidFill>
                <a:latin typeface="Courier New"/>
              </a:rPr>
              <a:t>result </a:t>
            </a:r>
            <a:r>
              <a:rPr lang="en-NZ" sz="15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NZ" sz="1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1500" i="1" dirty="0" smtClean="0">
                <a:solidFill>
                  <a:srgbClr val="2A00FF"/>
                </a:solidFill>
                <a:latin typeface="Courier New"/>
              </a:rPr>
              <a:t>"success" </a:t>
            </a:r>
            <a:r>
              <a:rPr lang="en-NZ" sz="1500" i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NZ" sz="1500" i="1" dirty="0" err="1" smtClean="0">
                <a:solidFill>
                  <a:srgbClr val="000000"/>
                </a:solidFill>
                <a:latin typeface="Courier New"/>
              </a:rPr>
              <a:t>query.jsp</a:t>
            </a:r>
            <a:r>
              <a:rPr lang="en-NZ" sz="1500" i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NZ" sz="1500" i="1" dirty="0" smtClean="0">
                <a:solidFill>
                  <a:srgbClr val="3F7F7F"/>
                </a:solidFill>
                <a:latin typeface="Courier New"/>
              </a:rPr>
              <a:t>result</a:t>
            </a:r>
            <a:r>
              <a:rPr lang="en-NZ" sz="15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2">
              <a:buNone/>
            </a:pP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NZ" sz="1500" dirty="0" smtClean="0">
                <a:solidFill>
                  <a:srgbClr val="3F7F7F"/>
                </a:solidFill>
                <a:latin typeface="Courier New"/>
              </a:rPr>
              <a:t>action</a:t>
            </a: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NZ" sz="1500" dirty="0" smtClean="0">
                <a:solidFill>
                  <a:srgbClr val="3F7F7F"/>
                </a:solidFill>
                <a:latin typeface="Courier New"/>
              </a:rPr>
              <a:t>package</a:t>
            </a: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NZ" sz="1500" dirty="0" smtClean="0">
                <a:solidFill>
                  <a:srgbClr val="3F7F7F"/>
                </a:solidFill>
                <a:latin typeface="Courier New"/>
              </a:rPr>
              <a:t>struts</a:t>
            </a:r>
            <a:r>
              <a:rPr lang="en-NZ" sz="15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NZ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Struts View Layer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sz="4500" dirty="0" smtClean="0"/>
              <a:t>Uses JSP can use other technologies as well like Velocity Macros, Free Maker etc.</a:t>
            </a:r>
          </a:p>
          <a:p>
            <a:r>
              <a:rPr lang="en-NZ" sz="4500" dirty="0" smtClean="0"/>
              <a:t>Struts has its own tab library to define common HTML widgets</a:t>
            </a:r>
          </a:p>
          <a:p>
            <a:pPr>
              <a:buNone/>
            </a:pPr>
            <a:r>
              <a:rPr lang="en-NZ" dirty="0" smtClean="0">
                <a:solidFill>
                  <a:srgbClr val="008080"/>
                </a:solidFill>
                <a:latin typeface="Courier New"/>
              </a:rPr>
              <a:t>&lt;%@ </a:t>
            </a:r>
            <a:r>
              <a:rPr lang="en-NZ" dirty="0" err="1" smtClean="0">
                <a:solidFill>
                  <a:srgbClr val="008080"/>
                </a:solidFill>
                <a:latin typeface="Courier New"/>
              </a:rPr>
              <a:t>taglib</a:t>
            </a:r>
            <a:r>
              <a:rPr lang="en-NZ" dirty="0" smtClean="0">
                <a:solidFill>
                  <a:srgbClr val="008080"/>
                </a:solidFill>
                <a:latin typeface="Courier New"/>
              </a:rPr>
              <a:t> prefix="s" </a:t>
            </a:r>
            <a:r>
              <a:rPr lang="en-NZ" dirty="0" err="1" smtClean="0">
                <a:solidFill>
                  <a:srgbClr val="008080"/>
                </a:solidFill>
                <a:latin typeface="Courier New"/>
              </a:rPr>
              <a:t>uri</a:t>
            </a:r>
            <a:r>
              <a:rPr lang="en-NZ" dirty="0" smtClean="0">
                <a:solidFill>
                  <a:srgbClr val="008080"/>
                </a:solidFill>
                <a:latin typeface="Courier New"/>
              </a:rPr>
              <a:t>="/struts-tags"%&gt;</a:t>
            </a:r>
          </a:p>
          <a:p>
            <a:pPr lvl="1"/>
            <a:endParaRPr lang="en-NZ" i="1" dirty="0" smtClean="0"/>
          </a:p>
          <a:p>
            <a:pPr>
              <a:buNone/>
            </a:pPr>
            <a:r>
              <a:rPr lang="en-NZ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urier New"/>
              </a:rPr>
              <a:t>s:form</a:t>
            </a:r>
            <a:r>
              <a:rPr lang="en-NZ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NZ" dirty="0" smtClean="0">
                <a:solidFill>
                  <a:srgbClr val="7F007F"/>
                </a:solidFill>
                <a:highlight>
                  <a:srgbClr val="D4D4D4"/>
                </a:highlight>
                <a:latin typeface="Courier New"/>
              </a:rPr>
              <a:t>action</a:t>
            </a:r>
            <a:r>
              <a:rPr lang="en-NZ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=</a:t>
            </a:r>
            <a:r>
              <a:rPr lang="en-NZ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NZ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bookQuery</a:t>
            </a:r>
            <a:r>
              <a:rPr lang="en-NZ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 </a:t>
            </a:r>
            <a:r>
              <a:rPr lang="en-NZ" i="1" dirty="0" smtClean="0">
                <a:solidFill>
                  <a:srgbClr val="7F007F"/>
                </a:solidFill>
                <a:highlight>
                  <a:srgbClr val="D4D4D4"/>
                </a:highlight>
                <a:latin typeface="Courier New"/>
              </a:rPr>
              <a:t>method</a:t>
            </a:r>
            <a:r>
              <a:rPr lang="en-NZ" i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=</a:t>
            </a:r>
            <a:r>
              <a:rPr lang="en-NZ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"post"</a:t>
            </a:r>
            <a:r>
              <a:rPr lang="en-NZ" i="1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/>
              </a:rPr>
              <a:t>&gt;</a:t>
            </a:r>
          </a:p>
          <a:p>
            <a:pPr lvl="1">
              <a:buNone/>
            </a:pPr>
            <a:r>
              <a:rPr lang="en-NZ" sz="29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2900" dirty="0" err="1" smtClean="0">
                <a:solidFill>
                  <a:srgbClr val="3F7F7F"/>
                </a:solidFill>
                <a:latin typeface="Courier New"/>
              </a:rPr>
              <a:t>s:textfield</a:t>
            </a:r>
            <a:r>
              <a:rPr lang="en-NZ" sz="29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NZ" sz="29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NZ" sz="2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"title" </a:t>
            </a:r>
            <a:r>
              <a:rPr lang="en-NZ" sz="2900" i="1" dirty="0" smtClean="0">
                <a:solidFill>
                  <a:srgbClr val="7F007F"/>
                </a:solidFill>
                <a:latin typeface="Courier New"/>
              </a:rPr>
              <a:t>key</a:t>
            </a:r>
            <a:r>
              <a:rPr lang="en-NZ" sz="29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2900" i="1" dirty="0" err="1" smtClean="0">
                <a:solidFill>
                  <a:srgbClr val="2A00FF"/>
                </a:solidFill>
                <a:latin typeface="Courier New"/>
              </a:rPr>
              <a:t>label.title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NZ" sz="2900" i="1" dirty="0" smtClean="0">
                <a:solidFill>
                  <a:srgbClr val="7F007F"/>
                </a:solidFill>
                <a:latin typeface="Courier New"/>
              </a:rPr>
              <a:t>size</a:t>
            </a:r>
            <a:r>
              <a:rPr lang="en-NZ" sz="29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"20" </a:t>
            </a:r>
            <a:r>
              <a:rPr lang="en-NZ" sz="2900" i="1" dirty="0" smtClean="0">
                <a:solidFill>
                  <a:srgbClr val="008080"/>
                </a:solidFill>
                <a:latin typeface="Courier New"/>
              </a:rPr>
              <a:t>/&gt;&lt;</a:t>
            </a:r>
            <a:r>
              <a:rPr lang="en-NZ" sz="2900" i="1" dirty="0" err="1" smtClean="0">
                <a:solidFill>
                  <a:srgbClr val="3F7F7F"/>
                </a:solidFill>
                <a:latin typeface="Courier New"/>
              </a:rPr>
              <a:t>s:fielderror</a:t>
            </a:r>
            <a:r>
              <a:rPr lang="en-NZ" sz="2900" i="1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NZ" sz="2900" i="1" dirty="0" err="1" smtClean="0">
                <a:solidFill>
                  <a:srgbClr val="7F007F"/>
                </a:solidFill>
                <a:latin typeface="Courier New"/>
              </a:rPr>
              <a:t>fieldName</a:t>
            </a:r>
            <a:r>
              <a:rPr lang="en-NZ" sz="29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"title" </a:t>
            </a:r>
            <a:r>
              <a:rPr lang="en-NZ" sz="29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lvl="1">
              <a:buNone/>
            </a:pPr>
            <a:r>
              <a:rPr lang="en-NZ" sz="29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2900" dirty="0" err="1" smtClean="0">
                <a:solidFill>
                  <a:srgbClr val="3F7F7F"/>
                </a:solidFill>
                <a:latin typeface="Courier New"/>
              </a:rPr>
              <a:t>s:textfield</a:t>
            </a:r>
            <a:r>
              <a:rPr lang="en-NZ" sz="29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NZ" sz="29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NZ" sz="2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"author" </a:t>
            </a:r>
            <a:r>
              <a:rPr lang="en-NZ" sz="2900" i="1" dirty="0" smtClean="0">
                <a:solidFill>
                  <a:srgbClr val="7F007F"/>
                </a:solidFill>
                <a:latin typeface="Courier New"/>
              </a:rPr>
              <a:t>key</a:t>
            </a:r>
            <a:r>
              <a:rPr lang="en-NZ" sz="29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2900" i="1" dirty="0" err="1" smtClean="0">
                <a:solidFill>
                  <a:srgbClr val="2A00FF"/>
                </a:solidFill>
                <a:latin typeface="Courier New"/>
              </a:rPr>
              <a:t>label.author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NZ" sz="2900" i="1" dirty="0" smtClean="0">
                <a:solidFill>
                  <a:srgbClr val="7F007F"/>
                </a:solidFill>
                <a:latin typeface="Courier New"/>
              </a:rPr>
              <a:t>size</a:t>
            </a:r>
            <a:r>
              <a:rPr lang="en-NZ" sz="29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"20" </a:t>
            </a:r>
            <a:r>
              <a:rPr lang="en-NZ" sz="29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lvl="1">
              <a:buNone/>
            </a:pPr>
            <a:r>
              <a:rPr lang="en-NZ" sz="29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2900" dirty="0" err="1" smtClean="0">
                <a:solidFill>
                  <a:srgbClr val="3F7F7F"/>
                </a:solidFill>
                <a:latin typeface="Courier New"/>
              </a:rPr>
              <a:t>s:textfield</a:t>
            </a:r>
            <a:r>
              <a:rPr lang="en-NZ" sz="29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NZ" sz="29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NZ" sz="2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"genre" </a:t>
            </a:r>
            <a:r>
              <a:rPr lang="en-NZ" sz="2900" i="1" dirty="0" smtClean="0">
                <a:solidFill>
                  <a:srgbClr val="7F007F"/>
                </a:solidFill>
                <a:latin typeface="Courier New"/>
              </a:rPr>
              <a:t>key</a:t>
            </a:r>
            <a:r>
              <a:rPr lang="en-NZ" sz="29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2900" i="1" dirty="0" err="1" smtClean="0">
                <a:solidFill>
                  <a:srgbClr val="2A00FF"/>
                </a:solidFill>
                <a:latin typeface="Courier New"/>
              </a:rPr>
              <a:t>label.genre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NZ" sz="2900" i="1" dirty="0" smtClean="0">
                <a:solidFill>
                  <a:srgbClr val="7F007F"/>
                </a:solidFill>
                <a:latin typeface="Courier New"/>
              </a:rPr>
              <a:t>size</a:t>
            </a:r>
            <a:r>
              <a:rPr lang="en-NZ" sz="29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"20" </a:t>
            </a:r>
            <a:r>
              <a:rPr lang="en-NZ" sz="29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lvl="1">
              <a:buNone/>
            </a:pPr>
            <a:endParaRPr lang="en-NZ" sz="2900" dirty="0" smtClean="0">
              <a:latin typeface="Courier New"/>
            </a:endParaRPr>
          </a:p>
          <a:p>
            <a:pPr lvl="1">
              <a:buNone/>
            </a:pPr>
            <a:r>
              <a:rPr lang="en-NZ" sz="29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2900" dirty="0" err="1" smtClean="0">
                <a:solidFill>
                  <a:srgbClr val="3F7F7F"/>
                </a:solidFill>
                <a:latin typeface="Courier New"/>
              </a:rPr>
              <a:t>s:submit</a:t>
            </a:r>
            <a:r>
              <a:rPr lang="en-NZ" sz="29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NZ" sz="2900" dirty="0" smtClean="0">
                <a:solidFill>
                  <a:srgbClr val="7F007F"/>
                </a:solidFill>
                <a:latin typeface="Courier New"/>
              </a:rPr>
              <a:t>method</a:t>
            </a:r>
            <a:r>
              <a:rPr lang="en-NZ" sz="2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"execute" </a:t>
            </a:r>
            <a:r>
              <a:rPr lang="en-NZ" sz="2900" i="1" dirty="0" smtClean="0">
                <a:solidFill>
                  <a:srgbClr val="7F007F"/>
                </a:solidFill>
                <a:latin typeface="Courier New"/>
              </a:rPr>
              <a:t>key</a:t>
            </a:r>
            <a:r>
              <a:rPr lang="en-NZ" sz="29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2900" i="1" dirty="0" err="1" smtClean="0">
                <a:solidFill>
                  <a:srgbClr val="2A00FF"/>
                </a:solidFill>
                <a:latin typeface="Courier New"/>
              </a:rPr>
              <a:t>label.query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NZ" sz="2900" i="1" dirty="0" smtClean="0">
                <a:solidFill>
                  <a:srgbClr val="7F007F"/>
                </a:solidFill>
                <a:latin typeface="Courier New"/>
              </a:rPr>
              <a:t>align</a:t>
            </a:r>
            <a:r>
              <a:rPr lang="en-NZ" sz="29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2900" i="1" dirty="0" err="1" smtClean="0">
                <a:solidFill>
                  <a:srgbClr val="2A00FF"/>
                </a:solidFill>
                <a:latin typeface="Courier New"/>
              </a:rPr>
              <a:t>center</a:t>
            </a:r>
            <a:r>
              <a:rPr lang="en-NZ" sz="29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NZ" sz="2900" i="1" dirty="0" smtClean="0">
                <a:solidFill>
                  <a:srgbClr val="008080"/>
                </a:solidFill>
                <a:latin typeface="Courier New"/>
              </a:rPr>
              <a:t>/&gt;</a:t>
            </a:r>
            <a:r>
              <a:rPr lang="en-NZ" sz="2900" i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en-NZ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NZ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urier New"/>
              </a:rPr>
              <a:t>s:form</a:t>
            </a:r>
            <a:r>
              <a:rPr lang="en-NZ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/>
              </a:rPr>
              <a:t>&gt;</a:t>
            </a:r>
          </a:p>
          <a:p>
            <a:pPr>
              <a:buNone/>
            </a:pPr>
            <a:r>
              <a:rPr lang="en-NZ" dirty="0" smtClean="0">
                <a:hlinkClick r:id="rId3"/>
              </a:rPr>
              <a:t>http://struts.apache.org/2.2.3/docs/using-struts-2-tags.html</a:t>
            </a:r>
            <a:endParaRPr lang="en-N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Struts is plumbing, helps separate business logic from the presentation layer</a:t>
            </a:r>
          </a:p>
          <a:p>
            <a:r>
              <a:rPr lang="en-NZ" dirty="0" smtClean="0"/>
              <a:t>Struts wires things up initially with XML, and does the rest with dependency injection</a:t>
            </a:r>
          </a:p>
          <a:p>
            <a:r>
              <a:rPr lang="en-NZ" dirty="0" smtClean="0"/>
              <a:t>Looks complicated but is actually quite easy</a:t>
            </a:r>
          </a:p>
          <a:p>
            <a:r>
              <a:rPr lang="en-NZ" dirty="0" smtClean="0"/>
              <a:t>Just one technology – plenty of other frameworks that do similar things</a:t>
            </a:r>
          </a:p>
          <a:p>
            <a:pPr lvl="1"/>
            <a:r>
              <a:rPr lang="en-NZ" dirty="0" smtClean="0"/>
              <a:t>Be able to learn a new framework</a:t>
            </a:r>
          </a:p>
          <a:p>
            <a:pPr lvl="1"/>
            <a:r>
              <a:rPr lang="en-NZ" dirty="0" smtClean="0"/>
              <a:t>Look at Apache Wicket, </a:t>
            </a:r>
            <a:r>
              <a:rPr lang="en-NZ" dirty="0" err="1" smtClean="0"/>
              <a:t>JBoss</a:t>
            </a:r>
            <a:r>
              <a:rPr lang="en-NZ" dirty="0" smtClean="0"/>
              <a:t> Seam etc.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err="1" smtClean="0"/>
              <a:t>Servlet</a:t>
            </a:r>
            <a:r>
              <a:rPr lang="en-NZ" dirty="0" smtClean="0"/>
              <a:t> Deployment</a:t>
            </a:r>
          </a:p>
          <a:p>
            <a:r>
              <a:rPr lang="en-NZ" dirty="0" err="1" smtClean="0"/>
              <a:t>Servlet</a:t>
            </a:r>
            <a:r>
              <a:rPr lang="en-NZ" dirty="0" smtClean="0"/>
              <a:t> Filters</a:t>
            </a:r>
          </a:p>
          <a:p>
            <a:r>
              <a:rPr lang="en-NZ" dirty="0" smtClean="0"/>
              <a:t>Model View Controllers</a:t>
            </a:r>
          </a:p>
          <a:p>
            <a:r>
              <a:rPr lang="en-NZ" dirty="0" smtClean="0"/>
              <a:t>Struts</a:t>
            </a:r>
          </a:p>
          <a:p>
            <a:r>
              <a:rPr lang="en-NZ" dirty="0" smtClean="0"/>
              <a:t>Dependency Injection</a:t>
            </a:r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Application Deployment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Specifies how a web application is to be deployed in a </a:t>
            </a:r>
            <a:r>
              <a:rPr lang="en-NZ" dirty="0" err="1" smtClean="0"/>
              <a:t>Servlet</a:t>
            </a:r>
            <a:r>
              <a:rPr lang="en-NZ" dirty="0" smtClean="0"/>
              <a:t> container like Tomcat</a:t>
            </a:r>
          </a:p>
          <a:p>
            <a:r>
              <a:rPr lang="en-NZ" dirty="0" smtClean="0"/>
              <a:t>ROOT/WEB-INF/web.xml</a:t>
            </a:r>
          </a:p>
          <a:p>
            <a:r>
              <a:rPr lang="en-NZ" dirty="0" smtClean="0"/>
              <a:t>A mapping between a URL pattern and </a:t>
            </a:r>
            <a:r>
              <a:rPr lang="en-NZ" dirty="0" err="1" smtClean="0"/>
              <a:t>Servlet</a:t>
            </a:r>
            <a:r>
              <a:rPr lang="en-NZ" dirty="0" smtClean="0"/>
              <a:t> class</a:t>
            </a:r>
          </a:p>
          <a:p>
            <a:r>
              <a:rPr lang="en-NZ" dirty="0" smtClean="0"/>
              <a:t>Normally auto generated by Eclipse for you – but can sometimes need some manual tweaking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Application Deployment – web.xml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86596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&lt;?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xml </a:t>
            </a:r>
            <a:r>
              <a:rPr lang="en-NZ" sz="3200" dirty="0" smtClean="0">
                <a:solidFill>
                  <a:srgbClr val="7F007F"/>
                </a:solidFill>
                <a:latin typeface="Consolas"/>
              </a:rPr>
              <a:t>version</a:t>
            </a: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3200" i="1" dirty="0" smtClean="0">
                <a:solidFill>
                  <a:srgbClr val="2A00FF"/>
                </a:solidFill>
                <a:latin typeface="Consolas"/>
              </a:rPr>
              <a:t>"1.0" </a:t>
            </a:r>
            <a:r>
              <a:rPr lang="en-NZ" sz="3200" i="1" dirty="0" smtClean="0">
                <a:solidFill>
                  <a:srgbClr val="7F007F"/>
                </a:solidFill>
                <a:latin typeface="Consolas"/>
              </a:rPr>
              <a:t>encoding</a:t>
            </a:r>
            <a:r>
              <a:rPr lang="en-NZ" sz="3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3200" i="1" dirty="0" smtClean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NZ" sz="3200" i="1" dirty="0" smtClean="0">
                <a:solidFill>
                  <a:srgbClr val="008080"/>
                </a:solidFill>
                <a:latin typeface="Consolas"/>
              </a:rPr>
              <a:t>?&gt;</a:t>
            </a:r>
          </a:p>
          <a:p>
            <a:pPr>
              <a:buNone/>
            </a:pP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web-app </a:t>
            </a:r>
            <a:r>
              <a:rPr lang="en-NZ" sz="3200" dirty="0" err="1" smtClean="0">
                <a:solidFill>
                  <a:srgbClr val="7F007F"/>
                </a:solidFill>
                <a:latin typeface="Consolas"/>
              </a:rPr>
              <a:t>xmlns:xsi</a:t>
            </a: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3200" i="1" dirty="0" smtClean="0">
                <a:solidFill>
                  <a:srgbClr val="2A00FF"/>
                </a:solidFill>
                <a:latin typeface="Consolas"/>
              </a:rPr>
              <a:t>"http://www.w3.org/2001/XMLSchema-instance" </a:t>
            </a:r>
            <a:r>
              <a:rPr lang="en-NZ" sz="3200" i="1" dirty="0" err="1" smtClean="0">
                <a:solidFill>
                  <a:srgbClr val="7F007F"/>
                </a:solidFill>
                <a:latin typeface="Consolas"/>
              </a:rPr>
              <a:t>xmlns</a:t>
            </a:r>
            <a:r>
              <a:rPr lang="en-NZ" sz="3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3200" i="1" dirty="0" smtClean="0">
                <a:solidFill>
                  <a:srgbClr val="2A00FF"/>
                </a:solidFill>
                <a:latin typeface="Consolas"/>
              </a:rPr>
              <a:t>"http://java.sun.com/xml/ns/javaee" </a:t>
            </a:r>
            <a:r>
              <a:rPr lang="en-NZ" sz="3200" i="1" dirty="0" err="1" smtClean="0">
                <a:solidFill>
                  <a:srgbClr val="7F007F"/>
                </a:solidFill>
                <a:latin typeface="Consolas"/>
              </a:rPr>
              <a:t>xmlns:web</a:t>
            </a:r>
            <a:r>
              <a:rPr lang="en-NZ" sz="3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3200" i="1" dirty="0" smtClean="0">
                <a:solidFill>
                  <a:srgbClr val="2A00FF"/>
                </a:solidFill>
                <a:latin typeface="Consolas"/>
              </a:rPr>
              <a:t>"http://java.sun.com/xml/ns/javaee/web-app_2_5.xsd" </a:t>
            </a:r>
            <a:r>
              <a:rPr lang="en-NZ" sz="3200" i="1" dirty="0" err="1" smtClean="0">
                <a:solidFill>
                  <a:srgbClr val="7F007F"/>
                </a:solidFill>
                <a:latin typeface="Consolas"/>
              </a:rPr>
              <a:t>xsi:schemaLocation</a:t>
            </a:r>
            <a:r>
              <a:rPr lang="en-NZ" sz="3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3200" i="1" dirty="0" smtClean="0">
                <a:solidFill>
                  <a:srgbClr val="2A00FF"/>
                </a:solidFill>
                <a:latin typeface="Consolas"/>
              </a:rPr>
              <a:t>"http://java.sun.com/xml/ns/javaee http://java.sun.com/xml/ns/javaee/web-app_2_5.xsd" </a:t>
            </a:r>
            <a:r>
              <a:rPr lang="en-NZ" sz="3200" i="1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NZ" sz="3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3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NZ" sz="3200" i="1" dirty="0" err="1" smtClean="0">
                <a:solidFill>
                  <a:srgbClr val="2A00FF"/>
                </a:solidFill>
                <a:latin typeface="Consolas"/>
              </a:rPr>
              <a:t>WebApp_ID</a:t>
            </a:r>
            <a:r>
              <a:rPr lang="en-NZ" sz="32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NZ" sz="3200" i="1" dirty="0" smtClean="0">
                <a:solidFill>
                  <a:srgbClr val="7F007F"/>
                </a:solidFill>
                <a:latin typeface="Consolas"/>
              </a:rPr>
              <a:t>version</a:t>
            </a:r>
            <a:r>
              <a:rPr lang="en-NZ" sz="3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3200" i="1" dirty="0" smtClean="0">
                <a:solidFill>
                  <a:srgbClr val="2A00FF"/>
                </a:solidFill>
                <a:latin typeface="Consolas"/>
              </a:rPr>
              <a:t>"2.5"</a:t>
            </a:r>
            <a:r>
              <a:rPr lang="en-NZ" sz="32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display-name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Struts Example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display-name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en-NZ" sz="32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NZ" sz="32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description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description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display-name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Test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display-name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NZ" sz="32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-name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Test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NZ" sz="32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-name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NZ" sz="32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-class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Test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NZ" sz="32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-class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NZ" sz="32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en-NZ" sz="32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NZ" sz="32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-mapping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NZ" sz="32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-name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Test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NZ" sz="32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-name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NZ" sz="3200" dirty="0" err="1" smtClean="0">
                <a:solidFill>
                  <a:srgbClr val="3F7F7F"/>
                </a:solidFill>
                <a:latin typeface="Consolas"/>
              </a:rPr>
              <a:t>url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-pattern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/Test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NZ" sz="3200" dirty="0" err="1" smtClean="0">
                <a:solidFill>
                  <a:srgbClr val="3F7F7F"/>
                </a:solidFill>
                <a:latin typeface="Consolas"/>
              </a:rPr>
              <a:t>url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-pattern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NZ" sz="32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-mapping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en-NZ" sz="32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NZ" sz="3200" dirty="0" smtClean="0">
                <a:solidFill>
                  <a:srgbClr val="3F7F7F"/>
                </a:solidFill>
                <a:latin typeface="Consolas"/>
              </a:rPr>
              <a:t>web-app</a:t>
            </a:r>
            <a:r>
              <a:rPr lang="en-NZ" sz="32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NZ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27984" y="3933056"/>
            <a:ext cx="151216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3717032"/>
            <a:ext cx="223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Servlet</a:t>
            </a:r>
            <a:r>
              <a:rPr lang="en-NZ" dirty="0" smtClean="0"/>
              <a:t> class definition</a:t>
            </a:r>
            <a:endParaRPr lang="en-NZ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95936" y="5517232"/>
            <a:ext cx="151216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80112" y="5373216"/>
            <a:ext cx="26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Servlet</a:t>
            </a:r>
            <a:r>
              <a:rPr lang="en-NZ" dirty="0" smtClean="0"/>
              <a:t> class-URL mapping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Servlet</a:t>
            </a:r>
            <a:r>
              <a:rPr lang="en-NZ" dirty="0" smtClean="0"/>
              <a:t> Filters - </a:t>
            </a:r>
            <a:r>
              <a:rPr lang="en-NZ" dirty="0" err="1" smtClean="0"/>
              <a:t>javax.servlet.Filter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Intercept and modify page requests and responses</a:t>
            </a:r>
          </a:p>
          <a:p>
            <a:pPr lvl="1"/>
            <a:r>
              <a:rPr lang="en-NZ" dirty="0" smtClean="0"/>
              <a:t>Authentication</a:t>
            </a:r>
          </a:p>
          <a:p>
            <a:pPr lvl="1"/>
            <a:r>
              <a:rPr lang="en-NZ" dirty="0" smtClean="0"/>
              <a:t>Logging</a:t>
            </a:r>
          </a:p>
          <a:p>
            <a:pPr lvl="1"/>
            <a:r>
              <a:rPr lang="en-NZ" dirty="0" smtClean="0"/>
              <a:t>Compression</a:t>
            </a:r>
          </a:p>
          <a:p>
            <a:pPr lvl="1"/>
            <a:r>
              <a:rPr lang="en-NZ" dirty="0" smtClean="0"/>
              <a:t>...</a:t>
            </a:r>
          </a:p>
          <a:p>
            <a:r>
              <a:rPr lang="en-NZ" dirty="0" smtClean="0"/>
              <a:t>Used to wire up Struts and other frameworks</a:t>
            </a:r>
          </a:p>
          <a:p>
            <a:r>
              <a:rPr lang="en-NZ" dirty="0" smtClean="0"/>
              <a:t>Simple class structure - </a:t>
            </a:r>
            <a:r>
              <a:rPr lang="en-NZ" dirty="0" err="1" smtClean="0"/>
              <a:t>doFilter</a:t>
            </a:r>
            <a:r>
              <a:rPr lang="en-NZ" dirty="0" smtClean="0"/>
              <a:t>(</a:t>
            </a:r>
            <a:r>
              <a:rPr lang="en-NZ" dirty="0" err="1" smtClean="0"/>
              <a:t>ServletRequest</a:t>
            </a:r>
            <a:r>
              <a:rPr lang="en-NZ" dirty="0" smtClean="0"/>
              <a:t>, </a:t>
            </a:r>
            <a:r>
              <a:rPr lang="en-NZ" dirty="0" err="1" smtClean="0"/>
              <a:t>ServletResponse</a:t>
            </a:r>
            <a:r>
              <a:rPr lang="en-NZ" dirty="0" smtClean="0"/>
              <a:t>, </a:t>
            </a:r>
            <a:r>
              <a:rPr lang="en-NZ" dirty="0" err="1" smtClean="0"/>
              <a:t>FilterChain</a:t>
            </a:r>
            <a:r>
              <a:rPr lang="en-NZ" dirty="0" smtClean="0"/>
              <a:t>)</a:t>
            </a: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Filters – </a:t>
            </a:r>
            <a:r>
              <a:rPr lang="en-NZ" dirty="0" err="1" smtClean="0"/>
              <a:t>web.xml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NZ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2000" dirty="0" smtClean="0">
                <a:solidFill>
                  <a:srgbClr val="3F7F7F"/>
                </a:solidFill>
                <a:latin typeface="Courier New"/>
              </a:rPr>
              <a:t>filter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NZ" sz="20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2000" dirty="0" smtClean="0">
                <a:solidFill>
                  <a:srgbClr val="3F7F7F"/>
                </a:solidFill>
                <a:latin typeface="Courier New"/>
              </a:rPr>
              <a:t>filter-name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NZ" sz="2000" dirty="0" smtClean="0">
                <a:solidFill>
                  <a:srgbClr val="000000"/>
                </a:solidFill>
                <a:latin typeface="Courier New"/>
              </a:rPr>
              <a:t>struts2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NZ" sz="2000" dirty="0" smtClean="0">
                <a:solidFill>
                  <a:srgbClr val="3F7F7F"/>
                </a:solidFill>
                <a:latin typeface="Courier New"/>
              </a:rPr>
              <a:t>filter-name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NZ" sz="20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2000" dirty="0" smtClean="0">
                <a:solidFill>
                  <a:srgbClr val="3F7F7F"/>
                </a:solidFill>
                <a:latin typeface="Courier New"/>
              </a:rPr>
              <a:t>filter-class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NZ" sz="2000" dirty="0" smtClean="0">
                <a:solidFill>
                  <a:srgbClr val="000000"/>
                </a:solidFill>
                <a:latin typeface="Courier New"/>
              </a:rPr>
              <a:t>		org.apache.struts2.dispatcher.FilterDispatcher</a:t>
            </a:r>
          </a:p>
          <a:p>
            <a:pPr>
              <a:buNone/>
            </a:pPr>
            <a:r>
              <a:rPr lang="en-NZ" sz="20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NZ" sz="2000" dirty="0" smtClean="0">
                <a:solidFill>
                  <a:srgbClr val="3F7F7F"/>
                </a:solidFill>
                <a:latin typeface="Courier New"/>
              </a:rPr>
              <a:t>filter-class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NZ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NZ" sz="2000" dirty="0" smtClean="0">
                <a:solidFill>
                  <a:srgbClr val="3F7F7F"/>
                </a:solidFill>
                <a:latin typeface="Courier New"/>
              </a:rPr>
              <a:t>filter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NZ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2000" dirty="0" smtClean="0">
                <a:solidFill>
                  <a:srgbClr val="3F7F7F"/>
                </a:solidFill>
                <a:latin typeface="Courier New"/>
              </a:rPr>
              <a:t>filter-mapping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NZ" sz="2000" dirty="0" smtClean="0">
                <a:solidFill>
                  <a:srgbClr val="000000"/>
                </a:solidFill>
                <a:latin typeface="Courier New"/>
              </a:rPr>
              <a:t> 		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2000" dirty="0" smtClean="0">
                <a:solidFill>
                  <a:srgbClr val="3F7F7F"/>
                </a:solidFill>
                <a:latin typeface="Courier New"/>
              </a:rPr>
              <a:t>filter-name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NZ" sz="2000" dirty="0" smtClean="0">
                <a:solidFill>
                  <a:srgbClr val="000000"/>
                </a:solidFill>
                <a:latin typeface="Courier New"/>
              </a:rPr>
              <a:t>struts2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NZ" sz="2000" dirty="0" smtClean="0">
                <a:solidFill>
                  <a:srgbClr val="3F7F7F"/>
                </a:solidFill>
                <a:latin typeface="Courier New"/>
              </a:rPr>
              <a:t>filter-name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NZ" sz="20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NZ" sz="2000" dirty="0" err="1" smtClean="0">
                <a:solidFill>
                  <a:srgbClr val="3F7F7F"/>
                </a:solidFill>
                <a:latin typeface="Courier New"/>
              </a:rPr>
              <a:t>url</a:t>
            </a:r>
            <a:r>
              <a:rPr lang="en-NZ" sz="2000" dirty="0" smtClean="0">
                <a:solidFill>
                  <a:srgbClr val="3F7F7F"/>
                </a:solidFill>
                <a:latin typeface="Courier New"/>
              </a:rPr>
              <a:t>-pattern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NZ" sz="2000" dirty="0" smtClean="0">
                <a:solidFill>
                  <a:srgbClr val="000000"/>
                </a:solidFill>
                <a:latin typeface="Courier New"/>
              </a:rPr>
              <a:t>*.action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NZ" sz="2000" dirty="0" err="1" smtClean="0">
                <a:solidFill>
                  <a:srgbClr val="3F7F7F"/>
                </a:solidFill>
                <a:latin typeface="Courier New"/>
              </a:rPr>
              <a:t>url</a:t>
            </a:r>
            <a:r>
              <a:rPr lang="en-NZ" sz="2000" dirty="0" smtClean="0">
                <a:solidFill>
                  <a:srgbClr val="3F7F7F"/>
                </a:solidFill>
                <a:latin typeface="Courier New"/>
              </a:rPr>
              <a:t>-pattern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NZ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NZ" sz="2000" dirty="0" smtClean="0">
                <a:solidFill>
                  <a:srgbClr val="3F7F7F"/>
                </a:solidFill>
                <a:latin typeface="Courier New"/>
              </a:rPr>
              <a:t>filter-mapping</a:t>
            </a:r>
            <a:r>
              <a:rPr lang="en-NZ" sz="20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NZ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Model View Controller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Separate business logic, database, access, presentation, and control flow components</a:t>
            </a:r>
          </a:p>
          <a:p>
            <a:r>
              <a:rPr lang="en-NZ" dirty="0" smtClean="0"/>
              <a:t>Model – classes used to store and manipulate state, typically in a database of some kind.</a:t>
            </a:r>
          </a:p>
          <a:p>
            <a:r>
              <a:rPr lang="en-NZ" dirty="0" smtClean="0"/>
              <a:t>View – presentation layer / user interface used to render the model to the user</a:t>
            </a:r>
          </a:p>
          <a:p>
            <a:r>
              <a:rPr lang="en-NZ" dirty="0" smtClean="0"/>
              <a:t>Controller – acts as a bridge between user input and the model and the view.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Struts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MVC Framework</a:t>
            </a:r>
          </a:p>
          <a:p>
            <a:r>
              <a:rPr lang="en-NZ" dirty="0" smtClean="0"/>
              <a:t>Controller – is the </a:t>
            </a:r>
            <a:r>
              <a:rPr lang="en-NZ" dirty="0" err="1" smtClean="0"/>
              <a:t>Servlet</a:t>
            </a:r>
            <a:r>
              <a:rPr lang="en-NZ" dirty="0" smtClean="0"/>
              <a:t> based dispatch filter</a:t>
            </a:r>
          </a:p>
          <a:p>
            <a:r>
              <a:rPr lang="en-NZ" dirty="0" smtClean="0"/>
              <a:t>Model – is the Action a Plain Old Java Object (POJO)</a:t>
            </a:r>
          </a:p>
          <a:p>
            <a:r>
              <a:rPr lang="en-NZ" dirty="0" smtClean="0"/>
              <a:t>View – is the output JSP</a:t>
            </a:r>
          </a:p>
          <a:p>
            <a:r>
              <a:rPr lang="en-NZ" dirty="0" smtClean="0"/>
              <a:t>Framework is wired up using XML and is bootstrapped via the dispatch filter in </a:t>
            </a:r>
            <a:r>
              <a:rPr lang="en-NZ" dirty="0" err="1" smtClean="0"/>
              <a:t>web.xml</a:t>
            </a:r>
            <a:r>
              <a:rPr lang="en-NZ" dirty="0" smtClean="0"/>
              <a:t> file</a:t>
            </a:r>
          </a:p>
          <a:p>
            <a:r>
              <a:rPr lang="en-NZ" dirty="0" smtClean="0"/>
              <a:t>Framework uses dependency injection based on reflection to set properties on objects automatically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truts.apache.org/2.0.6/docs/big-picture.data/Struts2-Archite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0"/>
            <a:ext cx="5572164" cy="652988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57620" y="6488668"/>
            <a:ext cx="5286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Z" dirty="0" smtClean="0">
                <a:hlinkClick r:id="rId4"/>
              </a:rPr>
              <a:t>http://struts.apache.org/2.0.6/docs/big-picture.html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806</Words>
  <Application>Microsoft Office PowerPoint</Application>
  <PresentationFormat>On-screen Show (4:3)</PresentationFormat>
  <Paragraphs>145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WidescreenPresentation</vt:lpstr>
      <vt:lpstr>Enterprise java</vt:lpstr>
      <vt:lpstr>Contents</vt:lpstr>
      <vt:lpstr>Application Deployment</vt:lpstr>
      <vt:lpstr>Application Deployment – web.xml</vt:lpstr>
      <vt:lpstr>Servlet Filters - javax.servlet.Filter</vt:lpstr>
      <vt:lpstr>Filters – web.xml</vt:lpstr>
      <vt:lpstr>Model View Controller</vt:lpstr>
      <vt:lpstr>Struts</vt:lpstr>
      <vt:lpstr>Slide 9</vt:lpstr>
      <vt:lpstr>Action Class</vt:lpstr>
      <vt:lpstr>Struts – Dependency Injection</vt:lpstr>
      <vt:lpstr>Struts – Dependency Injection</vt:lpstr>
      <vt:lpstr>Struts - Configuration</vt:lpstr>
      <vt:lpstr>Struts View Layer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2012-06-18T04:41:04Z</dcterms:created>
  <dcterms:modified xsi:type="dcterms:W3CDTF">2014-03-05T09:10:32Z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