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7" r:id="rId3"/>
    <p:sldId id="361" r:id="rId4"/>
    <p:sldId id="362" r:id="rId5"/>
    <p:sldId id="363" r:id="rId6"/>
    <p:sldId id="365" r:id="rId7"/>
    <p:sldId id="368" r:id="rId8"/>
    <p:sldId id="367" r:id="rId9"/>
    <p:sldId id="369" r:id="rId10"/>
    <p:sldId id="357" r:id="rId11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3" autoAdjust="0"/>
    <p:restoredTop sz="87621" autoAdjust="0"/>
  </p:normalViewPr>
  <p:slideViewPr>
    <p:cSldViewPr>
      <p:cViewPr>
        <p:scale>
          <a:sx n="70" d="100"/>
          <a:sy n="70" d="100"/>
        </p:scale>
        <p:origin x="-1699" y="-5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7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3903A-B8B5-4602-B0B5-8C472DB8A55D}" type="datetimeFigureOut">
              <a:rPr lang="en-US" smtClean="0"/>
              <a:pPr/>
              <a:t>4/2/2014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6E040-DADD-4441-A94F-F7D8FA5B71BC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4/2/2014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4D4738-3197-40DF-973A-B7D4BBB89C36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515100" cy="68580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5D5D3C38-FAA5-4D41-BA2E-514920F9ADE3}" type="datetime1">
              <a:rPr lang="en-US" smtClean="0">
                <a:solidFill>
                  <a:srgbClr val="FFFFFF"/>
                </a:solidFill>
              </a:rPr>
              <a:pPr algn="ctr"/>
              <a:t>4/2/2014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3124200"/>
            <a:ext cx="6477000" cy="271780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1981200"/>
            <a:ext cx="387508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070475" y="1981200"/>
            <a:ext cx="3875088" cy="4114800"/>
          </a:xfrm>
        </p:spPr>
        <p:txBody>
          <a:bodyPr/>
          <a:lstStyle/>
          <a:p>
            <a:pPr lvl="0"/>
            <a:endParaRPr lang="en-NZ" noProof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412776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636910CE-CDCD-4073-B55D-442D89604A47}" type="slidenum">
              <a:rPr lang="en-US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1BDB76-1EB3-4B2D-B730-FB8C3E64E0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D18AD3-3CE8-43DF-9519-0CE09E5A5B13}" type="datetime1">
              <a:rPr lang="en-US" smtClean="0"/>
              <a:pPr/>
              <a:t>4/2/2014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43688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22"/>
          <p:cNvSpPr txBox="1">
            <a:spLocks/>
          </p:cNvSpPr>
          <p:nvPr userDrawn="1"/>
        </p:nvSpPr>
        <p:spPr>
          <a:xfrm>
            <a:off x="8244408" y="6381328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lvl1pPr algn="ctr">
              <a:defRPr sz="1400" b="1" baseline="0"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9C9DD4-FDF1-43B4-8D91-15D1E958866B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1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F74A13-0F99-4BDF-830A-2C64F08FBEA2}" type="datetime1">
              <a:rPr lang="en-US" smtClean="0"/>
              <a:pPr/>
              <a:t>4/2/2014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803402"/>
            <a:ext cx="3886200" cy="435816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803399"/>
            <a:ext cx="3886200" cy="4358167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AAD27745-9C0E-4338-8AE1-C73B2B0AE541}" type="datetime1">
              <a:rPr lang="en-US" smtClean="0"/>
              <a:pPr/>
              <a:t>4/2/2014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7480"/>
            <a:ext cx="8153400" cy="134112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559757"/>
            <a:ext cx="3886200" cy="3505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559757"/>
            <a:ext cx="3886200" cy="3505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AB7A63FC-A3AF-487E-B6EE-07AF4A4C83CD}" type="datetime1">
              <a:rPr lang="en-US" smtClean="0"/>
              <a:pPr/>
              <a:t>4/2/2014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816383"/>
            <a:ext cx="3886200" cy="707136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816383"/>
            <a:ext cx="3886200" cy="707136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2F2C37-0788-4C48-A1F0-02CF2F89760A}" type="datetime1">
              <a:rPr lang="en-US" smtClean="0"/>
              <a:pPr/>
              <a:t>4/2/2014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F7CB7D-F184-43C7-B6FD-03D728E1BBF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71D7C2-ECDD-4253-A46B-5D73BD5CD815}" type="datetime1">
              <a:rPr lang="en-US" smtClean="0"/>
              <a:pPr/>
              <a:t>4/2/2014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9E1F25-5926-42E7-9751-02D2D00C352F}" type="datetime1">
              <a:rPr lang="en-US" smtClean="0"/>
              <a:pPr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5000"/>
            <a:ext cx="1600200" cy="41656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905000"/>
            <a:ext cx="6400800" cy="42672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4559808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89520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724400"/>
            <a:ext cx="7315200" cy="6096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extLst/>
          </a:lstStyle>
          <a:p>
            <a:fld id="{E3965B5F-D443-40C1-9BB4-E8FD76C1056C}" type="datetime1">
              <a:rPr lang="en-US" smtClean="0"/>
              <a:pPr/>
              <a:t>4/2/2014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9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803400"/>
            <a:ext cx="8153400" cy="432308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A9F4B5FD-BA4E-4BA2-81DF-2BA71E9EE121}" type="datetime1">
              <a:rPr lang="en-US" smtClean="0"/>
              <a:pPr/>
              <a:t>4/2/2014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2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60227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505947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505947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15064" y="6352876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 baseline="0">
                <a:solidFill>
                  <a:schemeClr val="tx1"/>
                </a:solidFill>
              </a:defRPr>
            </a:lvl1pPr>
            <a:extLst/>
          </a:lstStyle>
          <a:p>
            <a:fld id="{519C9DD4-FDF1-43B4-8D91-15D1E95886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rmi/index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utput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-76000" contrast="69000"/>
          </a:blip>
          <a:srcRect t="14648" b="18945"/>
          <a:stretch>
            <a:fillRect/>
          </a:stretch>
        </p:blipFill>
        <p:spPr>
          <a:xfrm>
            <a:off x="-32" y="1071546"/>
            <a:ext cx="9144000" cy="4857784"/>
          </a:xfrm>
          <a:prstGeom prst="rect">
            <a:avLst/>
          </a:prstGeom>
        </p:spPr>
      </p:pic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Lecture 5 – Swing and RMI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571736" y="71414"/>
            <a:ext cx="6643734" cy="1071570"/>
          </a:xfrm>
        </p:spPr>
        <p:txBody>
          <a:bodyPr>
            <a:noAutofit/>
          </a:bodyPr>
          <a:lstStyle>
            <a:extLst/>
          </a:lstStyle>
          <a:p>
            <a:r>
              <a:rPr lang="en-US" sz="7200" dirty="0" smtClean="0"/>
              <a:t>Enterprise java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Readings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NZ" sz="2400" dirty="0" smtClean="0">
                <a:hlinkClick r:id="rId3"/>
              </a:rPr>
              <a:t>http</a:t>
            </a:r>
            <a:r>
              <a:rPr lang="en-NZ" sz="2400" dirty="0" smtClean="0">
                <a:hlinkClick r:id="rId3"/>
              </a:rPr>
              <a:t>://docs.oracle.com/javase/tutorial/rmi/index.html</a:t>
            </a:r>
            <a:endParaRPr lang="en-NZ" sz="2400" dirty="0" smtClean="0"/>
          </a:p>
          <a:p>
            <a:endParaRPr lang="en-NZ" dirty="0" smtClean="0"/>
          </a:p>
          <a:p>
            <a:endParaRPr lang="en-N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 smtClean="0"/>
              <a:t>RMI</a:t>
            </a:r>
            <a:endParaRPr lang="en-NZ" dirty="0" smtClean="0"/>
          </a:p>
          <a:p>
            <a:r>
              <a:rPr lang="en-NZ" dirty="0" smtClean="0"/>
              <a:t>Proxies</a:t>
            </a:r>
          </a:p>
          <a:p>
            <a:r>
              <a:rPr lang="en-NZ" dirty="0" smtClean="0"/>
              <a:t>Putting it all together</a:t>
            </a:r>
          </a:p>
          <a:p>
            <a:r>
              <a:rPr lang="en-NZ" dirty="0" smtClean="0"/>
              <a:t>Readings</a:t>
            </a:r>
          </a:p>
          <a:p>
            <a:endParaRPr lang="en-NZ" dirty="0" smtClean="0"/>
          </a:p>
          <a:p>
            <a:endParaRPr lang="en-N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RMI - Remote Method Invocation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 smtClean="0"/>
              <a:t>RPC - Remote Procedure Call</a:t>
            </a:r>
          </a:p>
          <a:p>
            <a:r>
              <a:rPr lang="en-NZ" dirty="0" smtClean="0"/>
              <a:t>A protocol for transferring and </a:t>
            </a:r>
            <a:r>
              <a:rPr lang="en-NZ" dirty="0" err="1" smtClean="0"/>
              <a:t>proxying</a:t>
            </a:r>
            <a:r>
              <a:rPr lang="en-NZ" dirty="0" smtClean="0"/>
              <a:t> objects across a TCP/IP Network</a:t>
            </a:r>
          </a:p>
          <a:p>
            <a:r>
              <a:rPr lang="en-NZ" dirty="0" smtClean="0"/>
              <a:t>A high level </a:t>
            </a:r>
            <a:r>
              <a:rPr lang="en-NZ" dirty="0" smtClean="0"/>
              <a:t>abstraction, </a:t>
            </a:r>
            <a:r>
              <a:rPr lang="en-NZ" dirty="0" smtClean="0"/>
              <a:t>do not need to worry about underlying protocol specifics</a:t>
            </a:r>
          </a:p>
          <a:p>
            <a:r>
              <a:rPr lang="en-NZ" dirty="0" smtClean="0"/>
              <a:t>Allows a remote client to use the services of a server program, using a method calling message primitive</a:t>
            </a:r>
          </a:p>
          <a:p>
            <a:endParaRPr lang="en-N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RMI - Theory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Can communicate with non JVM servers using CORBA </a:t>
            </a:r>
            <a:endParaRPr lang="en-NZ" dirty="0" smtClean="0"/>
          </a:p>
          <a:p>
            <a:pPr lvl="1"/>
            <a:r>
              <a:rPr lang="en-NZ" dirty="0" smtClean="0"/>
              <a:t>Common </a:t>
            </a:r>
            <a:r>
              <a:rPr lang="en-NZ" dirty="0" smtClean="0"/>
              <a:t>Object Request Broker Architecture</a:t>
            </a:r>
          </a:p>
          <a:p>
            <a:r>
              <a:rPr lang="en-NZ" dirty="0" smtClean="0"/>
              <a:t>Developer </a:t>
            </a:r>
            <a:r>
              <a:rPr lang="en-NZ" dirty="0" smtClean="0"/>
              <a:t>defines an interface which both the client and server use</a:t>
            </a:r>
          </a:p>
          <a:p>
            <a:r>
              <a:rPr lang="en-NZ" dirty="0" smtClean="0"/>
              <a:t>This interface is implemented fully by the server, and is used to create a proxy by the client</a:t>
            </a:r>
          </a:p>
          <a:p>
            <a:r>
              <a:rPr lang="en-NZ" dirty="0" smtClean="0"/>
              <a:t>RMI </a:t>
            </a:r>
            <a:r>
              <a:rPr lang="en-NZ" dirty="0" smtClean="0"/>
              <a:t>and </a:t>
            </a:r>
            <a:r>
              <a:rPr lang="en-NZ" dirty="0" err="1" smtClean="0"/>
              <a:t>Servlets</a:t>
            </a:r>
            <a:r>
              <a:rPr lang="en-NZ" dirty="0" smtClean="0"/>
              <a:t> are two key technologies used in  JEE (formerly J2EE)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Interface Definition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endParaRPr lang="en-NZ" sz="3200" dirty="0" smtClean="0">
              <a:latin typeface="Courier New"/>
            </a:endParaRPr>
          </a:p>
          <a:p>
            <a:pPr>
              <a:buNone/>
            </a:pPr>
            <a:r>
              <a:rPr lang="en-NZ" sz="3200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NZ" sz="3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3200" dirty="0" err="1" smtClean="0">
                <a:solidFill>
                  <a:srgbClr val="000000"/>
                </a:solidFill>
                <a:latin typeface="Courier New"/>
              </a:rPr>
              <a:t>java.rmi.Remote</a:t>
            </a:r>
            <a:r>
              <a:rPr lang="en-NZ" sz="32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NZ" sz="3200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NZ" sz="3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3200" dirty="0" err="1" smtClean="0">
                <a:solidFill>
                  <a:srgbClr val="000000"/>
                </a:solidFill>
                <a:latin typeface="Courier New"/>
              </a:rPr>
              <a:t>java.rmi.RemoteException</a:t>
            </a:r>
            <a:r>
              <a:rPr lang="en-NZ" sz="32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en-NZ" sz="3200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NZ" sz="3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3200" dirty="0" err="1" smtClean="0">
                <a:solidFill>
                  <a:srgbClr val="000000"/>
                </a:solidFill>
                <a:latin typeface="Courier New"/>
              </a:rPr>
              <a:t>java.util.List</a:t>
            </a:r>
            <a:r>
              <a:rPr lang="en-NZ" sz="32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endParaRPr lang="en-NZ" sz="3200" dirty="0" smtClean="0">
              <a:latin typeface="Courier New"/>
            </a:endParaRPr>
          </a:p>
          <a:p>
            <a:pPr>
              <a:buNone/>
            </a:pPr>
            <a:r>
              <a:rPr lang="en-NZ" sz="3200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NZ" sz="3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3200" dirty="0" smtClean="0">
                <a:solidFill>
                  <a:srgbClr val="7F0055"/>
                </a:solidFill>
                <a:latin typeface="Courier New"/>
              </a:rPr>
              <a:t>interface</a:t>
            </a:r>
            <a:r>
              <a:rPr lang="en-NZ" sz="3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3200" dirty="0" err="1" smtClean="0">
                <a:solidFill>
                  <a:srgbClr val="000000"/>
                </a:solidFill>
                <a:latin typeface="Courier New"/>
              </a:rPr>
              <a:t>BookServerInterface</a:t>
            </a:r>
            <a:r>
              <a:rPr lang="en-NZ" sz="3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3200" dirty="0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NZ" sz="3200" dirty="0" smtClean="0">
                <a:solidFill>
                  <a:srgbClr val="000000"/>
                </a:solidFill>
                <a:latin typeface="Courier New"/>
              </a:rPr>
              <a:t> Remote{</a:t>
            </a:r>
          </a:p>
          <a:p>
            <a:pPr>
              <a:buNone/>
            </a:pPr>
            <a:endParaRPr lang="en-NZ" sz="3200" dirty="0" smtClean="0">
              <a:latin typeface="Courier New"/>
            </a:endParaRPr>
          </a:p>
          <a:p>
            <a:pPr>
              <a:buNone/>
            </a:pPr>
            <a:r>
              <a:rPr lang="en-NZ" sz="3200" dirty="0" smtClean="0">
                <a:solidFill>
                  <a:srgbClr val="3F7F5F"/>
                </a:solidFill>
                <a:latin typeface="Courier New"/>
              </a:rPr>
              <a:t>	// parameters need to be </a:t>
            </a:r>
            <a:r>
              <a:rPr lang="en-NZ" sz="3200" u="sng" dirty="0" err="1" smtClean="0">
                <a:solidFill>
                  <a:srgbClr val="3F7F5F"/>
                </a:solidFill>
                <a:latin typeface="Courier New"/>
              </a:rPr>
              <a:t>Serializable</a:t>
            </a:r>
            <a:endParaRPr lang="en-NZ" sz="3200" u="sng" dirty="0" smtClean="0">
              <a:solidFill>
                <a:srgbClr val="3F7F5F"/>
              </a:solidFill>
              <a:latin typeface="Courier New"/>
            </a:endParaRPr>
          </a:p>
          <a:p>
            <a:pPr>
              <a:buNone/>
            </a:pPr>
            <a:r>
              <a:rPr lang="en-NZ" sz="3200" dirty="0" smtClean="0">
                <a:solidFill>
                  <a:srgbClr val="000000"/>
                </a:solidFill>
                <a:latin typeface="Courier New"/>
              </a:rPr>
              <a:t>	List &lt;</a:t>
            </a:r>
            <a:r>
              <a:rPr lang="en-NZ" sz="3200" dirty="0" err="1" smtClean="0">
                <a:solidFill>
                  <a:srgbClr val="000000"/>
                </a:solidFill>
                <a:latin typeface="Courier New"/>
              </a:rPr>
              <a:t>BookDTO</a:t>
            </a:r>
            <a:r>
              <a:rPr lang="en-NZ" sz="3200" dirty="0" smtClean="0">
                <a:solidFill>
                  <a:srgbClr val="000000"/>
                </a:solidFill>
                <a:latin typeface="Courier New"/>
              </a:rPr>
              <a:t>&gt; </a:t>
            </a:r>
            <a:r>
              <a:rPr lang="en-NZ" sz="3200" dirty="0" err="1" smtClean="0">
                <a:solidFill>
                  <a:srgbClr val="000000"/>
                </a:solidFill>
                <a:latin typeface="Courier New"/>
              </a:rPr>
              <a:t>listBooks</a:t>
            </a:r>
            <a:r>
              <a:rPr lang="en-NZ" sz="3200" dirty="0" smtClean="0">
                <a:solidFill>
                  <a:srgbClr val="000000"/>
                </a:solidFill>
                <a:latin typeface="Courier New"/>
              </a:rPr>
              <a:t>(String title, String author, String genre) </a:t>
            </a:r>
            <a:r>
              <a:rPr lang="en-NZ" sz="3200" dirty="0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NZ" sz="3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3200" dirty="0" err="1" smtClean="0">
                <a:solidFill>
                  <a:srgbClr val="000000"/>
                </a:solidFill>
                <a:latin typeface="Courier New"/>
              </a:rPr>
              <a:t>RemoteException</a:t>
            </a:r>
            <a:r>
              <a:rPr lang="en-NZ" sz="3200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NZ" sz="3200" dirty="0" smtClean="0">
              <a:latin typeface="Courier New"/>
            </a:endParaRPr>
          </a:p>
          <a:p>
            <a:pPr>
              <a:buNone/>
            </a:pPr>
            <a:r>
              <a:rPr lang="en-NZ" sz="3200" dirty="0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BookServerImpl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dirty="0" smtClean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BookServerInterface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 lvl="1"/>
            <a:r>
              <a:rPr lang="en-NZ" dirty="0" smtClean="0">
                <a:solidFill>
                  <a:srgbClr val="7F0055"/>
                </a:solidFill>
                <a:latin typeface="Courier New"/>
              </a:rPr>
              <a:t>// … some details missing – </a:t>
            </a:r>
            <a:r>
              <a:rPr lang="en-NZ" dirty="0" err="1" smtClean="0">
                <a:solidFill>
                  <a:srgbClr val="7F0055"/>
                </a:solidFill>
                <a:latin typeface="Courier New"/>
              </a:rPr>
              <a:t>linkController</a:t>
            </a:r>
            <a:r>
              <a:rPr lang="en-NZ" dirty="0" smtClean="0">
                <a:solidFill>
                  <a:srgbClr val="7F0055"/>
                </a:solidFill>
                <a:latin typeface="Courier New"/>
              </a:rPr>
              <a:t> etc.</a:t>
            </a:r>
          </a:p>
          <a:p>
            <a:pPr lvl="1"/>
            <a:r>
              <a:rPr lang="en-NZ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 List&lt;</a:t>
            </a:r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BookDTO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&gt; </a:t>
            </a:r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listBooks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(String title, String author, String genre)</a:t>
            </a:r>
          </a:p>
          <a:p>
            <a:pPr lvl="1"/>
            <a:r>
              <a:rPr lang="en-NZ" dirty="0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RemoteException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endParaRPr lang="en-NZ" dirty="0" smtClean="0">
              <a:latin typeface="Courier New"/>
            </a:endParaRPr>
          </a:p>
          <a:p>
            <a:pPr lvl="1"/>
            <a:r>
              <a:rPr lang="en-NZ" dirty="0" smtClean="0">
                <a:solidFill>
                  <a:srgbClr val="000000"/>
                </a:solidFill>
                <a:latin typeface="Courier New"/>
              </a:rPr>
              <a:t>List&lt;Book&gt; books = </a:t>
            </a:r>
            <a:r>
              <a:rPr lang="en-NZ" dirty="0" err="1" smtClean="0">
                <a:solidFill>
                  <a:srgbClr val="0000C0"/>
                </a:solidFill>
                <a:latin typeface="Courier New"/>
              </a:rPr>
              <a:t>linkController</a:t>
            </a:r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.list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(genre, title, author);</a:t>
            </a:r>
          </a:p>
          <a:p>
            <a:pPr lvl="1"/>
            <a:endParaRPr lang="en-NZ" dirty="0" smtClean="0">
              <a:latin typeface="Courier New"/>
            </a:endParaRPr>
          </a:p>
          <a:p>
            <a:pPr lvl="1"/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BookDTO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&gt; </a:t>
            </a:r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bookList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NZ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BookDTO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&gt;();</a:t>
            </a:r>
          </a:p>
          <a:p>
            <a:pPr lvl="1"/>
            <a:endParaRPr lang="en-NZ" dirty="0" smtClean="0">
              <a:latin typeface="Courier New"/>
            </a:endParaRPr>
          </a:p>
          <a:p>
            <a:pPr lvl="1"/>
            <a:r>
              <a:rPr lang="en-NZ" dirty="0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(Book book: books) {</a:t>
            </a:r>
          </a:p>
          <a:p>
            <a:pPr lvl="2"/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BookDTO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bookDTO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NZ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BookDTO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lvl="2"/>
            <a:endParaRPr lang="en-NZ" dirty="0" smtClean="0">
              <a:latin typeface="Courier New"/>
            </a:endParaRPr>
          </a:p>
          <a:p>
            <a:pPr lvl="2"/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bookDTO.setBookId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book.getBookId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 lvl="2"/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bookDTO.setTitle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book.getTitle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 lvl="2"/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bookDTO.setAuthor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book.getAuthor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 lvl="2"/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bookDTO.setBlurb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book.getBlurb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 lvl="2"/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bookDTO.setGenre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book.getGenre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 lvl="2"/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bookDTO.setIsbn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book.getIsbn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pPr lvl="2"/>
            <a:endParaRPr lang="en-NZ" dirty="0" smtClean="0">
              <a:latin typeface="Courier New"/>
            </a:endParaRPr>
          </a:p>
          <a:p>
            <a:pPr lvl="2"/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bookList.add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bookDTO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NZ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NZ" dirty="0" smtClean="0">
              <a:latin typeface="Courier New"/>
            </a:endParaRPr>
          </a:p>
          <a:p>
            <a:pPr lvl="1"/>
            <a:r>
              <a:rPr lang="en-NZ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dirty="0" err="1" smtClean="0">
                <a:solidFill>
                  <a:srgbClr val="000000"/>
                </a:solidFill>
                <a:latin typeface="Courier New"/>
              </a:rPr>
              <a:t>bookList</a:t>
            </a:r>
            <a:r>
              <a:rPr lang="en-NZ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NZ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NZ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RMI Server</a:t>
            </a:r>
            <a:endParaRPr lang="en-NZ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sz="2800" dirty="0" smtClean="0"/>
              <a:t>Server actually does the work, implements interface file</a:t>
            </a:r>
          </a:p>
          <a:p>
            <a:r>
              <a:rPr lang="en-NZ" sz="2800" dirty="0" smtClean="0"/>
              <a:t>Registers interface proxy with RMI registry using </a:t>
            </a:r>
            <a:r>
              <a:rPr lang="en-NZ" sz="2800" dirty="0" err="1" smtClean="0"/>
              <a:t>UnicastRemoteObject</a:t>
            </a:r>
            <a:r>
              <a:rPr lang="en-NZ" sz="2800" dirty="0" smtClean="0"/>
              <a:t> factory, binding proxy to registry under specific key</a:t>
            </a:r>
          </a:p>
          <a:p>
            <a:endParaRPr lang="en-NZ" sz="2800" dirty="0" smtClean="0"/>
          </a:p>
          <a:p>
            <a:pPr>
              <a:buNone/>
            </a:pPr>
            <a:r>
              <a:rPr lang="en-NZ" sz="1900" dirty="0" err="1" smtClean="0">
                <a:solidFill>
                  <a:srgbClr val="000000"/>
                </a:solidFill>
                <a:latin typeface="Courier New"/>
              </a:rPr>
              <a:t>BookServerInterface</a:t>
            </a:r>
            <a:r>
              <a:rPr lang="en-NZ" sz="1900" dirty="0" smtClean="0">
                <a:solidFill>
                  <a:srgbClr val="000000"/>
                </a:solidFill>
                <a:latin typeface="Courier New"/>
              </a:rPr>
              <a:t> proxy = </a:t>
            </a:r>
            <a:r>
              <a:rPr lang="en-NZ" sz="19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NZ" sz="19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1900" dirty="0" err="1" smtClean="0">
                <a:solidFill>
                  <a:srgbClr val="000000"/>
                </a:solidFill>
                <a:latin typeface="Courier New"/>
              </a:rPr>
              <a:t>BookServerImpl</a:t>
            </a:r>
            <a:r>
              <a:rPr lang="en-NZ" sz="19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NZ" sz="1900" dirty="0" err="1" smtClean="0">
                <a:solidFill>
                  <a:srgbClr val="000000"/>
                </a:solidFill>
                <a:latin typeface="Courier New"/>
              </a:rPr>
              <a:t>BookServerInterface</a:t>
            </a:r>
            <a:r>
              <a:rPr lang="en-NZ" sz="1900" dirty="0" smtClean="0">
                <a:solidFill>
                  <a:srgbClr val="000000"/>
                </a:solidFill>
                <a:latin typeface="Courier New"/>
              </a:rPr>
              <a:t> stub = (</a:t>
            </a:r>
            <a:r>
              <a:rPr lang="en-NZ" sz="1900" dirty="0" err="1" smtClean="0">
                <a:solidFill>
                  <a:srgbClr val="000000"/>
                </a:solidFill>
                <a:latin typeface="Courier New"/>
              </a:rPr>
              <a:t>BookServerInterface</a:t>
            </a:r>
            <a:r>
              <a:rPr lang="en-NZ" sz="1900" dirty="0" smtClean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>
              <a:buNone/>
            </a:pPr>
            <a:r>
              <a:rPr lang="en-NZ" sz="1900" dirty="0" err="1" smtClean="0">
                <a:solidFill>
                  <a:srgbClr val="000000"/>
                </a:solidFill>
                <a:latin typeface="Courier New"/>
              </a:rPr>
              <a:t>UnicastRemoteObject.</a:t>
            </a:r>
            <a:r>
              <a:rPr lang="en-NZ" sz="1900" i="1" dirty="0" err="1" smtClean="0">
                <a:solidFill>
                  <a:srgbClr val="000000"/>
                </a:solidFill>
                <a:latin typeface="Courier New"/>
              </a:rPr>
              <a:t>exportObject</a:t>
            </a:r>
            <a:r>
              <a:rPr lang="en-NZ" sz="1900" i="1" dirty="0" smtClean="0">
                <a:solidFill>
                  <a:srgbClr val="000000"/>
                </a:solidFill>
                <a:latin typeface="Courier New"/>
              </a:rPr>
              <a:t>(proxy, 0);</a:t>
            </a:r>
          </a:p>
          <a:p>
            <a:pPr>
              <a:buNone/>
            </a:pPr>
            <a:r>
              <a:rPr lang="en-NZ" sz="1900" dirty="0" smtClean="0">
                <a:solidFill>
                  <a:srgbClr val="000000"/>
                </a:solidFill>
                <a:latin typeface="Courier New"/>
              </a:rPr>
              <a:t>            </a:t>
            </a:r>
          </a:p>
          <a:p>
            <a:pPr>
              <a:buNone/>
            </a:pPr>
            <a:r>
              <a:rPr lang="en-NZ" sz="1900" dirty="0" smtClean="0">
                <a:solidFill>
                  <a:srgbClr val="000000"/>
                </a:solidFill>
                <a:latin typeface="Courier New"/>
              </a:rPr>
              <a:t>Registry </a:t>
            </a:r>
            <a:r>
              <a:rPr lang="en-NZ" sz="1900" dirty="0" err="1" smtClean="0">
                <a:solidFill>
                  <a:srgbClr val="000000"/>
                </a:solidFill>
                <a:latin typeface="Courier New"/>
              </a:rPr>
              <a:t>registry</a:t>
            </a:r>
            <a:r>
              <a:rPr lang="en-NZ" sz="19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NZ" sz="1900" dirty="0" err="1" smtClean="0">
                <a:solidFill>
                  <a:srgbClr val="000000"/>
                </a:solidFill>
                <a:latin typeface="Courier New"/>
              </a:rPr>
              <a:t>LocateRegistry.</a:t>
            </a:r>
            <a:r>
              <a:rPr lang="en-NZ" sz="1900" i="1" dirty="0" err="1" smtClean="0">
                <a:solidFill>
                  <a:srgbClr val="000000"/>
                </a:solidFill>
                <a:latin typeface="Courier New"/>
              </a:rPr>
              <a:t>getRegistry</a:t>
            </a:r>
            <a:r>
              <a:rPr lang="en-NZ" sz="1900" i="1" dirty="0" smtClean="0">
                <a:solidFill>
                  <a:srgbClr val="000000"/>
                </a:solidFill>
                <a:latin typeface="Courier New"/>
              </a:rPr>
              <a:t>();           </a:t>
            </a:r>
          </a:p>
          <a:p>
            <a:pPr>
              <a:buNone/>
            </a:pPr>
            <a:r>
              <a:rPr lang="en-NZ" sz="1900" dirty="0" err="1" smtClean="0">
                <a:solidFill>
                  <a:srgbClr val="000000"/>
                </a:solidFill>
                <a:latin typeface="Courier New"/>
              </a:rPr>
              <a:t>registry.rebind</a:t>
            </a:r>
            <a:r>
              <a:rPr lang="en-NZ" sz="19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NZ" sz="19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NZ" sz="1900" dirty="0" err="1" smtClean="0">
                <a:solidFill>
                  <a:srgbClr val="2A00FF"/>
                </a:solidFill>
                <a:latin typeface="Courier New"/>
              </a:rPr>
              <a:t>BookServer</a:t>
            </a:r>
            <a:r>
              <a:rPr lang="en-NZ" sz="19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NZ" sz="1900" dirty="0" smtClean="0">
                <a:solidFill>
                  <a:srgbClr val="000000"/>
                </a:solidFill>
                <a:latin typeface="Courier New"/>
              </a:rPr>
              <a:t>, stub);</a:t>
            </a:r>
            <a:endParaRPr lang="en-NZ" sz="1700" dirty="0" smtClean="0"/>
          </a:p>
          <a:p>
            <a:endParaRPr lang="en-NZ" sz="1700" dirty="0" smtClean="0"/>
          </a:p>
          <a:p>
            <a:endParaRPr lang="en-NZ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248400"/>
            <a:ext cx="533400" cy="381000"/>
          </a:xfrm>
        </p:spPr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7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1200" b="1" dirty="0" err="1" smtClean="0">
                <a:solidFill>
                  <a:srgbClr val="000000"/>
                </a:solidFill>
                <a:latin typeface="Courier New"/>
              </a:rPr>
              <a:t>java.rmi.NotBoundException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NZ" sz="12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1200" b="1" dirty="0" err="1" smtClean="0">
                <a:solidFill>
                  <a:srgbClr val="000000"/>
                </a:solidFill>
                <a:latin typeface="Courier New"/>
              </a:rPr>
              <a:t>java.rmi.RemoteException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NZ" sz="12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1200" b="1" dirty="0" err="1" smtClean="0">
                <a:solidFill>
                  <a:srgbClr val="000000"/>
                </a:solidFill>
                <a:latin typeface="Courier New"/>
              </a:rPr>
              <a:t>java.rmi.registry.LocateRegistry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NZ" sz="12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1200" b="1" dirty="0" err="1" smtClean="0">
                <a:solidFill>
                  <a:srgbClr val="000000"/>
                </a:solidFill>
                <a:latin typeface="Courier New"/>
              </a:rPr>
              <a:t>java.rmi.registry.Registry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NZ" sz="1200" b="1" dirty="0" smtClean="0">
                <a:solidFill>
                  <a:srgbClr val="7F0055"/>
                </a:solidFill>
                <a:latin typeface="Courier New"/>
              </a:rPr>
              <a:t>import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1200" b="1" dirty="0" err="1" smtClean="0">
                <a:solidFill>
                  <a:srgbClr val="000000"/>
                </a:solidFill>
                <a:latin typeface="Courier New"/>
              </a:rPr>
              <a:t>java.util.List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NZ" sz="1200" dirty="0" smtClean="0">
              <a:latin typeface="Courier New"/>
            </a:endParaRPr>
          </a:p>
          <a:p>
            <a:r>
              <a:rPr lang="en-NZ" sz="12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12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1200" b="1" dirty="0" err="1" smtClean="0">
                <a:solidFill>
                  <a:srgbClr val="000000"/>
                </a:solidFill>
                <a:latin typeface="Courier New"/>
              </a:rPr>
              <a:t>SimpleBookClient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NZ" sz="12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1200" b="1" dirty="0" smtClean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1200" b="1" dirty="0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 main(String </a:t>
            </a:r>
            <a:r>
              <a:rPr lang="en-NZ" sz="1200" b="1" dirty="0" err="1" smtClean="0">
                <a:solidFill>
                  <a:srgbClr val="000000"/>
                </a:solidFill>
                <a:latin typeface="Courier New"/>
              </a:rPr>
              <a:t>args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[]) {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NZ" sz="12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NZ" sz="1200" b="1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NZ" sz="1200" b="1" i="1" dirty="0" err="1" smtClean="0">
                <a:solidFill>
                  <a:srgbClr val="000000"/>
                </a:solidFill>
                <a:latin typeface="Courier New"/>
              </a:rPr>
              <a:t>getSecurityManager</a:t>
            </a:r>
            <a:r>
              <a:rPr lang="en-NZ" sz="1200" b="1" i="1" dirty="0" smtClean="0">
                <a:solidFill>
                  <a:srgbClr val="000000"/>
                </a:solidFill>
                <a:latin typeface="Courier New"/>
              </a:rPr>
              <a:t>() == </a:t>
            </a:r>
            <a:r>
              <a:rPr lang="en-NZ" sz="1200" b="1" i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NZ" sz="1200" b="1" i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NZ" sz="12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NZ" sz="1200" i="1" dirty="0" err="1" smtClean="0">
                <a:solidFill>
                  <a:srgbClr val="000000"/>
                </a:solidFill>
                <a:latin typeface="Courier New"/>
              </a:rPr>
              <a:t>setProperty</a:t>
            </a:r>
            <a:r>
              <a:rPr lang="en-NZ" sz="12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NZ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NZ" sz="1200" i="1" dirty="0" err="1" smtClean="0">
                <a:solidFill>
                  <a:srgbClr val="2A00FF"/>
                </a:solidFill>
                <a:latin typeface="Courier New"/>
              </a:rPr>
              <a:t>java.security.policy</a:t>
            </a:r>
            <a:r>
              <a:rPr lang="en-NZ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NZ" sz="1200" i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NZ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NZ" sz="1200" i="1" dirty="0" err="1" smtClean="0">
                <a:solidFill>
                  <a:srgbClr val="2A00FF"/>
                </a:solidFill>
                <a:latin typeface="Courier New"/>
              </a:rPr>
              <a:t>wideopen.policy</a:t>
            </a:r>
            <a:r>
              <a:rPr lang="en-NZ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NZ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NZ" sz="12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NZ" sz="1200" i="1" dirty="0" err="1" smtClean="0">
                <a:solidFill>
                  <a:srgbClr val="000000"/>
                </a:solidFill>
                <a:latin typeface="Courier New"/>
              </a:rPr>
              <a:t>setSecurityManager</a:t>
            </a:r>
            <a:r>
              <a:rPr lang="en-NZ" sz="12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NZ" sz="1200" b="1" i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NZ" sz="1200" b="1" i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1200" b="1" i="1" dirty="0" err="1" smtClean="0">
                <a:solidFill>
                  <a:srgbClr val="000000"/>
                </a:solidFill>
                <a:latin typeface="Courier New"/>
              </a:rPr>
              <a:t>SecurityManager</a:t>
            </a:r>
            <a:r>
              <a:rPr lang="en-NZ" sz="1200" b="1" i="1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NZ" sz="1200" b="1" dirty="0" smtClean="0">
                <a:solidFill>
                  <a:srgbClr val="7F0055"/>
                </a:solidFill>
                <a:latin typeface="Courier New"/>
              </a:rPr>
              <a:t>try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    {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        String name = </a:t>
            </a:r>
            <a:r>
              <a:rPr lang="en-NZ" sz="1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NZ" sz="1200" dirty="0" err="1" smtClean="0">
                <a:solidFill>
                  <a:srgbClr val="2A00FF"/>
                </a:solidFill>
                <a:latin typeface="Courier New"/>
              </a:rPr>
              <a:t>BookServer</a:t>
            </a:r>
            <a:r>
              <a:rPr lang="en-NZ" sz="1200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        Registry </a:t>
            </a:r>
            <a:r>
              <a:rPr lang="en-NZ" sz="1200" dirty="0" err="1" smtClean="0">
                <a:solidFill>
                  <a:srgbClr val="000000"/>
                </a:solidFill>
                <a:latin typeface="Courier New"/>
              </a:rPr>
              <a:t>registry</a:t>
            </a:r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NZ" sz="1200" dirty="0" err="1" smtClean="0">
                <a:solidFill>
                  <a:srgbClr val="000000"/>
                </a:solidFill>
                <a:latin typeface="Courier New"/>
              </a:rPr>
              <a:t>LocateRegistry.</a:t>
            </a:r>
            <a:r>
              <a:rPr lang="en-NZ" sz="1200" i="1" dirty="0" err="1" smtClean="0">
                <a:solidFill>
                  <a:srgbClr val="000000"/>
                </a:solidFill>
                <a:latin typeface="Courier New"/>
              </a:rPr>
              <a:t>getRegistry</a:t>
            </a:r>
            <a:r>
              <a:rPr lang="en-NZ" sz="12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NZ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NZ" sz="1200" i="1" dirty="0" err="1" smtClean="0">
                <a:solidFill>
                  <a:srgbClr val="2A00FF"/>
                </a:solidFill>
                <a:latin typeface="Courier New"/>
              </a:rPr>
              <a:t>localhost</a:t>
            </a:r>
            <a:r>
              <a:rPr lang="en-NZ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NZ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NZ" sz="1200" b="1" dirty="0" smtClean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NZ" sz="1200" b="1" dirty="0" err="1" smtClean="0">
                <a:solidFill>
                  <a:srgbClr val="000000"/>
                </a:solidFill>
                <a:latin typeface="Courier New"/>
              </a:rPr>
              <a:t>BookServerInterface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 comp = (</a:t>
            </a:r>
            <a:r>
              <a:rPr lang="en-NZ" sz="1200" b="1" dirty="0" err="1" smtClean="0">
                <a:solidFill>
                  <a:srgbClr val="000000"/>
                </a:solidFill>
                <a:latin typeface="Courier New"/>
              </a:rPr>
              <a:t>BookServerInterface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en-NZ" sz="1200" b="1" dirty="0" err="1" smtClean="0">
                <a:solidFill>
                  <a:srgbClr val="000000"/>
                </a:solidFill>
                <a:latin typeface="Courier New"/>
              </a:rPr>
              <a:t>registry.lookup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(name);</a:t>
            </a:r>
          </a:p>
          <a:p>
            <a:endParaRPr lang="en-NZ" sz="1200" dirty="0" smtClean="0">
              <a:latin typeface="Courier New"/>
            </a:endParaRPr>
          </a:p>
          <a:p>
            <a:pPr lvl="2"/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List&lt;</a:t>
            </a:r>
            <a:r>
              <a:rPr lang="en-NZ" sz="1200" dirty="0" err="1" smtClean="0">
                <a:solidFill>
                  <a:srgbClr val="000000"/>
                </a:solidFill>
                <a:latin typeface="Courier New"/>
              </a:rPr>
              <a:t>BookDTO</a:t>
            </a:r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&gt; books = </a:t>
            </a:r>
            <a:r>
              <a:rPr lang="en-NZ" sz="1200" dirty="0" err="1" smtClean="0">
                <a:solidFill>
                  <a:srgbClr val="000000"/>
                </a:solidFill>
                <a:latin typeface="Courier New"/>
              </a:rPr>
              <a:t>comp.listBooks</a:t>
            </a:r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NZ" sz="1200" b="1" dirty="0" err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NZ" sz="1200" b="1" dirty="0" err="1" smtClean="0">
                <a:solidFill>
                  <a:srgbClr val="000000"/>
                </a:solidFill>
                <a:latin typeface="Courier New"/>
              </a:rPr>
              <a:t>,</a:t>
            </a:r>
            <a:r>
              <a:rPr lang="en-NZ" sz="1200" b="1" dirty="0" err="1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NZ" sz="12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NZ" sz="1200" dirty="0" smtClean="0">
              <a:latin typeface="Courier New"/>
            </a:endParaRP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NZ" sz="1200" b="1" dirty="0" smtClean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NZ" sz="1200" b="1" dirty="0" err="1" smtClean="0">
                <a:solidFill>
                  <a:srgbClr val="000000"/>
                </a:solidFill>
                <a:latin typeface="Courier New"/>
              </a:rPr>
              <a:t>BookDTO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 book: books)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        {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NZ" sz="12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NZ" sz="1200" i="1" dirty="0" err="1" smtClean="0">
                <a:solidFill>
                  <a:srgbClr val="0000C0"/>
                </a:solidFill>
                <a:latin typeface="Courier New"/>
              </a:rPr>
              <a:t>err</a:t>
            </a:r>
            <a:r>
              <a:rPr lang="en-NZ" sz="1200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NZ" sz="12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NZ" sz="1200" i="1" dirty="0" err="1" smtClean="0">
                <a:solidFill>
                  <a:srgbClr val="000000"/>
                </a:solidFill>
                <a:latin typeface="Courier New"/>
              </a:rPr>
              <a:t>book.getTitle</a:t>
            </a:r>
            <a:r>
              <a:rPr lang="en-NZ" sz="1200" i="1" dirty="0" smtClean="0">
                <a:solidFill>
                  <a:srgbClr val="000000"/>
                </a:solidFill>
                <a:latin typeface="Courier New"/>
              </a:rPr>
              <a:t>());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        }</a:t>
            </a:r>
          </a:p>
          <a:p>
            <a:endParaRPr lang="en-NZ" sz="1200" dirty="0" smtClean="0">
              <a:latin typeface="Courier New"/>
            </a:endParaRP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NZ" sz="1200" b="1" dirty="0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NZ" sz="1200" b="1" dirty="0" err="1" smtClean="0">
                <a:solidFill>
                  <a:srgbClr val="000000"/>
                </a:solidFill>
                <a:latin typeface="Courier New"/>
              </a:rPr>
              <a:t>RemoteException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 e) {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NZ" sz="12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NZ" sz="1200" i="1" dirty="0" err="1" smtClean="0">
                <a:solidFill>
                  <a:srgbClr val="0000C0"/>
                </a:solidFill>
                <a:latin typeface="Courier New"/>
              </a:rPr>
              <a:t>err</a:t>
            </a:r>
            <a:r>
              <a:rPr lang="en-NZ" sz="1200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NZ" sz="12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NZ" sz="1200" i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NZ" sz="1200" i="1" dirty="0" err="1" smtClean="0">
                <a:solidFill>
                  <a:srgbClr val="2A00FF"/>
                </a:solidFill>
                <a:latin typeface="Courier New"/>
              </a:rPr>
              <a:t>BookServer</a:t>
            </a:r>
            <a:r>
              <a:rPr lang="en-NZ" sz="1200" i="1" dirty="0" smtClean="0">
                <a:solidFill>
                  <a:srgbClr val="2A00FF"/>
                </a:solidFill>
                <a:latin typeface="Courier New"/>
              </a:rPr>
              <a:t> exception:"</a:t>
            </a:r>
            <a:r>
              <a:rPr lang="en-NZ" sz="12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NZ" sz="1200" dirty="0" err="1" smtClean="0">
                <a:solidFill>
                  <a:srgbClr val="000000"/>
                </a:solidFill>
                <a:latin typeface="Courier New"/>
              </a:rPr>
              <a:t>e.printStackTrace</a:t>
            </a:r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    }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NZ" sz="1200" b="1" dirty="0" smtClean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NZ" sz="1200" b="1" dirty="0" err="1" smtClean="0">
                <a:solidFill>
                  <a:srgbClr val="000000"/>
                </a:solidFill>
                <a:latin typeface="Courier New"/>
              </a:rPr>
              <a:t>NotBoundException</a:t>
            </a:r>
            <a:r>
              <a:rPr lang="en-NZ" sz="1200" b="1" dirty="0" smtClean="0">
                <a:solidFill>
                  <a:srgbClr val="000000"/>
                </a:solidFill>
                <a:latin typeface="Courier New"/>
              </a:rPr>
              <a:t> e) {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NZ" sz="1200" dirty="0" err="1" smtClean="0">
                <a:solidFill>
                  <a:srgbClr val="000000"/>
                </a:solidFill>
                <a:latin typeface="Courier New"/>
              </a:rPr>
              <a:t>e.printStackTrace</a:t>
            </a:r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    }    </a:t>
            </a:r>
          </a:p>
          <a:p>
            <a:r>
              <a:rPr lang="en-NZ" sz="12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NZ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Gotchas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NZ" dirty="0" smtClean="0"/>
              <a:t>Objects transferred across the network need to implement </a:t>
            </a:r>
            <a:r>
              <a:rPr lang="en-NZ" dirty="0" err="1" smtClean="0"/>
              <a:t>Serializable</a:t>
            </a:r>
            <a:endParaRPr lang="en-NZ" dirty="0" smtClean="0"/>
          </a:p>
          <a:p>
            <a:r>
              <a:rPr lang="en-NZ" dirty="0" smtClean="0"/>
              <a:t>If you don’t want something to be transferred then make declare it as a transient variable</a:t>
            </a:r>
          </a:p>
          <a:p>
            <a:r>
              <a:rPr lang="en-NZ" dirty="0" smtClean="0"/>
              <a:t>You will get lots of marshalling / </a:t>
            </a:r>
            <a:r>
              <a:rPr lang="en-NZ" dirty="0" err="1" smtClean="0"/>
              <a:t>unmarshalling</a:t>
            </a:r>
            <a:r>
              <a:rPr lang="en-NZ" dirty="0" smtClean="0"/>
              <a:t> errors if the RMI registry cannot see your servers .class files</a:t>
            </a:r>
          </a:p>
          <a:p>
            <a:pPr lvl="1"/>
            <a:r>
              <a:rPr lang="en-NZ" dirty="0" smtClean="0"/>
              <a:t>Set the </a:t>
            </a:r>
            <a:r>
              <a:rPr lang="en-NZ" dirty="0" err="1" smtClean="0"/>
              <a:t>java.rmi.server.codebase</a:t>
            </a:r>
            <a:r>
              <a:rPr lang="en-NZ" dirty="0" smtClean="0"/>
              <a:t> environment variable appropriately</a:t>
            </a:r>
            <a:endParaRPr lang="en-NZ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477</Words>
  <Application>Microsoft Office PowerPoint</Application>
  <PresentationFormat>On-screen Show (4:3)</PresentationFormat>
  <Paragraphs>117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WidescreenPresentation</vt:lpstr>
      <vt:lpstr>Enterprise java</vt:lpstr>
      <vt:lpstr>Contents</vt:lpstr>
      <vt:lpstr>RMI - Remote Method Invocation</vt:lpstr>
      <vt:lpstr>RMI - Theory</vt:lpstr>
      <vt:lpstr>Interface Definition</vt:lpstr>
      <vt:lpstr>Slide 6</vt:lpstr>
      <vt:lpstr>RMI Server</vt:lpstr>
      <vt:lpstr>Slide 8</vt:lpstr>
      <vt:lpstr>Gotchas</vt:lpstr>
      <vt:lpstr>Readings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2012-06-18T04:41:04Z</dcterms:created>
  <dcterms:modified xsi:type="dcterms:W3CDTF">2014-04-02T09:57:37Z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