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68" r:id="rId3"/>
    <p:sldId id="289" r:id="rId4"/>
    <p:sldId id="285" r:id="rId5"/>
    <p:sldId id="291" r:id="rId6"/>
    <p:sldId id="290" r:id="rId7"/>
    <p:sldId id="299" r:id="rId8"/>
    <p:sldId id="300" r:id="rId9"/>
    <p:sldId id="286" r:id="rId10"/>
    <p:sldId id="292" r:id="rId11"/>
    <p:sldId id="301" r:id="rId12"/>
    <p:sldId id="287" r:id="rId13"/>
    <p:sldId id="293" r:id="rId14"/>
    <p:sldId id="302" r:id="rId15"/>
    <p:sldId id="303" r:id="rId16"/>
    <p:sldId id="304" r:id="rId17"/>
    <p:sldId id="288" r:id="rId18"/>
    <p:sldId id="298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BCA"/>
    <a:srgbClr val="026DCE"/>
    <a:srgbClr val="02539C"/>
    <a:srgbClr val="026AC8"/>
    <a:srgbClr val="0255A0"/>
    <a:srgbClr val="0000CC"/>
    <a:srgbClr val="016BBB"/>
    <a:srgbClr val="F0FDA3"/>
    <a:srgbClr val="0276E0"/>
    <a:srgbClr val="44A5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17" autoAdjust="0"/>
    <p:restoredTop sz="93529" autoAdjust="0"/>
  </p:normalViewPr>
  <p:slideViewPr>
    <p:cSldViewPr>
      <p:cViewPr>
        <p:scale>
          <a:sx n="100" d="100"/>
          <a:sy n="100" d="100"/>
        </p:scale>
        <p:origin x="-24" y="-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训练集褒义样本数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book类别</c:v>
                </c:pt>
                <c:pt idx="1">
                  <c:v>dvd类别</c:v>
                </c:pt>
                <c:pt idx="2">
                  <c:v>music类别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1801</c:v>
                </c:pt>
                <c:pt idx="1">
                  <c:v>1799</c:v>
                </c:pt>
                <c:pt idx="2">
                  <c:v>1806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训练集贬义样本数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book类别</c:v>
                </c:pt>
                <c:pt idx="1">
                  <c:v>dvd类别</c:v>
                </c:pt>
                <c:pt idx="2">
                  <c:v>music类别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1799</c:v>
                </c:pt>
                <c:pt idx="1">
                  <c:v>1799</c:v>
                </c:pt>
                <c:pt idx="2">
                  <c:v>1791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测试集样本数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book类别</c:v>
                </c:pt>
                <c:pt idx="1">
                  <c:v>dvd类别</c:v>
                </c:pt>
                <c:pt idx="2">
                  <c:v>music类别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</c:numCache>
            </c:numRef>
          </c:val>
        </c:ser>
        <c:axId val="121056640"/>
        <c:axId val="157508736"/>
      </c:barChart>
      <c:catAx>
        <c:axId val="121056640"/>
        <c:scaling>
          <c:orientation val="minMax"/>
        </c:scaling>
        <c:axPos val="b"/>
        <c:tickLblPos val="nextTo"/>
        <c:crossAx val="157508736"/>
        <c:crosses val="autoZero"/>
        <c:auto val="1"/>
        <c:lblAlgn val="ctr"/>
        <c:lblOffset val="100"/>
      </c:catAx>
      <c:valAx>
        <c:axId val="157508736"/>
        <c:scaling>
          <c:orientation val="minMax"/>
        </c:scaling>
        <c:axPos val="l"/>
        <c:majorGridlines/>
        <c:numFmt formatCode="General" sourceLinked="1"/>
        <c:tickLblPos val="nextTo"/>
        <c:crossAx val="1210566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>
              <a:latin typeface="+mj-ea"/>
              <a:ea typeface="+mj-ea"/>
            </a:defRPr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最优分类率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10%特征</c:v>
                </c:pt>
                <c:pt idx="1">
                  <c:v>15%特征</c:v>
                </c:pt>
                <c:pt idx="2">
                  <c:v>20%特征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81.222200000000001</c:v>
                </c:pt>
                <c:pt idx="1">
                  <c:v>81.388900000000007</c:v>
                </c:pt>
                <c:pt idx="2">
                  <c:v>81</c:v>
                </c:pt>
              </c:numCache>
            </c:numRef>
          </c:val>
        </c:ser>
        <c:axId val="267712768"/>
        <c:axId val="268249728"/>
      </c:barChart>
      <c:catAx>
        <c:axId val="267712768"/>
        <c:scaling>
          <c:orientation val="minMax"/>
        </c:scaling>
        <c:axPos val="b"/>
        <c:tickLblPos val="nextTo"/>
        <c:crossAx val="268249728"/>
        <c:crosses val="autoZero"/>
        <c:auto val="1"/>
        <c:lblAlgn val="ctr"/>
        <c:lblOffset val="100"/>
      </c:catAx>
      <c:valAx>
        <c:axId val="268249728"/>
        <c:scaling>
          <c:orientation val="minMax"/>
        </c:scaling>
        <c:axPos val="l"/>
        <c:majorGridlines/>
        <c:numFmt formatCode="General" sourceLinked="1"/>
        <c:tickLblPos val="nextTo"/>
        <c:crossAx val="2677127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400">
              <a:latin typeface="+mj-ea"/>
              <a:ea typeface="+mj-ea"/>
            </a:defRPr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最优分类率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布尔权值</c:v>
                </c:pt>
                <c:pt idx="1">
                  <c:v>TF权值</c:v>
                </c:pt>
                <c:pt idx="2">
                  <c:v>TFIDF权值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79.527799999999999</c:v>
                </c:pt>
                <c:pt idx="1">
                  <c:v>80.222200000000001</c:v>
                </c:pt>
                <c:pt idx="2">
                  <c:v>81.222200000000001</c:v>
                </c:pt>
              </c:numCache>
            </c:numRef>
          </c:val>
        </c:ser>
        <c:axId val="162185600"/>
        <c:axId val="162187520"/>
      </c:barChart>
      <c:catAx>
        <c:axId val="162185600"/>
        <c:scaling>
          <c:orientation val="minMax"/>
        </c:scaling>
        <c:axPos val="b"/>
        <c:tickLblPos val="nextTo"/>
        <c:crossAx val="162187520"/>
        <c:crosses val="autoZero"/>
        <c:auto val="1"/>
        <c:lblAlgn val="ctr"/>
        <c:lblOffset val="100"/>
      </c:catAx>
      <c:valAx>
        <c:axId val="162187520"/>
        <c:scaling>
          <c:orientation val="minMax"/>
        </c:scaling>
        <c:axPos val="l"/>
        <c:majorGridlines/>
        <c:numFmt formatCode="General" sourceLinked="1"/>
        <c:tickLblPos val="nextTo"/>
        <c:crossAx val="1621856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400">
              <a:latin typeface="+mj-ea"/>
              <a:ea typeface="+mj-ea"/>
            </a:defRPr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最优分类率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book类别</c:v>
                </c:pt>
                <c:pt idx="1">
                  <c:v>dvd类别</c:v>
                </c:pt>
                <c:pt idx="2">
                  <c:v>music类别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81.222200000000001</c:v>
                </c:pt>
                <c:pt idx="1">
                  <c:v>83.129499999999993</c:v>
                </c:pt>
                <c:pt idx="2">
                  <c:v>81.178799999999995</c:v>
                </c:pt>
              </c:numCache>
            </c:numRef>
          </c:val>
        </c:ser>
        <c:axId val="262927104"/>
        <c:axId val="267583872"/>
      </c:barChart>
      <c:catAx>
        <c:axId val="262927104"/>
        <c:scaling>
          <c:orientation val="minMax"/>
        </c:scaling>
        <c:axPos val="b"/>
        <c:tickLblPos val="nextTo"/>
        <c:crossAx val="267583872"/>
        <c:crosses val="autoZero"/>
        <c:auto val="1"/>
        <c:lblAlgn val="ctr"/>
        <c:lblOffset val="100"/>
      </c:catAx>
      <c:valAx>
        <c:axId val="267583872"/>
        <c:scaling>
          <c:orientation val="minMax"/>
        </c:scaling>
        <c:axPos val="l"/>
        <c:majorGridlines/>
        <c:numFmt formatCode="General" sourceLinked="1"/>
        <c:tickLblPos val="nextTo"/>
        <c:crossAx val="2629271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400">
              <a:latin typeface="+mj-ea"/>
              <a:ea typeface="+mj-ea"/>
            </a:defRPr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2015-1-4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785918" y="40545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北京理工大学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763713" y="928670"/>
            <a:ext cx="5653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BEIJING INSTITUTE OF TECHNOLOGY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42852"/>
            <a:ext cx="1348884" cy="15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0" y="1639556"/>
            <a:ext cx="9144000" cy="1860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755576" y="1639555"/>
            <a:ext cx="3528392" cy="1860887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500442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17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5214954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71406" y="5286392"/>
            <a:ext cx="1885041" cy="428628"/>
            <a:chOff x="71406" y="5286392"/>
            <a:chExt cx="1885041" cy="428628"/>
          </a:xfrm>
        </p:grpSpPr>
        <p:pic>
          <p:nvPicPr>
            <p:cNvPr id="1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6" y="5286392"/>
              <a:ext cx="35719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357158" y="5286392"/>
              <a:ext cx="1599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行楷" pitchFamily="2" charset="-122"/>
                  <a:ea typeface="华文行楷" pitchFamily="2" charset="-122"/>
                </a:rPr>
                <a:t>北京理工大学</a:t>
              </a:r>
              <a:endParaRPr lang="zh-CN" altLang="en-US" dirty="0"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523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 smtClean="0">
                <a:solidFill>
                  <a:schemeClr val="bg1"/>
                </a:solidFill>
              </a:rPr>
              <a:t>XXXXXXXXXXXXXXXXXX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矩形 4"/>
          <p:cNvSpPr/>
          <p:nvPr userDrawn="1"/>
        </p:nvSpPr>
        <p:spPr>
          <a:xfrm>
            <a:off x="0" y="714360"/>
            <a:ext cx="3191461" cy="92869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9" name="矩形 4"/>
          <p:cNvSpPr/>
          <p:nvPr userDrawn="1"/>
        </p:nvSpPr>
        <p:spPr>
          <a:xfrm>
            <a:off x="-1" y="1643054"/>
            <a:ext cx="9144001" cy="2071702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0" y="1290"/>
            <a:ext cx="857256" cy="9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904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 smtClean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791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2015-1-4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388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2015-1-4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139731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中文情感分类算法实验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284535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语言信息处理课程考核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424334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小组成员：蒋浩浩  卢丽华  聂卉  薛景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742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三、实验方法与内容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1071550"/>
            <a:ext cx="871543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57422" y="4692863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实验算法整体框架图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三、实验方法与内容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/>
              <a:t> 实验步骤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第一步：将训练文本数据文件作为</a:t>
            </a:r>
            <a:r>
              <a:rPr lang="en-US" altLang="zh-CN" sz="1600" dirty="0" smtClean="0">
                <a:latin typeface="+mn-ea"/>
              </a:rPr>
              <a:t>XML</a:t>
            </a:r>
            <a:r>
              <a:rPr lang="zh-CN" altLang="en-US" sz="1600" dirty="0" smtClean="0">
                <a:latin typeface="+mn-ea"/>
              </a:rPr>
              <a:t>文件处理，提取评论文本数据信息；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第二步：对评论文本数据进行中文分词处理与停用词去除处理，并统计词频；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第三步：结合预处理结果、词频信息以及情感标签，使用</a:t>
            </a:r>
            <a:r>
              <a:rPr lang="en-US" altLang="zh-CN" sz="1600" dirty="0" smtClean="0">
                <a:latin typeface="+mn-ea"/>
              </a:rPr>
              <a:t>CHI</a:t>
            </a:r>
            <a:r>
              <a:rPr lang="zh-CN" altLang="en-US" sz="1600" dirty="0" smtClean="0">
                <a:latin typeface="+mn-ea"/>
              </a:rPr>
              <a:t>方法进行特征选择；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第四步：对评论文本进行特征权值计算并归一化权值，使用</a:t>
            </a:r>
            <a:r>
              <a:rPr lang="en-US" altLang="zh-CN" sz="1600" dirty="0" smtClean="0">
                <a:latin typeface="+mn-ea"/>
              </a:rPr>
              <a:t>VSM</a:t>
            </a:r>
            <a:r>
              <a:rPr lang="zh-CN" altLang="en-US" sz="1600" dirty="0" smtClean="0">
                <a:latin typeface="+mn-ea"/>
              </a:rPr>
              <a:t>模型表示文本；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第五步：结合归一化后的特征权值向量，利用支持向量机分类器进行分类器训练；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第五步：对测试文本进行情感分类的学习预测。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dirty="0" smtClean="0"/>
              <a:t> </a:t>
            </a:r>
            <a:r>
              <a:rPr lang="zh-CN" altLang="en-US" dirty="0" smtClean="0"/>
              <a:t>实验的主要内容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zh-CN" altLang="en-US" sz="1600" dirty="0" smtClean="0">
                <a:latin typeface="+mn-ea"/>
              </a:rPr>
              <a:t>特征数量的大小对情感分类结果的影响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zh-CN" altLang="en-US" sz="1600" dirty="0" smtClean="0">
                <a:latin typeface="+mn-ea"/>
              </a:rPr>
              <a:t>布尔权值、</a:t>
            </a:r>
            <a:r>
              <a:rPr lang="en-US" altLang="zh-CN" sz="1600" dirty="0" smtClean="0">
                <a:latin typeface="+mn-ea"/>
              </a:rPr>
              <a:t>TF</a:t>
            </a:r>
            <a:r>
              <a:rPr lang="zh-CN" altLang="en-US" sz="1600" dirty="0" smtClean="0">
                <a:latin typeface="+mn-ea"/>
              </a:rPr>
              <a:t>权</a:t>
            </a:r>
            <a:r>
              <a:rPr lang="zh-CN" altLang="en-US" sz="1600" dirty="0" smtClean="0">
                <a:latin typeface="+mn-ea"/>
              </a:rPr>
              <a:t>值和</a:t>
            </a:r>
            <a:r>
              <a:rPr lang="en-US" altLang="zh-CN" sz="1600" dirty="0" smtClean="0">
                <a:latin typeface="+mn-ea"/>
              </a:rPr>
              <a:t>TFIDF</a:t>
            </a:r>
            <a:r>
              <a:rPr lang="zh-CN" altLang="en-US" sz="1600" dirty="0" smtClean="0">
                <a:latin typeface="+mn-ea"/>
              </a:rPr>
              <a:t>权</a:t>
            </a:r>
            <a:r>
              <a:rPr lang="zh-CN" altLang="en-US" sz="1600" dirty="0" smtClean="0">
                <a:latin typeface="+mn-ea"/>
              </a:rPr>
              <a:t>值三种不同计算方法</a:t>
            </a:r>
            <a:r>
              <a:rPr lang="zh-CN" altLang="en-US" sz="1600" dirty="0" smtClean="0">
                <a:latin typeface="+mn-ea"/>
              </a:rPr>
              <a:t>对情感分类结果的影响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+mn-ea"/>
              </a:rPr>
              <a:t>SVM</a:t>
            </a:r>
            <a:r>
              <a:rPr lang="zh-CN" altLang="en-US" sz="1600" dirty="0" smtClean="0">
                <a:latin typeface="+mn-ea"/>
              </a:rPr>
              <a:t>分类器对于不同类型文本数据的分类效果</a:t>
            </a:r>
            <a:endParaRPr lang="en-US" altLang="zh-CN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500034" y="1058279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accent1"/>
                </a:solidFill>
                <a:latin typeface="+mj-ea"/>
                <a:ea typeface="+mj-ea"/>
              </a:rPr>
              <a:t>4  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第四部分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786050" y="250031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实验结果与分析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四、实验结果与分析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57158" y="775632"/>
            <a:ext cx="84296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整个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实验的相关算法利用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C++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Windows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平台下完成，使用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ICTCLAS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中文分词开源程序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LibSVM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以及开源的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XML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文件处理程序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Markup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完成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实验使用的数据集分为三类，分别为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book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dvd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music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三类评论文本数据。三类数据集的情况如下图所示：</a:t>
            </a:r>
            <a:endParaRPr lang="en-US" altLang="zh-CN" sz="1600" dirty="0" smtClean="0">
              <a:latin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71538" y="2285996"/>
          <a:ext cx="7286676" cy="303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四、实验结果与分析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71538" y="2357434"/>
          <a:ext cx="7286676" cy="303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158" y="642922"/>
            <a:ext cx="842968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特征</a:t>
            </a:r>
            <a:r>
              <a:rPr lang="zh-CN" altLang="en-US" dirty="0" smtClean="0">
                <a:latin typeface="+mn-ea"/>
              </a:rPr>
              <a:t>数量的大小对情感分类结果的</a:t>
            </a:r>
            <a:r>
              <a:rPr lang="zh-CN" altLang="en-US" dirty="0" smtClean="0">
                <a:latin typeface="+mn-ea"/>
              </a:rPr>
              <a:t>影响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  </a:t>
            </a:r>
            <a:r>
              <a:rPr lang="zh-CN" altLang="en-US" sz="1600" dirty="0" smtClean="0"/>
              <a:t>实验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book</a:t>
            </a:r>
            <a:r>
              <a:rPr lang="zh-CN" altLang="en-US" sz="1600" dirty="0" smtClean="0"/>
              <a:t>类别训练集进行测试，分别使用预处理处理后得到的特征集合的</a:t>
            </a:r>
            <a:r>
              <a:rPr lang="en-US" altLang="zh-CN" sz="1600" dirty="0" smtClean="0"/>
              <a:t>10%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15%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20%</a:t>
            </a:r>
            <a:r>
              <a:rPr lang="zh-CN" altLang="en-US" sz="1600" dirty="0" smtClean="0"/>
              <a:t>作为选取的特征。文本的特征权值计算使用</a:t>
            </a:r>
            <a:r>
              <a:rPr lang="en-US" altLang="zh-CN" sz="1600" dirty="0" smtClean="0"/>
              <a:t>TFIDF</a:t>
            </a:r>
            <a:r>
              <a:rPr lang="zh-CN" altLang="en-US" sz="1600" dirty="0" smtClean="0"/>
              <a:t>方法，使用</a:t>
            </a:r>
            <a:r>
              <a:rPr lang="en-US" altLang="zh-CN" sz="1600" dirty="0" smtClean="0"/>
              <a:t>SVM</a:t>
            </a:r>
            <a:r>
              <a:rPr lang="zh-CN" altLang="en-US" sz="1600" dirty="0" smtClean="0"/>
              <a:t>分类器进行训练集的分类训练。在不同特征数量的情况下，训练集的最优分类率如下图所示：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四、实验结果与分析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71538" y="2357434"/>
          <a:ext cx="7286676" cy="303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158" y="642922"/>
            <a:ext cx="842968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+mj-ea"/>
                <a:ea typeface="+mj-ea"/>
              </a:rPr>
              <a:t> 布尔</a:t>
            </a:r>
            <a:r>
              <a:rPr lang="zh-CN" altLang="en-US" dirty="0" smtClean="0">
                <a:latin typeface="+mj-ea"/>
                <a:ea typeface="+mj-ea"/>
              </a:rPr>
              <a:t>权值、</a:t>
            </a:r>
            <a:r>
              <a:rPr lang="en-US" altLang="zh-CN" dirty="0" smtClean="0">
                <a:latin typeface="+mj-ea"/>
                <a:ea typeface="+mj-ea"/>
              </a:rPr>
              <a:t>TF</a:t>
            </a:r>
            <a:r>
              <a:rPr lang="zh-CN" altLang="en-US" dirty="0" smtClean="0">
                <a:latin typeface="+mj-ea"/>
                <a:ea typeface="+mj-ea"/>
              </a:rPr>
              <a:t>权值和</a:t>
            </a:r>
            <a:r>
              <a:rPr lang="en-US" altLang="zh-CN" dirty="0" smtClean="0">
                <a:latin typeface="+mj-ea"/>
                <a:ea typeface="+mj-ea"/>
              </a:rPr>
              <a:t>TFIDF</a:t>
            </a:r>
            <a:r>
              <a:rPr lang="zh-CN" altLang="en-US" dirty="0" smtClean="0">
                <a:latin typeface="+mj-ea"/>
                <a:ea typeface="+mj-ea"/>
              </a:rPr>
              <a:t>权值三种不同计算方法对情感分类结果的影响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  </a:t>
            </a:r>
            <a:r>
              <a:rPr lang="zh-CN" altLang="en-US" sz="1600" dirty="0" smtClean="0"/>
              <a:t>实验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book</a:t>
            </a:r>
            <a:r>
              <a:rPr lang="zh-CN" altLang="en-US" sz="1600" dirty="0" smtClean="0"/>
              <a:t>类别训练集进行测试，分别使用预处理处理后得到的特征集合的</a:t>
            </a:r>
            <a:r>
              <a:rPr lang="en-US" altLang="zh-CN" sz="1600" dirty="0" smtClean="0"/>
              <a:t>10%</a:t>
            </a:r>
            <a:r>
              <a:rPr lang="zh-CN" altLang="en-US" sz="1600" dirty="0" smtClean="0"/>
              <a:t>作为选取的特征，文本的特征权值计算分别使用布尔方法、</a:t>
            </a:r>
            <a:r>
              <a:rPr lang="en-US" altLang="zh-CN" sz="1600" dirty="0" smtClean="0"/>
              <a:t>TF</a:t>
            </a:r>
            <a:r>
              <a:rPr lang="zh-CN" altLang="en-US" sz="1600" dirty="0" smtClean="0"/>
              <a:t>方法和</a:t>
            </a:r>
            <a:r>
              <a:rPr lang="en-US" altLang="zh-CN" sz="1600" dirty="0" smtClean="0"/>
              <a:t>TFIDF</a:t>
            </a:r>
            <a:r>
              <a:rPr lang="zh-CN" altLang="en-US" sz="1600" dirty="0" smtClean="0"/>
              <a:t>方法，使用</a:t>
            </a:r>
            <a:r>
              <a:rPr lang="en-US" altLang="zh-CN" sz="1600" dirty="0" smtClean="0"/>
              <a:t>SVM</a:t>
            </a:r>
            <a:r>
              <a:rPr lang="zh-CN" altLang="en-US" sz="1600" dirty="0" smtClean="0"/>
              <a:t>分类器进行训练集的分类训练。在不同权值计算方法的情况下，训练集的最优分类率如下图所示：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四、实验结果与分析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71538" y="2357434"/>
          <a:ext cx="7286676" cy="303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158" y="642922"/>
            <a:ext cx="842968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n-ea"/>
              </a:rPr>
              <a:t>SVM</a:t>
            </a:r>
            <a:r>
              <a:rPr lang="zh-CN" altLang="en-US" dirty="0" smtClean="0">
                <a:latin typeface="+mn-ea"/>
              </a:rPr>
              <a:t>分类器对于不同类型文本数据的分类</a:t>
            </a:r>
            <a:r>
              <a:rPr lang="zh-CN" altLang="en-US" dirty="0" smtClean="0">
                <a:latin typeface="+mn-ea"/>
              </a:rPr>
              <a:t>效果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  </a:t>
            </a:r>
            <a:r>
              <a:rPr lang="zh-CN" altLang="en-US" sz="1600" dirty="0" smtClean="0"/>
              <a:t>实验分别对</a:t>
            </a:r>
            <a:r>
              <a:rPr lang="en-US" altLang="zh-CN" sz="1600" dirty="0" smtClean="0"/>
              <a:t>book</a:t>
            </a:r>
            <a:r>
              <a:rPr lang="zh-CN" altLang="en-US" sz="1600" dirty="0" smtClean="0"/>
              <a:t>类别、</a:t>
            </a:r>
            <a:r>
              <a:rPr lang="en-US" altLang="zh-CN" sz="1600" dirty="0" err="1" smtClean="0"/>
              <a:t>dvd</a:t>
            </a:r>
            <a:r>
              <a:rPr lang="zh-CN" altLang="en-US" sz="1600" dirty="0" smtClean="0"/>
              <a:t>类别和</a:t>
            </a:r>
            <a:r>
              <a:rPr lang="en-US" altLang="zh-CN" sz="1600" dirty="0" smtClean="0"/>
              <a:t>music</a:t>
            </a:r>
            <a:r>
              <a:rPr lang="zh-CN" altLang="en-US" sz="1600" dirty="0" smtClean="0"/>
              <a:t>类别训练集进行测试，分别使用预处理处理后得到的特征集合的</a:t>
            </a:r>
            <a:r>
              <a:rPr lang="en-US" altLang="zh-CN" sz="1600" dirty="0" smtClean="0"/>
              <a:t>10%</a:t>
            </a:r>
            <a:r>
              <a:rPr lang="zh-CN" altLang="en-US" sz="1600" dirty="0" smtClean="0"/>
              <a:t>作为选取的特征，文本的特征权值计算使用</a:t>
            </a:r>
            <a:r>
              <a:rPr lang="en-US" altLang="zh-CN" sz="1600" dirty="0" smtClean="0"/>
              <a:t>TFIDF</a:t>
            </a:r>
            <a:r>
              <a:rPr lang="zh-CN" altLang="en-US" sz="1600" dirty="0" smtClean="0"/>
              <a:t>方法，使用</a:t>
            </a:r>
            <a:r>
              <a:rPr lang="en-US" altLang="zh-CN" sz="1600" dirty="0" smtClean="0"/>
              <a:t>SVM</a:t>
            </a:r>
            <a:r>
              <a:rPr lang="zh-CN" altLang="en-US" sz="1600" dirty="0" smtClean="0"/>
              <a:t>分类器进行训练集的分类训练。在不同类型数据情况下，训练集的最优分类率如下图所示：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500034" y="1058279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accent1"/>
                </a:solidFill>
                <a:latin typeface="+mj-ea"/>
                <a:ea typeface="+mj-ea"/>
              </a:rPr>
              <a:t>5  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第五部分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786050" y="250031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五、总结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3000376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谢谢！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00112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从整个实验结果来看，</a:t>
            </a:r>
            <a:r>
              <a:rPr lang="en-US" altLang="zh-CN" sz="1600" dirty="0" smtClean="0">
                <a:latin typeface="+mj-ea"/>
                <a:ea typeface="+mj-ea"/>
              </a:rPr>
              <a:t>TFIDF</a:t>
            </a:r>
            <a:r>
              <a:rPr lang="zh-CN" altLang="en-US" sz="1600" dirty="0" smtClean="0">
                <a:latin typeface="+mj-ea"/>
                <a:ea typeface="+mj-ea"/>
              </a:rPr>
              <a:t>权值计算相较于其他两种更有利于文本的情感分类。</a:t>
            </a:r>
            <a:r>
              <a:rPr lang="en-US" altLang="zh-CN" sz="1600" dirty="0" smtClean="0">
                <a:latin typeface="+mj-ea"/>
                <a:ea typeface="+mj-ea"/>
              </a:rPr>
              <a:t>SVM</a:t>
            </a:r>
            <a:r>
              <a:rPr lang="zh-CN" altLang="en-US" sz="1600" dirty="0" smtClean="0">
                <a:latin typeface="+mj-ea"/>
                <a:ea typeface="+mj-ea"/>
              </a:rPr>
              <a:t>分类器作为文本情感分类器对于不同类型的文本数据，其分类效果不同。但总体上取得了较好的效果，整体来看还有优化改进的可能！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500034" y="1058279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accent1"/>
                </a:solidFill>
                <a:latin typeface="+mj-ea"/>
                <a:ea typeface="+mj-ea"/>
              </a:rPr>
              <a:t>1  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第</a:t>
            </a: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一部分</a:t>
            </a:r>
          </a:p>
        </p:txBody>
      </p:sp>
      <p:sp>
        <p:nvSpPr>
          <p:cNvPr id="8" name="文本框 4"/>
          <p:cNvSpPr txBox="1"/>
          <p:nvPr/>
        </p:nvSpPr>
        <p:spPr>
          <a:xfrm>
            <a:off x="2786050" y="250031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背景知识介绍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一、背景知识介绍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816009"/>
            <a:ext cx="6858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 海量文本信息的涌现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互联网技术的发展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被动的信息接受者转变为主动创作者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 互联网信息的重要性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为个人、企业、政府提供重要的决策依据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</a:rPr>
              <a:t> 文本情感分类技术（中文、英文或其他语种）</a:t>
            </a:r>
            <a:endParaRPr lang="en-US" altLang="zh-CN" dirty="0" smtClean="0">
              <a:latin typeface="+mn-ea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快速高效的区分并获取特定的主客观信息</a:t>
            </a:r>
            <a:endParaRPr lang="en-US" altLang="zh-CN" dirty="0" smtClean="0">
              <a:latin typeface="+mn-ea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带有情感色彩的数据的情感类别划分</a:t>
            </a:r>
            <a:endParaRPr lang="en-US" altLang="zh-CN" dirty="0" smtClean="0">
              <a:latin typeface="+mn-ea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自然语言处理与信息检索领域的热点问题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500034" y="1058279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accent1"/>
                </a:solidFill>
                <a:latin typeface="+mj-ea"/>
                <a:ea typeface="+mj-ea"/>
              </a:rPr>
              <a:t>2  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第二部分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643174" y="2500310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相关基础理论知识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二、相关基础理论知识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25" y="814373"/>
            <a:ext cx="67722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21" y="1285864"/>
            <a:ext cx="461665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中 文 文 本 情 感 分 类 框 架 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二、相关基础理论知识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874069"/>
            <a:ext cx="6858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/>
              <a:t> 中文文本预处理技术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中文分词处理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停用词（</a:t>
            </a:r>
            <a:r>
              <a:rPr lang="en-US" altLang="zh-CN" dirty="0" err="1" smtClean="0">
                <a:latin typeface="+mn-ea"/>
              </a:rPr>
              <a:t>Stopword</a:t>
            </a:r>
            <a:r>
              <a:rPr lang="zh-CN" altLang="en-US" dirty="0" smtClean="0">
                <a:latin typeface="+mn-ea"/>
              </a:rPr>
              <a:t>）处理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/>
              <a:t> 文本表示模型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布尔模型（</a:t>
            </a:r>
            <a:r>
              <a:rPr lang="en-US" altLang="zh-CN" dirty="0" smtClean="0"/>
              <a:t>BM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向量空间模型（</a:t>
            </a:r>
            <a:r>
              <a:rPr lang="en-US" altLang="zh-CN" dirty="0" smtClean="0"/>
              <a:t>VSM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dirty="0" smtClean="0"/>
              <a:t> </a:t>
            </a:r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pPr marL="457200"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文档频率（</a:t>
            </a:r>
            <a:r>
              <a:rPr lang="en-US" altLang="zh-CN" dirty="0" smtClean="0"/>
              <a:t>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信息增益（</a:t>
            </a:r>
            <a:r>
              <a:rPr lang="en-US" altLang="zh-CN" dirty="0" smtClean="0"/>
              <a:t>IG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卡方统计量（</a:t>
            </a:r>
            <a:r>
              <a:rPr lang="en-US" altLang="zh-CN" dirty="0" smtClean="0"/>
              <a:t>CHI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二、相关基础理论知识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874069"/>
            <a:ext cx="6858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/>
              <a:t> 特征加权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布尔权重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 词频权重（</a:t>
            </a:r>
            <a:r>
              <a:rPr lang="en-US" altLang="zh-CN" dirty="0" smtClean="0">
                <a:latin typeface="+mn-ea"/>
              </a:rPr>
              <a:t>TF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 TFIDF</a:t>
            </a:r>
            <a:r>
              <a:rPr lang="zh-CN" altLang="en-US" dirty="0" smtClean="0">
                <a:latin typeface="+mn-ea"/>
              </a:rPr>
              <a:t>权重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/>
              <a:t> 分类方法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朴素贝叶斯分类方法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支持向量机（</a:t>
            </a:r>
            <a:r>
              <a:rPr lang="en-US" altLang="zh-CN" dirty="0" smtClean="0"/>
              <a:t>SVM</a:t>
            </a:r>
            <a:r>
              <a:rPr lang="zh-CN" altLang="en-US" dirty="0" smtClean="0"/>
              <a:t>）分类方法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K</a:t>
            </a:r>
            <a:r>
              <a:rPr lang="zh-CN" altLang="en-US" dirty="0" smtClean="0"/>
              <a:t>近邻（</a:t>
            </a:r>
            <a:r>
              <a:rPr lang="en-US" altLang="zh-CN" dirty="0" smtClean="0"/>
              <a:t>KNN</a:t>
            </a:r>
            <a:r>
              <a:rPr lang="zh-CN" altLang="en-US" dirty="0" smtClean="0"/>
              <a:t>）分类方法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二、相关基础理论知识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874069"/>
            <a:ext cx="6858048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/>
              <a:t> 分类效果评价标准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00179"/>
          <a:ext cx="7929618" cy="157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643206"/>
                <a:gridCol w="2643206"/>
              </a:tblGrid>
              <a:tr h="5251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实际属于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类的文本数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实际不属于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类的文本数</a:t>
                      </a:r>
                      <a:endParaRPr lang="zh-CN" altLang="en-US" dirty="0"/>
                    </a:p>
                  </a:txBody>
                  <a:tcPr/>
                </a:tc>
              </a:tr>
              <a:tr h="523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判别为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类的文本数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523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判别不为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类的文本数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3286128"/>
            <a:ext cx="8001056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查准率是指分类器判别为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类别的文本数与属于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类别的文本数的比值。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查全率是指属于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类别的文本数与分类器判别为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类别的文本数的比值。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92302" y="4286260"/>
            <a:ext cx="2751070" cy="784228"/>
            <a:chOff x="1177988" y="4286260"/>
            <a:chExt cx="2751070" cy="784228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143108" y="4286260"/>
            <a:ext cx="1785950" cy="784228"/>
          </p:xfrm>
          <a:graphic>
            <a:graphicData uri="http://schemas.openxmlformats.org/presentationml/2006/ole">
              <p:oleObj spid="_x0000_s1026" name="Equation" r:id="rId3" imgW="533160" imgH="355320" progId="Equation.DSMT4">
                <p:embed/>
              </p:oleObj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1177988" y="450057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查准率：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35640" y="4286260"/>
            <a:ext cx="2751070" cy="785818"/>
            <a:chOff x="4678450" y="4286260"/>
            <a:chExt cx="2751070" cy="785818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5715008" y="4286260"/>
            <a:ext cx="1714512" cy="785818"/>
          </p:xfrm>
          <a:graphic>
            <a:graphicData uri="http://schemas.openxmlformats.org/presentationml/2006/ole">
              <p:oleObj spid="_x0000_s1027" name="Equation" r:id="rId4" imgW="495000" imgH="355320" progId="Equation.DSMT4">
                <p:embed/>
              </p:oleObj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678450" y="450057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查全率：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500034" y="1058279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accent1"/>
                </a:solidFill>
                <a:latin typeface="+mj-ea"/>
                <a:ea typeface="+mj-ea"/>
              </a:rPr>
              <a:t>3  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第三部分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786050" y="250031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实验方法与内容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938</Words>
  <Application>Microsoft Office PowerPoint</Application>
  <PresentationFormat>全屏显示(16:10)</PresentationFormat>
  <Paragraphs>91</Paragraphs>
  <Slides>18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雨林木风</cp:lastModifiedBy>
  <cp:revision>628</cp:revision>
  <dcterms:created xsi:type="dcterms:W3CDTF">2011-06-03T14:53:06Z</dcterms:created>
  <dcterms:modified xsi:type="dcterms:W3CDTF">2015-01-04T14:38:01Z</dcterms:modified>
</cp:coreProperties>
</file>