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E7B2D2-FCB6-4831-BC0A-CA17597AF46A}" type="datetimeFigureOut">
              <a:rPr lang="en-US" smtClean="0"/>
              <a:t>4/20/2021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736A0-A73C-44CC-A539-3E218881AA6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9736A0-A73C-44CC-A539-3E218881AA65}"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2D6A5C7-888D-49FC-97B5-C7EBE2D8E42F}" type="datetimeFigureOut">
              <a:rPr lang="en-US" smtClean="0"/>
              <a:pPr/>
              <a:t>4/20/2021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A5454F-064C-4C39-8BF1-2231B93FDB1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A5C7-888D-49FC-97B5-C7EBE2D8E42F}"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5454F-064C-4C39-8BF1-2231B93FDB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A5C7-888D-49FC-97B5-C7EBE2D8E42F}"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5454F-064C-4C39-8BF1-2231B93FDB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D6A5C7-888D-49FC-97B5-C7EBE2D8E42F}"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5454F-064C-4C39-8BF1-2231B93FDB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D6A5C7-888D-49FC-97B5-C7EBE2D8E42F}"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5454F-064C-4C39-8BF1-2231B93FDB1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D6A5C7-888D-49FC-97B5-C7EBE2D8E42F}"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5454F-064C-4C39-8BF1-2231B93FDB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D6A5C7-888D-49FC-97B5-C7EBE2D8E42F}" type="datetimeFigureOut">
              <a:rPr lang="en-US" smtClean="0"/>
              <a:pPr/>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5454F-064C-4C39-8BF1-2231B93FDB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D6A5C7-888D-49FC-97B5-C7EBE2D8E42F}" type="datetimeFigureOut">
              <a:rPr lang="en-US" smtClean="0"/>
              <a:pPr/>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5454F-064C-4C39-8BF1-2231B93FDB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A5C7-888D-49FC-97B5-C7EBE2D8E42F}" type="datetimeFigureOut">
              <a:rPr lang="en-US" smtClean="0"/>
              <a:pPr/>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5454F-064C-4C39-8BF1-2231B93FDB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D6A5C7-888D-49FC-97B5-C7EBE2D8E42F}"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5454F-064C-4C39-8BF1-2231B93FDB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D6A5C7-888D-49FC-97B5-C7EBE2D8E42F}"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A5454F-064C-4C39-8BF1-2231B93FDB1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D6A5C7-888D-49FC-97B5-C7EBE2D8E42F}" type="datetimeFigureOut">
              <a:rPr lang="en-US" smtClean="0"/>
              <a:pPr/>
              <a:t>4/20/2021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5454F-064C-4C39-8BF1-2231B93FDB1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8001000" cy="685800"/>
          </a:xfrm>
        </p:spPr>
        <p:txBody>
          <a:bodyPr>
            <a:normAutofit fontScale="90000"/>
          </a:bodyPr>
          <a:lstStyle/>
          <a:p>
            <a:pPr algn="ctr"/>
            <a:r>
              <a:rPr lang="en-US" dirty="0" smtClean="0">
                <a:solidFill>
                  <a:schemeClr val="tx1"/>
                </a:solidFill>
              </a:rPr>
              <a:t>MINI PROJECT- II</a:t>
            </a:r>
            <a:endParaRPr lang="en-US" dirty="0">
              <a:solidFill>
                <a:schemeClr val="tx1"/>
              </a:solidFill>
            </a:endParaRPr>
          </a:p>
        </p:txBody>
      </p:sp>
      <p:sp>
        <p:nvSpPr>
          <p:cNvPr id="3" name="Subtitle 2"/>
          <p:cNvSpPr>
            <a:spLocks noGrp="1"/>
          </p:cNvSpPr>
          <p:nvPr>
            <p:ph type="subTitle" idx="1"/>
          </p:nvPr>
        </p:nvSpPr>
        <p:spPr>
          <a:xfrm>
            <a:off x="533400" y="1524000"/>
            <a:ext cx="8077200" cy="3457136"/>
          </a:xfrm>
        </p:spPr>
        <p:txBody>
          <a:bodyPr>
            <a:normAutofit/>
          </a:bodyPr>
          <a:lstStyle/>
          <a:p>
            <a:pPr algn="ctr"/>
            <a:r>
              <a:rPr lang="en-US" sz="4400" u="sng" dirty="0" smtClean="0">
                <a:latin typeface="+mj-lt"/>
              </a:rPr>
              <a:t>COURIER MANAGEMENT SYSTEM</a:t>
            </a:r>
            <a:endParaRPr lang="en-US" sz="4400" u="sng" dirty="0">
              <a:latin typeface="+mj-lt"/>
            </a:endParaRPr>
          </a:p>
        </p:txBody>
      </p:sp>
      <p:pic>
        <p:nvPicPr>
          <p:cNvPr id="4" name="Picture 3" descr="Gla Logo"/>
          <p:cNvPicPr/>
          <p:nvPr/>
        </p:nvPicPr>
        <p:blipFill>
          <a:blip r:embed="rId2" cstate="print"/>
          <a:srcRect/>
          <a:stretch>
            <a:fillRect/>
          </a:stretch>
        </p:blipFill>
        <p:spPr bwMode="auto">
          <a:xfrm>
            <a:off x="2209800" y="2514600"/>
            <a:ext cx="4796790" cy="2590800"/>
          </a:xfrm>
          <a:prstGeom prst="rect">
            <a:avLst/>
          </a:prstGeom>
          <a:noFill/>
          <a:ln w="9525">
            <a:noFill/>
            <a:miter lim="800000"/>
            <a:headEnd/>
            <a:tailEnd/>
          </a:ln>
        </p:spPr>
      </p:pic>
      <p:sp>
        <p:nvSpPr>
          <p:cNvPr id="6" name="Rectangle 5"/>
          <p:cNvSpPr/>
          <p:nvPr/>
        </p:nvSpPr>
        <p:spPr>
          <a:xfrm>
            <a:off x="2286000" y="4953001"/>
            <a:ext cx="4572000" cy="1538883"/>
          </a:xfrm>
          <a:prstGeom prst="rect">
            <a:avLst/>
          </a:prstGeom>
        </p:spPr>
        <p:txBody>
          <a:bodyPr wrap="square">
            <a:spAutoFit/>
          </a:bodyPr>
          <a:lstStyle/>
          <a:p>
            <a:pPr lvl="0" algn="ctr" fontAlgn="base">
              <a:spcBef>
                <a:spcPct val="0"/>
              </a:spcBef>
              <a:spcAft>
                <a:spcPct val="0"/>
              </a:spcAft>
            </a:pPr>
            <a:endPar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lvl="0" algn="ctr" fontAlgn="base">
              <a:spcBef>
                <a:spcPct val="0"/>
              </a:spcBef>
              <a:spcAft>
                <a:spcPct val="0"/>
              </a:spcAf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(2020-2021)</a:t>
            </a:r>
          </a:p>
          <a:p>
            <a:pPr lvl="0" algn="ctr" fontAlgn="base">
              <a:spcBef>
                <a:spcPct val="0"/>
              </a:spcBef>
              <a:spcAft>
                <a:spcPct val="0"/>
              </a:spcAf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Department of Computer Engineering</a:t>
            </a:r>
            <a:r>
              <a:rPr kumimoji="0" lang="en-US" sz="20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lang="en-US" sz="2000" dirty="0" smtClean="0">
                <a:latin typeface="Calibri" pitchFamily="34" charset="0"/>
                <a:ea typeface="Calibri" pitchFamily="34" charset="0"/>
                <a:cs typeface="Times New Roman" pitchFamily="18" charset="0"/>
              </a:rPr>
              <a:t>and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Applications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algn="ctr" eaLnBrk="0" fontAlgn="base" hangingPunct="0">
              <a:spcBef>
                <a:spcPct val="0"/>
              </a:spcBef>
              <a:spcAft>
                <a:spcPct val="0"/>
              </a:spcAf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u="sng" dirty="0" smtClean="0"/>
              <a:t>Screenshot </a:t>
            </a:r>
            <a:r>
              <a:rPr lang="en-US" b="1" u="sng" dirty="0" smtClean="0"/>
              <a:t>O</a:t>
            </a:r>
            <a:r>
              <a:rPr lang="en-US" b="1" u="sng" dirty="0" smtClean="0"/>
              <a:t>f Front </a:t>
            </a:r>
            <a:r>
              <a:rPr lang="en-US" b="1" u="sng" dirty="0" smtClean="0"/>
              <a:t>P</a:t>
            </a:r>
            <a:r>
              <a:rPr lang="en-US" b="1" u="sng" dirty="0" smtClean="0"/>
              <a:t>age</a:t>
            </a:r>
            <a:endParaRPr lang="en-US" b="1" u="sng" dirty="0"/>
          </a:p>
        </p:txBody>
      </p:sp>
      <p:pic>
        <p:nvPicPr>
          <p:cNvPr id="6" name="Content Placeholder 5"/>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70278" y="1935163"/>
            <a:ext cx="7803444" cy="438943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u="sng" dirty="0" smtClean="0"/>
              <a:t>Conclusion</a:t>
            </a:r>
            <a:endParaRPr lang="en-US" b="1" u="sng" dirty="0"/>
          </a:p>
        </p:txBody>
      </p:sp>
      <p:sp>
        <p:nvSpPr>
          <p:cNvPr id="3" name="Content Placeholder 2"/>
          <p:cNvSpPr>
            <a:spLocks noGrp="1"/>
          </p:cNvSpPr>
          <p:nvPr>
            <p:ph idx="1"/>
          </p:nvPr>
        </p:nvSpPr>
        <p:spPr>
          <a:xfrm>
            <a:off x="457200" y="1905000"/>
            <a:ext cx="8229600" cy="4419600"/>
          </a:xfrm>
        </p:spPr>
        <p:txBody>
          <a:bodyPr>
            <a:normAutofit/>
          </a:bodyPr>
          <a:lstStyle/>
          <a:p>
            <a:pPr algn="just">
              <a:buFont typeface="Wingdings" pitchFamily="2" charset="2"/>
              <a:buChar char="§"/>
            </a:pPr>
            <a:r>
              <a:rPr lang="en-US" sz="2200" dirty="0" smtClean="0">
                <a:latin typeface="+mj-lt"/>
              </a:rPr>
              <a:t>The entire project has been developed and deployed as per the requirements stated by the user, it is found to be bug free as per the testing standards that is implemented</a:t>
            </a:r>
            <a:r>
              <a:rPr lang="en-US" sz="2200" dirty="0" smtClean="0">
                <a:latin typeface="+mj-lt"/>
              </a:rPr>
              <a:t>.</a:t>
            </a:r>
          </a:p>
          <a:p>
            <a:pPr algn="just">
              <a:buFont typeface="Wingdings" pitchFamily="2" charset="2"/>
              <a:buChar char="§"/>
            </a:pPr>
            <a:endParaRPr lang="en-US" sz="2200" dirty="0" smtClean="0">
              <a:latin typeface="+mj-lt"/>
            </a:endParaRPr>
          </a:p>
          <a:p>
            <a:pPr algn="just">
              <a:buFont typeface="Wingdings" pitchFamily="2" charset="2"/>
              <a:buChar char="§"/>
            </a:pPr>
            <a:r>
              <a:rPr lang="en-US" sz="2200" dirty="0" smtClean="0">
                <a:latin typeface="+mj-lt"/>
              </a:rPr>
              <a:t>Any specification-untraced errors will be concentrated in the coming versions. The system needs more elaborative technicality for its inception and evolution.</a:t>
            </a:r>
            <a:endParaRPr lang="en-US" sz="2200"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u="sng" dirty="0" smtClean="0"/>
              <a:t>References</a:t>
            </a:r>
            <a:endParaRPr lang="en-US" b="1" u="sng" dirty="0"/>
          </a:p>
        </p:txBody>
      </p:sp>
      <p:sp>
        <p:nvSpPr>
          <p:cNvPr id="3" name="Content Placeholder 2"/>
          <p:cNvSpPr>
            <a:spLocks noGrp="1"/>
          </p:cNvSpPr>
          <p:nvPr>
            <p:ph idx="1"/>
          </p:nvPr>
        </p:nvSpPr>
        <p:spPr/>
        <p:txBody>
          <a:bodyPr>
            <a:normAutofit/>
          </a:bodyPr>
          <a:lstStyle/>
          <a:p>
            <a:pPr marL="514350" indent="-514350">
              <a:buNone/>
            </a:pPr>
            <a:r>
              <a:rPr lang="en-US" sz="2200" dirty="0" smtClean="0">
                <a:latin typeface="+mj-lt"/>
              </a:rPr>
              <a:t>We referred to the following resources:-</a:t>
            </a:r>
          </a:p>
          <a:p>
            <a:pPr marL="514350" indent="-514350">
              <a:buNone/>
            </a:pPr>
            <a:endParaRPr lang="en-US" sz="2200" dirty="0" smtClean="0">
              <a:latin typeface="+mj-lt"/>
            </a:endParaRPr>
          </a:p>
          <a:p>
            <a:pPr marL="514350" indent="-514350">
              <a:buFont typeface="Wingdings" pitchFamily="2" charset="2"/>
              <a:buChar char="Ø"/>
            </a:pPr>
            <a:r>
              <a:rPr lang="en-US" sz="2200" u="sng" dirty="0" smtClean="0">
                <a:latin typeface="+mj-lt"/>
              </a:rPr>
              <a:t>https</a:t>
            </a:r>
            <a:r>
              <a:rPr lang="en-US" sz="2200" u="sng" dirty="0" smtClean="0">
                <a:latin typeface="+mj-lt"/>
              </a:rPr>
              <a:t>://</a:t>
            </a:r>
            <a:r>
              <a:rPr lang="en-US" sz="2200" u="sng" dirty="0" smtClean="0">
                <a:latin typeface="+mj-lt"/>
              </a:rPr>
              <a:t>www.w3schools.com/ </a:t>
            </a:r>
          </a:p>
          <a:p>
            <a:pPr marL="514350" indent="-514350">
              <a:buFont typeface="Wingdings" pitchFamily="2" charset="2"/>
              <a:buChar char="Ø"/>
            </a:pPr>
            <a:r>
              <a:rPr lang="en-US" sz="2200" u="sng" dirty="0" smtClean="0">
                <a:latin typeface="+mj-lt"/>
              </a:rPr>
              <a:t>https://www.beta-labs.in/ </a:t>
            </a:r>
            <a:endParaRPr lang="en-US" sz="2200" u="sng" dirty="0" smtClean="0">
              <a:latin typeface="+mj-lt"/>
            </a:endParaRPr>
          </a:p>
          <a:p>
            <a:pPr marL="514350" indent="-514350">
              <a:buFont typeface="Wingdings" pitchFamily="2" charset="2"/>
              <a:buChar char="Ø"/>
            </a:pPr>
            <a:r>
              <a:rPr lang="en-US" sz="2200" u="sng" dirty="0" smtClean="0">
                <a:latin typeface="+mj-lt"/>
              </a:rPr>
              <a:t>https</a:t>
            </a:r>
            <a:r>
              <a:rPr lang="en-US" sz="2200" u="sng" dirty="0" smtClean="0">
                <a:latin typeface="+mj-lt"/>
              </a:rPr>
              <a:t>://www.phptpoint.com/ </a:t>
            </a:r>
            <a:endParaRPr lang="en-US" sz="2200" u="sng" dirty="0" smtClean="0">
              <a:latin typeface="+mj-lt"/>
            </a:endParaRPr>
          </a:p>
          <a:p>
            <a:pPr marL="514350" indent="-514350">
              <a:buFont typeface="Wingdings" pitchFamily="2" charset="2"/>
              <a:buChar char="Ø"/>
            </a:pPr>
            <a:r>
              <a:rPr lang="en-US" sz="2200" u="sng" dirty="0" smtClean="0">
                <a:latin typeface="+mj-lt"/>
              </a:rPr>
              <a:t>https</a:t>
            </a:r>
            <a:r>
              <a:rPr lang="en-US" sz="2200" u="sng" dirty="0" smtClean="0">
                <a:latin typeface="+mj-lt"/>
              </a:rPr>
              <a:t>://</a:t>
            </a:r>
            <a:r>
              <a:rPr lang="en-US" sz="2200" u="sng" dirty="0" smtClean="0">
                <a:latin typeface="+mj-lt"/>
              </a:rPr>
              <a:t>www.mysql.com/             </a:t>
            </a:r>
          </a:p>
          <a:p>
            <a:pPr marL="514350" indent="-514350">
              <a:buFont typeface="Wingdings" pitchFamily="2" charset="2"/>
              <a:buChar char="Ø"/>
            </a:pPr>
            <a:r>
              <a:rPr lang="en-US" sz="2200" dirty="0" smtClean="0">
                <a:latin typeface="+mj-lt"/>
              </a:rPr>
              <a:t>YouTube videos</a:t>
            </a:r>
            <a:endParaRPr lang="en-US" sz="2200"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029712"/>
          </a:xfrm>
        </p:spPr>
        <p:txBody>
          <a:bodyPr/>
          <a:lstStyle/>
          <a:p>
            <a:pPr algn="ctr"/>
            <a:r>
              <a:rPr lang="en-US" sz="7200" b="1" u="sng" dirty="0" smtClean="0">
                <a:latin typeface="+mn-lt"/>
              </a:rPr>
              <a:t>THANK YOU</a:t>
            </a:r>
            <a:endParaRPr lang="en-US" sz="7200" b="1" u="sng" dirty="0">
              <a:latin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600" b="1" dirty="0" smtClean="0"/>
              <a:t>Submitted By:</a:t>
            </a:r>
            <a:endParaRPr lang="en-US" sz="3600" b="1" dirty="0"/>
          </a:p>
        </p:txBody>
      </p:sp>
      <p:sp>
        <p:nvSpPr>
          <p:cNvPr id="3" name="Content Placeholder 2"/>
          <p:cNvSpPr>
            <a:spLocks noGrp="1"/>
          </p:cNvSpPr>
          <p:nvPr>
            <p:ph idx="1"/>
          </p:nvPr>
        </p:nvSpPr>
        <p:spPr>
          <a:xfrm>
            <a:off x="457200" y="1447800"/>
            <a:ext cx="8229600" cy="4876800"/>
          </a:xfrm>
        </p:spPr>
        <p:txBody>
          <a:bodyPr/>
          <a:lstStyle/>
          <a:p>
            <a:pPr>
              <a:buFont typeface="Wingdings" pitchFamily="2" charset="2"/>
              <a:buChar char="Ø"/>
            </a:pPr>
            <a:r>
              <a:rPr lang="en-US" sz="2000" dirty="0" smtClean="0">
                <a:latin typeface="+mj-lt"/>
              </a:rPr>
              <a:t> </a:t>
            </a:r>
            <a:r>
              <a:rPr lang="en-US" sz="2000" dirty="0" err="1" smtClean="0">
                <a:latin typeface="+mj-lt"/>
              </a:rPr>
              <a:t>Ayushi</a:t>
            </a:r>
            <a:r>
              <a:rPr lang="en-US" sz="2000" dirty="0" smtClean="0">
                <a:latin typeface="+mj-lt"/>
              </a:rPr>
              <a:t> </a:t>
            </a:r>
            <a:r>
              <a:rPr lang="en-US" sz="2000" dirty="0" err="1" smtClean="0">
                <a:latin typeface="+mj-lt"/>
              </a:rPr>
              <a:t>Maheshwari</a:t>
            </a:r>
            <a:r>
              <a:rPr lang="en-US" sz="2000" dirty="0" smtClean="0">
                <a:latin typeface="+mj-lt"/>
              </a:rPr>
              <a:t> (181500183) </a:t>
            </a:r>
          </a:p>
          <a:p>
            <a:pPr>
              <a:buFont typeface="Wingdings" pitchFamily="2" charset="2"/>
              <a:buChar char="Ø"/>
            </a:pPr>
            <a:r>
              <a:rPr lang="en-US" sz="2000" dirty="0" smtClean="0">
                <a:latin typeface="+mj-lt"/>
              </a:rPr>
              <a:t> </a:t>
            </a:r>
            <a:r>
              <a:rPr lang="en-US" sz="2000" dirty="0" err="1" smtClean="0">
                <a:latin typeface="+mj-lt"/>
              </a:rPr>
              <a:t>Deepanshi</a:t>
            </a:r>
            <a:r>
              <a:rPr lang="en-US" sz="2000" dirty="0" smtClean="0">
                <a:latin typeface="+mj-lt"/>
              </a:rPr>
              <a:t> </a:t>
            </a:r>
            <a:r>
              <a:rPr lang="en-US" sz="2000" dirty="0" err="1" smtClean="0">
                <a:latin typeface="+mj-lt"/>
              </a:rPr>
              <a:t>Garg</a:t>
            </a:r>
            <a:r>
              <a:rPr lang="en-US" sz="2000" dirty="0" smtClean="0">
                <a:latin typeface="+mj-lt"/>
              </a:rPr>
              <a:t> (181500206) </a:t>
            </a:r>
          </a:p>
          <a:p>
            <a:pPr>
              <a:buFont typeface="Wingdings" pitchFamily="2" charset="2"/>
              <a:buChar char="Ø"/>
            </a:pPr>
            <a:r>
              <a:rPr lang="en-US" sz="2000" dirty="0" smtClean="0">
                <a:latin typeface="+mj-lt"/>
              </a:rPr>
              <a:t> </a:t>
            </a:r>
            <a:r>
              <a:rPr lang="en-US" sz="2000" dirty="0" err="1" smtClean="0">
                <a:latin typeface="+mj-lt"/>
              </a:rPr>
              <a:t>Esha</a:t>
            </a:r>
            <a:r>
              <a:rPr lang="en-US" sz="2000" dirty="0" smtClean="0">
                <a:latin typeface="+mj-lt"/>
              </a:rPr>
              <a:t> Gupta (181500229) </a:t>
            </a:r>
          </a:p>
          <a:p>
            <a:pPr>
              <a:buFont typeface="Wingdings" pitchFamily="2" charset="2"/>
              <a:buChar char="Ø"/>
            </a:pPr>
            <a:r>
              <a:rPr lang="en-US" sz="2000" dirty="0" smtClean="0">
                <a:latin typeface="+mj-lt"/>
              </a:rPr>
              <a:t> </a:t>
            </a:r>
            <a:r>
              <a:rPr lang="en-US" sz="2000" dirty="0" err="1" smtClean="0">
                <a:latin typeface="+mj-lt"/>
              </a:rPr>
              <a:t>Megha</a:t>
            </a:r>
            <a:r>
              <a:rPr lang="en-US" sz="2000" dirty="0" smtClean="0">
                <a:latin typeface="+mj-lt"/>
              </a:rPr>
              <a:t> </a:t>
            </a:r>
            <a:r>
              <a:rPr lang="en-US" sz="2000" dirty="0" err="1" smtClean="0">
                <a:latin typeface="+mj-lt"/>
              </a:rPr>
              <a:t>Kansal</a:t>
            </a:r>
            <a:r>
              <a:rPr lang="en-US" sz="2000" dirty="0" smtClean="0">
                <a:latin typeface="+mj-lt"/>
              </a:rPr>
              <a:t> (181500382) </a:t>
            </a:r>
          </a:p>
          <a:p>
            <a:pPr>
              <a:buFont typeface="Wingdings" pitchFamily="2" charset="2"/>
              <a:buChar char="Ø"/>
            </a:pPr>
            <a:r>
              <a:rPr lang="en-US" sz="2000" dirty="0" smtClean="0">
                <a:latin typeface="+mj-lt"/>
              </a:rPr>
              <a:t> </a:t>
            </a:r>
            <a:r>
              <a:rPr lang="en-US" sz="2000" dirty="0" err="1" smtClean="0">
                <a:latin typeface="+mj-lt"/>
              </a:rPr>
              <a:t>Rishabh</a:t>
            </a:r>
            <a:r>
              <a:rPr lang="en-US" sz="2000" dirty="0" smtClean="0">
                <a:latin typeface="+mj-lt"/>
              </a:rPr>
              <a:t> </a:t>
            </a:r>
            <a:r>
              <a:rPr lang="en-US" sz="2000" dirty="0" err="1" smtClean="0">
                <a:latin typeface="+mj-lt"/>
              </a:rPr>
              <a:t>Garg</a:t>
            </a:r>
            <a:r>
              <a:rPr lang="en-US" sz="2000" dirty="0" smtClean="0">
                <a:latin typeface="+mj-lt"/>
              </a:rPr>
              <a:t> (181500562)</a:t>
            </a:r>
          </a:p>
          <a:p>
            <a:pPr algn="ctr">
              <a:buNone/>
            </a:pPr>
            <a:r>
              <a:rPr lang="en-US" sz="3600" b="1" dirty="0" smtClean="0">
                <a:solidFill>
                  <a:schemeClr val="bg2">
                    <a:lumMod val="25000"/>
                  </a:schemeClr>
                </a:solidFill>
                <a:latin typeface="+mj-lt"/>
              </a:rPr>
              <a:t>Supervised By:</a:t>
            </a:r>
          </a:p>
          <a:p>
            <a:r>
              <a:rPr lang="en-US" sz="2000" i="1" dirty="0" smtClean="0">
                <a:latin typeface="+mj-lt"/>
              </a:rPr>
              <a:t>Mr. </a:t>
            </a:r>
            <a:r>
              <a:rPr lang="en-US" sz="2000" i="1" dirty="0" err="1" smtClean="0">
                <a:latin typeface="+mj-lt"/>
              </a:rPr>
              <a:t>Anand</a:t>
            </a:r>
            <a:r>
              <a:rPr lang="en-US" sz="2000" i="1" dirty="0" smtClean="0">
                <a:latin typeface="+mj-lt"/>
              </a:rPr>
              <a:t> </a:t>
            </a:r>
            <a:r>
              <a:rPr lang="en-US" sz="2000" i="1" dirty="0" err="1" smtClean="0">
                <a:latin typeface="+mj-lt"/>
              </a:rPr>
              <a:t>Parkash</a:t>
            </a:r>
            <a:r>
              <a:rPr lang="en-US" sz="2000" i="1" dirty="0" smtClean="0">
                <a:latin typeface="+mj-lt"/>
              </a:rPr>
              <a:t> Gupta </a:t>
            </a:r>
            <a:endParaRPr lang="en-US" sz="2000" dirty="0" smtClean="0">
              <a:latin typeface="+mj-lt"/>
            </a:endParaRPr>
          </a:p>
          <a:p>
            <a:pPr>
              <a:buNone/>
            </a:pPr>
            <a:r>
              <a:rPr lang="en-US" sz="2000" dirty="0" smtClean="0">
                <a:latin typeface="+mj-lt"/>
              </a:rPr>
              <a:t>     Asst. Professor Department of Computer Science &amp; Applications </a:t>
            </a:r>
          </a:p>
          <a:p>
            <a:pPr>
              <a:buNone/>
            </a:pPr>
            <a:r>
              <a:rPr lang="en-US" sz="2000" dirty="0" smtClean="0">
                <a:latin typeface="+mj-lt"/>
              </a:rPr>
              <a:t>	And </a:t>
            </a:r>
          </a:p>
          <a:p>
            <a:r>
              <a:rPr lang="en-US" sz="2000" i="1" dirty="0" smtClean="0">
                <a:latin typeface="+mj-lt"/>
              </a:rPr>
              <a:t>Mrs. </a:t>
            </a:r>
            <a:r>
              <a:rPr lang="en-US" sz="2000" i="1" dirty="0" err="1" smtClean="0">
                <a:latin typeface="+mj-lt"/>
              </a:rPr>
              <a:t>Ruchi</a:t>
            </a:r>
            <a:r>
              <a:rPr lang="en-US" sz="2000" i="1" dirty="0" smtClean="0">
                <a:latin typeface="+mj-lt"/>
              </a:rPr>
              <a:t> Gupta </a:t>
            </a:r>
            <a:endParaRPr lang="en-US" sz="2000" dirty="0" smtClean="0">
              <a:latin typeface="+mj-lt"/>
            </a:endParaRPr>
          </a:p>
          <a:p>
            <a:pPr>
              <a:buNone/>
            </a:pPr>
            <a:r>
              <a:rPr lang="en-US" sz="2000" dirty="0" smtClean="0">
                <a:latin typeface="+mj-lt"/>
              </a:rPr>
              <a:t>	Asst. Professor Department of Computer Science &amp; Applications</a:t>
            </a:r>
          </a:p>
          <a:p>
            <a:pPr>
              <a:buNone/>
            </a:pPr>
            <a:endParaRPr lang="en-US" sz="2000" dirty="0" smtClean="0">
              <a:solidFill>
                <a:schemeClr val="bg2">
                  <a:lumMod val="25000"/>
                </a:schemeClr>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u="sng" dirty="0" smtClean="0"/>
              <a:t>Introduction</a:t>
            </a:r>
            <a:endParaRPr lang="en-US" b="1" u="sng" dirty="0"/>
          </a:p>
        </p:txBody>
      </p:sp>
      <p:sp>
        <p:nvSpPr>
          <p:cNvPr id="3" name="Content Placeholder 2"/>
          <p:cNvSpPr>
            <a:spLocks noGrp="1"/>
          </p:cNvSpPr>
          <p:nvPr>
            <p:ph idx="1"/>
          </p:nvPr>
        </p:nvSpPr>
        <p:spPr>
          <a:xfrm>
            <a:off x="457200" y="1752600"/>
            <a:ext cx="8229600" cy="4572000"/>
          </a:xfrm>
        </p:spPr>
        <p:txBody>
          <a:bodyPr>
            <a:normAutofit lnSpcReduction="10000"/>
          </a:bodyPr>
          <a:lstStyle/>
          <a:p>
            <a:pPr algn="just">
              <a:buFont typeface="Wingdings" pitchFamily="2" charset="2"/>
              <a:buChar char="§"/>
            </a:pPr>
            <a:r>
              <a:rPr lang="en-US" sz="2200" dirty="0" smtClean="0">
                <a:latin typeface="+mj-lt"/>
              </a:rPr>
              <a:t>The </a:t>
            </a:r>
            <a:r>
              <a:rPr lang="en-US" sz="2200" dirty="0" smtClean="0">
                <a:latin typeface="+mj-lt"/>
              </a:rPr>
              <a:t>Courier Management System is a simple </a:t>
            </a:r>
            <a:r>
              <a:rPr lang="en-US" sz="2200" dirty="0" smtClean="0">
                <a:latin typeface="+mj-lt"/>
              </a:rPr>
              <a:t>project that helps </a:t>
            </a:r>
            <a:r>
              <a:rPr lang="en-US" sz="2200" dirty="0" smtClean="0">
                <a:latin typeface="+mj-lt"/>
              </a:rPr>
              <a:t>a courier company or businesses manage their customers' parcels or packages details. </a:t>
            </a:r>
          </a:p>
          <a:p>
            <a:pPr algn="just">
              <a:buFont typeface="Wingdings" pitchFamily="2" charset="2"/>
              <a:buChar char="§"/>
            </a:pPr>
            <a:r>
              <a:rPr lang="en-US" sz="2200" dirty="0" smtClean="0">
                <a:latin typeface="+mj-lt"/>
              </a:rPr>
              <a:t>The </a:t>
            </a:r>
            <a:r>
              <a:rPr lang="en-US" sz="2200" dirty="0" smtClean="0">
                <a:latin typeface="+mj-lt"/>
              </a:rPr>
              <a:t>system stores all the branches or the company that can be also used when setting a destination where the recipient will pick up their packages or parcels</a:t>
            </a:r>
            <a:r>
              <a:rPr lang="en-US" sz="2200" dirty="0" smtClean="0">
                <a:latin typeface="+mj-lt"/>
              </a:rPr>
              <a:t>.</a:t>
            </a:r>
          </a:p>
          <a:p>
            <a:pPr algn="just">
              <a:buFont typeface="Wingdings" pitchFamily="2" charset="2"/>
              <a:buChar char="§"/>
            </a:pPr>
            <a:r>
              <a:rPr lang="en-US" sz="2200" dirty="0" smtClean="0">
                <a:latin typeface="+mj-lt"/>
              </a:rPr>
              <a:t>The </a:t>
            </a:r>
            <a:r>
              <a:rPr lang="en-US" sz="2200" dirty="0" smtClean="0">
                <a:latin typeface="+mj-lt"/>
              </a:rPr>
              <a:t>system has a tracking feature where can help to monitor the movement of the customer's parcel. </a:t>
            </a:r>
            <a:endParaRPr lang="en-US" sz="2200" dirty="0" smtClean="0">
              <a:latin typeface="+mj-lt"/>
            </a:endParaRPr>
          </a:p>
          <a:p>
            <a:pPr algn="just">
              <a:buFont typeface="Wingdings" pitchFamily="2" charset="2"/>
              <a:buChar char="§"/>
            </a:pPr>
            <a:r>
              <a:rPr lang="en-US" sz="2200" dirty="0" smtClean="0">
                <a:latin typeface="+mj-lt"/>
              </a:rPr>
              <a:t>The </a:t>
            </a:r>
            <a:r>
              <a:rPr lang="en-US" sz="2200" dirty="0" smtClean="0">
                <a:latin typeface="+mj-lt"/>
              </a:rPr>
              <a:t>system has 2 types of user which is the Admin user and the Branch Staff user. </a:t>
            </a:r>
            <a:r>
              <a:rPr lang="en-US" sz="2200" dirty="0" smtClean="0">
                <a:latin typeface="+mj-lt"/>
              </a:rPr>
              <a:t>The </a:t>
            </a:r>
            <a:r>
              <a:rPr lang="en-US" sz="2200" dirty="0" smtClean="0">
                <a:latin typeface="+mj-lt"/>
              </a:rPr>
              <a:t>Admin user can manage all the data in the system including managing the branches and branches staff user. The Branch user can only track a parcel and manage the list of parcels where the origin or the destination of a parcel under the logged-in staff branch.</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a:bodyPr>
          <a:lstStyle/>
          <a:p>
            <a:pPr algn="just">
              <a:buFont typeface="Wingdings" pitchFamily="2" charset="2"/>
              <a:buChar char="§"/>
            </a:pPr>
            <a:r>
              <a:rPr lang="en-US" sz="2200" dirty="0" smtClean="0">
                <a:latin typeface="+mj-lt"/>
              </a:rPr>
              <a:t>The couriered items have multiple statuses which are the </a:t>
            </a:r>
            <a:r>
              <a:rPr lang="en-US" sz="2200" b="1" dirty="0" smtClean="0">
                <a:latin typeface="+mj-lt"/>
              </a:rPr>
              <a:t>"Item Accepted by Courier", "Collected", "Shipped", "In-Transit", "Arrived At Destination", "Out for Delivery", "Ready to Pickup", "Delivered", "Picked-up", and "Unsuccessful Delivery Attempt"</a:t>
            </a:r>
            <a:r>
              <a:rPr lang="en-US" sz="2200" dirty="0" smtClean="0">
                <a:latin typeface="+mj-lt"/>
              </a:rPr>
              <a:t>. </a:t>
            </a:r>
            <a:r>
              <a:rPr lang="en-US" sz="2200" dirty="0" smtClean="0">
                <a:latin typeface="+mj-lt"/>
              </a:rPr>
              <a:t>These </a:t>
            </a:r>
            <a:r>
              <a:rPr lang="en-US" sz="2200" dirty="0" smtClean="0">
                <a:latin typeface="+mj-lt"/>
              </a:rPr>
              <a:t>statuses will help to determine the movement of the parcel. </a:t>
            </a:r>
            <a:endParaRPr lang="en-US" sz="2200" dirty="0" smtClean="0">
              <a:latin typeface="+mj-lt"/>
            </a:endParaRPr>
          </a:p>
          <a:p>
            <a:pPr algn="just">
              <a:buFont typeface="Wingdings" pitchFamily="2" charset="2"/>
              <a:buChar char="§"/>
            </a:pPr>
            <a:endParaRPr lang="en-US" sz="2200" dirty="0" smtClean="0">
              <a:latin typeface="+mj-lt"/>
            </a:endParaRPr>
          </a:p>
          <a:p>
            <a:pPr algn="just">
              <a:buFont typeface="Wingdings" pitchFamily="2" charset="2"/>
              <a:buChar char="§"/>
            </a:pPr>
            <a:r>
              <a:rPr lang="en-US" sz="2200" dirty="0" smtClean="0">
                <a:latin typeface="+mj-lt"/>
              </a:rPr>
              <a:t>The </a:t>
            </a:r>
            <a:r>
              <a:rPr lang="en-US" sz="2200" dirty="0" smtClean="0">
                <a:latin typeface="+mj-lt"/>
              </a:rPr>
              <a:t>system also generates a report between two dates and selected status. The couriered items of the clients can be set into </a:t>
            </a:r>
            <a:r>
              <a:rPr lang="en-US" sz="2200" b="1" dirty="0" smtClean="0">
                <a:latin typeface="+mj-lt"/>
              </a:rPr>
              <a:t>"Deliver"</a:t>
            </a:r>
            <a:r>
              <a:rPr lang="en-US" sz="2200" dirty="0" smtClean="0">
                <a:latin typeface="+mj-lt"/>
              </a:rPr>
              <a:t> and </a:t>
            </a:r>
            <a:r>
              <a:rPr lang="en-US" sz="2200" b="1" dirty="0" smtClean="0">
                <a:latin typeface="+mj-lt"/>
              </a:rPr>
              <a:t>"Pickup"</a:t>
            </a:r>
            <a:r>
              <a:rPr lang="en-US" sz="2200" dirty="0" smtClean="0">
                <a:latin typeface="+mj-lt"/>
              </a:rPr>
              <a:t>. </a:t>
            </a:r>
            <a:endParaRPr lang="en-US" sz="2200" dirty="0" smtClean="0">
              <a:latin typeface="+mj-lt"/>
            </a:endParaRPr>
          </a:p>
          <a:p>
            <a:pPr algn="just">
              <a:buFont typeface="Wingdings" pitchFamily="2" charset="2"/>
              <a:buChar char="§"/>
            </a:pPr>
            <a:r>
              <a:rPr lang="en-US" sz="2200" dirty="0" smtClean="0">
                <a:latin typeface="+mj-lt"/>
              </a:rPr>
              <a:t>The </a:t>
            </a:r>
            <a:r>
              <a:rPr lang="en-US" sz="2200" dirty="0" smtClean="0">
                <a:latin typeface="+mj-lt"/>
              </a:rPr>
              <a:t>parcels that marked as </a:t>
            </a:r>
            <a:r>
              <a:rPr lang="en-US" sz="2200" b="1" dirty="0" smtClean="0">
                <a:latin typeface="+mj-lt"/>
              </a:rPr>
              <a:t>"Deliver"</a:t>
            </a:r>
            <a:r>
              <a:rPr lang="en-US" sz="2200" dirty="0" smtClean="0">
                <a:latin typeface="+mj-lt"/>
              </a:rPr>
              <a:t> are the items to be delivered directly to the recipient while the </a:t>
            </a:r>
            <a:r>
              <a:rPr lang="en-US" sz="2200" b="1" dirty="0" smtClean="0">
                <a:latin typeface="+mj-lt"/>
              </a:rPr>
              <a:t>"Pickup"</a:t>
            </a:r>
            <a:r>
              <a:rPr lang="en-US" sz="2200" dirty="0" smtClean="0">
                <a:latin typeface="+mj-lt"/>
              </a:rPr>
              <a:t> will be delivered to the branch of the company near to the recipient </a:t>
            </a:r>
            <a:r>
              <a:rPr lang="en-US" sz="2200" dirty="0" smtClean="0">
                <a:latin typeface="+mj-lt"/>
              </a:rPr>
              <a:t>address.</a:t>
            </a:r>
            <a:endParaRPr lang="en-US" sz="2200"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u="sng" dirty="0" smtClean="0"/>
              <a:t>Objective</a:t>
            </a:r>
            <a:endParaRPr lang="en-US" b="1" u="sng" dirty="0"/>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sz="2200" dirty="0" smtClean="0">
                <a:latin typeface="+mj-lt"/>
              </a:rPr>
              <a:t>Nowadays, people are very busy and they don’t find much time to go to a dealer to get products. But they need to buy products. And most of the people are accessing Internet</a:t>
            </a:r>
            <a:r>
              <a:rPr lang="en-US" sz="2200" dirty="0" smtClean="0">
                <a:latin typeface="+mj-lt"/>
              </a:rPr>
              <a:t>.</a:t>
            </a:r>
          </a:p>
          <a:p>
            <a:pPr algn="just">
              <a:buFont typeface="Wingdings" pitchFamily="2" charset="2"/>
              <a:buChar char="§"/>
            </a:pPr>
            <a:r>
              <a:rPr lang="en-US" sz="2200" dirty="0" smtClean="0">
                <a:latin typeface="+mj-lt"/>
              </a:rPr>
              <a:t>Courier services became increasingly popular with the arrival of Internet shopping. Being able to order large and multiple items from online sellers required specialist delivery services that would enable customers to not only receive their items but also enable online sellers to offer things such as next day delivery. Something that is only possible with a courier service.</a:t>
            </a:r>
            <a:endParaRPr lang="en-US" sz="22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u="sng" dirty="0" smtClean="0"/>
              <a:t>Technologies Used</a:t>
            </a:r>
            <a:endParaRPr lang="en-US" b="1" u="sng" dirty="0"/>
          </a:p>
        </p:txBody>
      </p:sp>
      <p:sp>
        <p:nvSpPr>
          <p:cNvPr id="3" name="Content Placeholder 2"/>
          <p:cNvSpPr>
            <a:spLocks noGrp="1"/>
          </p:cNvSpPr>
          <p:nvPr>
            <p:ph idx="1"/>
          </p:nvPr>
        </p:nvSpPr>
        <p:spPr/>
        <p:txBody>
          <a:bodyPr/>
          <a:lstStyle/>
          <a:p>
            <a:pPr algn="just">
              <a:buNone/>
            </a:pPr>
            <a:r>
              <a:rPr lang="en-US" sz="2200" dirty="0" smtClean="0">
                <a:latin typeface="+mj-lt"/>
              </a:rPr>
              <a:t>	The Courier Management System was developed using HTML, PHP/</a:t>
            </a:r>
            <a:r>
              <a:rPr lang="en-US" sz="2200" dirty="0" err="1" smtClean="0">
                <a:latin typeface="+mj-lt"/>
              </a:rPr>
              <a:t>MySQLi</a:t>
            </a:r>
            <a:r>
              <a:rPr lang="en-US" sz="2200" dirty="0" smtClean="0">
                <a:latin typeface="+mj-lt"/>
              </a:rPr>
              <a:t>, CSS, JavaScript (</a:t>
            </a:r>
            <a:r>
              <a:rPr lang="en-US" sz="2200" dirty="0" err="1" smtClean="0">
                <a:latin typeface="+mj-lt"/>
              </a:rPr>
              <a:t>jQuery</a:t>
            </a:r>
            <a:r>
              <a:rPr lang="en-US" sz="2200" dirty="0" smtClean="0">
                <a:latin typeface="+mj-lt"/>
              </a:rPr>
              <a:t>/Ajax),and Bootstrap for the design.</a:t>
            </a:r>
            <a:r>
              <a:rPr lang="en-US" sz="2200" dirty="0" smtClean="0"/>
              <a:t> </a:t>
            </a:r>
          </a:p>
          <a:p>
            <a:pPr algn="just">
              <a:buFont typeface="Wingdings" pitchFamily="2" charset="2"/>
              <a:buChar char="§"/>
            </a:pPr>
            <a:r>
              <a:rPr lang="en-US" sz="2400" b="1" u="sng" dirty="0" smtClean="0">
                <a:solidFill>
                  <a:schemeClr val="bg2">
                    <a:lumMod val="25000"/>
                  </a:schemeClr>
                </a:solidFill>
                <a:latin typeface="+mj-lt"/>
              </a:rPr>
              <a:t>HTML:</a:t>
            </a:r>
            <a:r>
              <a:rPr lang="en-US" sz="2400" b="1" dirty="0" smtClean="0">
                <a:solidFill>
                  <a:schemeClr val="bg2">
                    <a:lumMod val="25000"/>
                  </a:schemeClr>
                </a:solidFill>
                <a:latin typeface="+mj-lt"/>
              </a:rPr>
              <a:t> </a:t>
            </a:r>
            <a:r>
              <a:rPr lang="en-US" sz="2200" dirty="0" smtClean="0">
                <a:latin typeface="+mj-lt"/>
              </a:rPr>
              <a:t>HTML </a:t>
            </a:r>
            <a:r>
              <a:rPr lang="en-US" sz="2200" dirty="0" smtClean="0">
                <a:latin typeface="+mj-lt"/>
              </a:rPr>
              <a:t>stands for Hypertext Markup Language, and it is </a:t>
            </a:r>
            <a:r>
              <a:rPr lang="en-US" sz="2200" dirty="0" smtClean="0">
                <a:latin typeface="+mj-lt"/>
              </a:rPr>
              <a:t>the most </a:t>
            </a:r>
            <a:r>
              <a:rPr lang="en-US" sz="2200" dirty="0" smtClean="0">
                <a:latin typeface="+mj-lt"/>
              </a:rPr>
              <a:t>widely used language to write Web Pages. As its name suggests, HTML is a Markup Language which means you use HTML to simply "mark-up" a text document with tags that tell a Web browser how to structure it to display</a:t>
            </a:r>
            <a:r>
              <a:rPr lang="en-US" sz="2200" dirty="0" smtClean="0">
                <a:latin typeface="+mj-lt"/>
              </a:rPr>
              <a:t>.</a:t>
            </a:r>
          </a:p>
          <a:p>
            <a:pPr algn="just">
              <a:buFont typeface="Wingdings" pitchFamily="2" charset="2"/>
              <a:buChar char="§"/>
            </a:pPr>
            <a:r>
              <a:rPr lang="en-IN" sz="2400" b="1" u="sng" dirty="0" smtClean="0">
                <a:solidFill>
                  <a:schemeClr val="bg2">
                    <a:lumMod val="25000"/>
                  </a:schemeClr>
                </a:solidFill>
                <a:latin typeface="+mj-lt"/>
              </a:rPr>
              <a:t>CSS</a:t>
            </a:r>
            <a:r>
              <a:rPr lang="en-IN" sz="2400" b="1" dirty="0" smtClean="0">
                <a:solidFill>
                  <a:schemeClr val="bg2">
                    <a:lumMod val="25000"/>
                  </a:schemeClr>
                </a:solidFill>
                <a:latin typeface="+mj-lt"/>
              </a:rPr>
              <a:t>:</a:t>
            </a:r>
            <a:r>
              <a:rPr lang="en-IN" sz="2400" b="1" dirty="0" smtClean="0">
                <a:solidFill>
                  <a:srgbClr val="0070C0"/>
                </a:solidFill>
                <a:latin typeface="+mj-lt"/>
              </a:rPr>
              <a:t> </a:t>
            </a:r>
            <a:r>
              <a:rPr lang="en-US" sz="2200" dirty="0" smtClean="0">
                <a:latin typeface="+mj-lt"/>
              </a:rPr>
              <a:t>CSS is used to define styles for your web pages, including the design, layout and variations in display for different devices and screen sizes.</a:t>
            </a:r>
          </a:p>
          <a:p>
            <a:pPr algn="just">
              <a:buNone/>
            </a:pPr>
            <a:endParaRPr lang="en-US" sz="2200" dirty="0" smtClean="0">
              <a:latin typeface="+mj-lt"/>
            </a:endParaRPr>
          </a:p>
          <a:p>
            <a:pPr algn="just">
              <a:buFont typeface="Wingdings" pitchFamily="2" charset="2"/>
              <a:buChar char="§"/>
            </a:pPr>
            <a:endParaRPr lang="en-US" sz="2200" dirty="0" smtClean="0">
              <a:latin typeface="+mj-lt"/>
            </a:endParaRPr>
          </a:p>
          <a:p>
            <a:pPr algn="just">
              <a:buNone/>
            </a:pPr>
            <a:endParaRPr lang="en-US" sz="2200" dirty="0" smtClean="0">
              <a:latin typeface="+mj-lt"/>
            </a:endParaRP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lgn="just">
              <a:buFont typeface="Wingdings" pitchFamily="2" charset="2"/>
              <a:buChar char="§"/>
            </a:pPr>
            <a:r>
              <a:rPr lang="en-IN" sz="2400" b="1" u="sng" dirty="0" smtClean="0">
                <a:solidFill>
                  <a:schemeClr val="bg2">
                    <a:lumMod val="25000"/>
                  </a:schemeClr>
                </a:solidFill>
                <a:latin typeface="+mj-lt"/>
              </a:rPr>
              <a:t>JavaScript</a:t>
            </a:r>
            <a:r>
              <a:rPr lang="en-IN" sz="2400" b="1" dirty="0" smtClean="0">
                <a:solidFill>
                  <a:schemeClr val="bg2">
                    <a:lumMod val="25000"/>
                  </a:schemeClr>
                </a:solidFill>
                <a:latin typeface="+mj-lt"/>
              </a:rPr>
              <a:t>: </a:t>
            </a:r>
            <a:r>
              <a:rPr lang="en-US" sz="2200" dirty="0" smtClean="0">
                <a:latin typeface="+mj-lt"/>
              </a:rPr>
              <a:t>JavaScript is a text-based programming language used both on the client-side and server-side that allows you to make web pages interactive. Where HTML and CSS are languages that give structure and style to web pages, JavaScript gives web pages interactive elements that engage a user</a:t>
            </a:r>
            <a:r>
              <a:rPr lang="en-US" sz="2200" dirty="0" smtClean="0">
                <a:latin typeface="+mj-lt"/>
              </a:rPr>
              <a:t>.</a:t>
            </a:r>
          </a:p>
          <a:p>
            <a:pPr algn="just">
              <a:buFont typeface="Wingdings" pitchFamily="2" charset="2"/>
              <a:buChar char="§"/>
            </a:pPr>
            <a:r>
              <a:rPr lang="en-IN" sz="2400" b="1" u="sng" dirty="0" smtClean="0">
                <a:solidFill>
                  <a:schemeClr val="bg2">
                    <a:lumMod val="25000"/>
                  </a:schemeClr>
                </a:solidFill>
                <a:latin typeface="+mj-lt"/>
              </a:rPr>
              <a:t>Bootstrap</a:t>
            </a:r>
            <a:r>
              <a:rPr lang="en-IN" sz="2400" b="1" dirty="0" smtClean="0">
                <a:solidFill>
                  <a:schemeClr val="bg2">
                    <a:lumMod val="25000"/>
                  </a:schemeClr>
                </a:solidFill>
                <a:latin typeface="+mj-lt"/>
              </a:rPr>
              <a:t>: </a:t>
            </a:r>
            <a:r>
              <a:rPr lang="en-US" sz="2200" dirty="0" smtClean="0">
                <a:latin typeface="+mj-lt"/>
              </a:rPr>
              <a:t>Bootstrap is a potent front-end framework used to create modern websites and web apps. It's open-source and free to use, yet features numerous HTML and CSS templates for UI interface elements such as buttons and forms. Bootstrap also supports </a:t>
            </a:r>
            <a:r>
              <a:rPr lang="en-US" sz="2200" b="1" dirty="0" smtClean="0">
                <a:latin typeface="+mj-lt"/>
              </a:rPr>
              <a:t>JavaScript</a:t>
            </a:r>
            <a:r>
              <a:rPr lang="en-US" sz="2200" dirty="0" smtClean="0">
                <a:latin typeface="+mj-lt"/>
              </a:rPr>
              <a:t> </a:t>
            </a:r>
            <a:r>
              <a:rPr lang="en-US" sz="2200" dirty="0" smtClean="0">
                <a:latin typeface="+mj-lt"/>
              </a:rPr>
              <a:t>extensions.</a:t>
            </a:r>
          </a:p>
          <a:p>
            <a:pPr algn="just">
              <a:buFont typeface="Wingdings" pitchFamily="2" charset="2"/>
              <a:buChar char="§"/>
            </a:pPr>
            <a:r>
              <a:rPr lang="en-IN" sz="2200" b="1" u="sng" dirty="0" smtClean="0">
                <a:solidFill>
                  <a:schemeClr val="bg2">
                    <a:lumMod val="25000"/>
                  </a:schemeClr>
                </a:solidFill>
                <a:latin typeface="+mj-lt"/>
              </a:rPr>
              <a:t>PHP</a:t>
            </a:r>
            <a:r>
              <a:rPr lang="en-IN" sz="2200" dirty="0" smtClean="0">
                <a:solidFill>
                  <a:schemeClr val="bg2">
                    <a:lumMod val="25000"/>
                  </a:schemeClr>
                </a:solidFill>
                <a:latin typeface="+mj-lt"/>
                <a:sym typeface="Wingdings" panose="05000000000000000000" pitchFamily="2" charset="2"/>
              </a:rPr>
              <a:t>: </a:t>
            </a:r>
            <a:r>
              <a:rPr lang="en-US" sz="2200" dirty="0" smtClean="0">
                <a:latin typeface="+mj-lt"/>
              </a:rPr>
              <a:t>PHP</a:t>
            </a:r>
            <a:r>
              <a:rPr lang="en-US" sz="2200" dirty="0" smtClean="0">
                <a:latin typeface="+mj-lt"/>
              </a:rPr>
              <a:t> is a recursive acronym for "PHP: Hypertext Preprocessor". PHP is a server side scripting language that is embedded in HTML. It is used to manage dynamic content, databases, session tracking, even build entire e-commerce sites.</a:t>
            </a:r>
          </a:p>
          <a:p>
            <a:pPr algn="just">
              <a:buNone/>
            </a:pPr>
            <a:endParaRPr lang="en-US" sz="2200" dirty="0" smtClean="0">
              <a:latin typeface="+mj-lt"/>
            </a:endParaRP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lgn="just">
              <a:buFont typeface="Wingdings" pitchFamily="2" charset="2"/>
              <a:buChar char="§"/>
            </a:pPr>
            <a:r>
              <a:rPr lang="en-IN" sz="2400" b="1" u="sng" dirty="0" smtClean="0">
                <a:solidFill>
                  <a:schemeClr val="bg2">
                    <a:lumMod val="25000"/>
                  </a:schemeClr>
                </a:solidFill>
                <a:latin typeface="+mj-lt"/>
              </a:rPr>
              <a:t>SQL Server</a:t>
            </a:r>
            <a:r>
              <a:rPr lang="en-IN" sz="2400" b="1" dirty="0" smtClean="0">
                <a:solidFill>
                  <a:schemeClr val="bg2">
                    <a:lumMod val="25000"/>
                  </a:schemeClr>
                </a:solidFill>
                <a:latin typeface="+mj-lt"/>
              </a:rPr>
              <a:t>: </a:t>
            </a:r>
            <a:r>
              <a:rPr lang="en-US" sz="2200" dirty="0" smtClean="0">
                <a:latin typeface="+mj-lt"/>
              </a:rPr>
              <a:t>The SQL Server is a relational database management system from Microsoft. The system is designed and built is to manage and store information. The system supports various business intelligence operations, analytics operations, and transaction processing.</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u="sng" dirty="0" smtClean="0"/>
              <a:t>E-R Diagram</a:t>
            </a:r>
            <a:endParaRPr lang="en-US" b="1" u="sng" dirty="0"/>
          </a:p>
        </p:txBody>
      </p:sp>
      <p:pic>
        <p:nvPicPr>
          <p:cNvPr id="4" name="Content Placeholder 3"/>
          <p:cNvPicPr>
            <a:picLocks noGrp="1"/>
          </p:cNvPicPr>
          <p:nvPr>
            <p:ph idx="1"/>
          </p:nvPr>
        </p:nvPicPr>
        <p:blipFill>
          <a:blip r:embed="rId2"/>
          <a:stretch>
            <a:fillRect/>
          </a:stretch>
        </p:blipFill>
        <p:spPr>
          <a:xfrm>
            <a:off x="527584" y="1752600"/>
            <a:ext cx="8088832" cy="457200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181</TotalTime>
  <Words>414</Words>
  <Application>Microsoft Office PowerPoint</Application>
  <PresentationFormat>On-screen Show (4:3)</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MINI PROJECT- II</vt:lpstr>
      <vt:lpstr>Submitted By:</vt:lpstr>
      <vt:lpstr>Introduction</vt:lpstr>
      <vt:lpstr>Slide 4</vt:lpstr>
      <vt:lpstr>Objective</vt:lpstr>
      <vt:lpstr>Technologies Used</vt:lpstr>
      <vt:lpstr>Slide 7</vt:lpstr>
      <vt:lpstr>Slide 8</vt:lpstr>
      <vt:lpstr>E-R Diagram</vt:lpstr>
      <vt:lpstr>Screenshot Of Front Page</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II</dc:title>
  <dc:creator>LENOVO</dc:creator>
  <cp:lastModifiedBy>LENOVO</cp:lastModifiedBy>
  <cp:revision>22</cp:revision>
  <dcterms:created xsi:type="dcterms:W3CDTF">2021-04-20T01:39:11Z</dcterms:created>
  <dcterms:modified xsi:type="dcterms:W3CDTF">2021-04-20T18:17:08Z</dcterms:modified>
</cp:coreProperties>
</file>