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A62E3B7-1513-46AA-9C3F-7FC27DED46FB}" type="datetimeFigureOut">
              <a:rPr lang="en-US" smtClean="0"/>
              <a:t>5/8/2021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33582FA-CADE-477E-999A-EB850857C8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2E3B7-1513-46AA-9C3F-7FC27DED46F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2E3B7-1513-46AA-9C3F-7FC27DED46F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2E3B7-1513-46AA-9C3F-7FC27DED46F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62E3B7-1513-46AA-9C3F-7FC27DED46F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582FA-CADE-477E-999A-EB850857C8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62E3B7-1513-46AA-9C3F-7FC27DED46F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62E3B7-1513-46AA-9C3F-7FC27DED46FB}"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62E3B7-1513-46AA-9C3F-7FC27DED46FB}"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2E3B7-1513-46AA-9C3F-7FC27DED46FB}"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62E3B7-1513-46AA-9C3F-7FC27DED46F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582FA-CADE-477E-999A-EB850857C8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62E3B7-1513-46AA-9C3F-7FC27DED46F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33582FA-CADE-477E-999A-EB850857C86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A62E3B7-1513-46AA-9C3F-7FC27DED46FB}" type="datetimeFigureOut">
              <a:rPr lang="en-US" smtClean="0"/>
              <a:t>5/8/2021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3582FA-CADE-477E-999A-EB850857C86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isease.sh/v3/covid-19/countries" TargetMode="External"/><Relationship Id="rId2" Type="http://schemas.openxmlformats.org/officeDocument/2006/relationships/hyperlink" Target="https://disease.sh/v3/covid-19/a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685800"/>
            <a:ext cx="8229600" cy="990600"/>
          </a:xfrm>
        </p:spPr>
        <p:txBody>
          <a:bodyPr>
            <a:normAutofit/>
          </a:bodyPr>
          <a:lstStyle/>
          <a:p>
            <a:pPr algn="ctr"/>
            <a:r>
              <a:rPr lang="en-US" sz="4000" b="1" dirty="0" smtClean="0"/>
              <a:t>FULL </a:t>
            </a:r>
            <a:r>
              <a:rPr lang="en-US" sz="4000" b="1" dirty="0" smtClean="0"/>
              <a:t>STACK-II PROJECT </a:t>
            </a:r>
            <a:endParaRPr lang="en-US" sz="4000" b="1" dirty="0">
              <a:solidFill>
                <a:schemeClr val="bg2">
                  <a:lumMod val="25000"/>
                </a:schemeClr>
              </a:solidFill>
            </a:endParaRPr>
          </a:p>
        </p:txBody>
      </p:sp>
      <p:sp>
        <p:nvSpPr>
          <p:cNvPr id="8" name="Content Placeholder 4"/>
          <p:cNvSpPr>
            <a:spLocks noGrp="1"/>
          </p:cNvSpPr>
          <p:nvPr>
            <p:ph idx="1"/>
          </p:nvPr>
        </p:nvSpPr>
        <p:spPr>
          <a:xfrm>
            <a:off x="457200" y="1935480"/>
            <a:ext cx="8229600" cy="4389120"/>
          </a:xfrm>
        </p:spPr>
        <p:txBody>
          <a:bodyPr>
            <a:normAutofit/>
          </a:bodyPr>
          <a:lstStyle/>
          <a:p>
            <a:pPr algn="ctr">
              <a:buNone/>
            </a:pPr>
            <a:r>
              <a:rPr lang="en-US" sz="4400" b="1" u="sng" dirty="0" smtClean="0">
                <a:solidFill>
                  <a:schemeClr val="accent1"/>
                </a:solidFill>
                <a:latin typeface="+mj-lt"/>
              </a:rPr>
              <a:t>COVID-19 TRACKER</a:t>
            </a:r>
            <a:endParaRPr lang="en-US" sz="4400" b="1" u="sng" dirty="0" smtClean="0">
              <a:solidFill>
                <a:schemeClr val="accent1"/>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endParaRPr lang="en-US" sz="2000" dirty="0" smtClean="0">
              <a:solidFill>
                <a:schemeClr val="tx2">
                  <a:lumMod val="75000"/>
                </a:schemeClr>
              </a:solidFill>
              <a:latin typeface="+mj-lt"/>
            </a:endParaRPr>
          </a:p>
          <a:p>
            <a:pPr algn="ctr">
              <a:buNone/>
            </a:pPr>
            <a:r>
              <a:rPr lang="en-US" sz="2000" i="1" dirty="0" smtClean="0">
                <a:solidFill>
                  <a:schemeClr val="accent1"/>
                </a:solidFill>
                <a:latin typeface="+mj-lt"/>
              </a:rPr>
              <a:t>DEPARTMENT OF COMPUTER SCIENCE ENGINEERING AND APPLICATIONS</a:t>
            </a:r>
          </a:p>
          <a:p>
            <a:pPr algn="ctr">
              <a:buNone/>
            </a:pPr>
            <a:r>
              <a:rPr lang="en-US" sz="2000" b="1" i="1" dirty="0" smtClean="0">
                <a:solidFill>
                  <a:schemeClr val="accent1">
                    <a:lumMod val="75000"/>
                  </a:schemeClr>
                </a:solidFill>
                <a:latin typeface="+mj-lt"/>
              </a:rPr>
              <a:t>Institute Of Engineering And Technology</a:t>
            </a:r>
            <a:endParaRPr lang="en-US" sz="2000" b="1" i="1" dirty="0">
              <a:solidFill>
                <a:schemeClr val="accent1">
                  <a:lumMod val="75000"/>
                </a:schemeClr>
              </a:solidFill>
              <a:latin typeface="+mj-lt"/>
            </a:endParaRPr>
          </a:p>
        </p:txBody>
      </p:sp>
      <p:pic>
        <p:nvPicPr>
          <p:cNvPr id="9" name="Picture 8" descr="Gla Logo"/>
          <p:cNvPicPr/>
          <p:nvPr/>
        </p:nvPicPr>
        <p:blipFill>
          <a:blip r:embed="rId2" cstate="print"/>
          <a:srcRect/>
          <a:stretch>
            <a:fillRect/>
          </a:stretch>
        </p:blipFill>
        <p:spPr bwMode="auto">
          <a:xfrm>
            <a:off x="2743200" y="2971800"/>
            <a:ext cx="3611880" cy="204978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667512"/>
          </a:xfrm>
        </p:spPr>
        <p:txBody>
          <a:bodyPr>
            <a:normAutofit/>
          </a:bodyPr>
          <a:lstStyle/>
          <a:p>
            <a:pPr algn="ctr"/>
            <a:r>
              <a:rPr lang="en-US" sz="3200" b="1" dirty="0" smtClean="0"/>
              <a:t>FUTURE SCOPE</a:t>
            </a:r>
            <a:endParaRPr lang="en-US" sz="3200" b="1" dirty="0"/>
          </a:p>
        </p:txBody>
      </p:sp>
      <p:sp>
        <p:nvSpPr>
          <p:cNvPr id="5" name="Content Placeholder 2"/>
          <p:cNvSpPr>
            <a:spLocks noGrp="1"/>
          </p:cNvSpPr>
          <p:nvPr>
            <p:ph idx="1"/>
          </p:nvPr>
        </p:nvSpPr>
        <p:spPr>
          <a:xfrm>
            <a:off x="457200" y="1600200"/>
            <a:ext cx="8229600" cy="4724400"/>
          </a:xfrm>
        </p:spPr>
        <p:txBody>
          <a:bodyPr>
            <a:normAutofit/>
          </a:bodyPr>
          <a:lstStyle/>
          <a:p>
            <a:pPr algn="just">
              <a:buFont typeface="Wingdings" pitchFamily="2" charset="2"/>
              <a:buChar char="§"/>
            </a:pPr>
            <a:r>
              <a:rPr lang="en-US" sz="2000" dirty="0" smtClean="0">
                <a:latin typeface="+mj-lt"/>
              </a:rPr>
              <a:t>Further implementation of some exciting features like disease prediction on the basis of symptoms and direction of further steps such as finding an appropriate doctor nearby user area would add wonders to this application. </a:t>
            </a:r>
          </a:p>
          <a:p>
            <a:pPr algn="just">
              <a:buFont typeface="Wingdings" pitchFamily="2" charset="2"/>
              <a:buChar char="§"/>
            </a:pPr>
            <a:endParaRPr lang="en-US" sz="2000" dirty="0" smtClean="0">
              <a:latin typeface="+mj-lt"/>
            </a:endParaRPr>
          </a:p>
          <a:p>
            <a:pPr algn="just">
              <a:buFont typeface="Wingdings" pitchFamily="2" charset="2"/>
              <a:buChar char="§"/>
            </a:pPr>
            <a:r>
              <a:rPr lang="en-US" sz="2000" dirty="0" smtClean="0">
                <a:latin typeface="+mj-lt"/>
              </a:rPr>
              <a:t>These </a:t>
            </a:r>
            <a:r>
              <a:rPr lang="en-US" sz="2000" dirty="0" smtClean="0">
                <a:latin typeface="+mj-lt"/>
              </a:rPr>
              <a:t>will be helpful in understanding and developing new algorithms for finding doctor’s for users according to their area. This is a booming project topic which is still going on for surveillance of large crowds in real time applications.</a:t>
            </a:r>
          </a:p>
          <a:p>
            <a:pPr>
              <a:buNone/>
            </a:pPr>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667512"/>
          </a:xfrm>
        </p:spPr>
        <p:txBody>
          <a:bodyPr>
            <a:normAutofit/>
          </a:bodyPr>
          <a:lstStyle/>
          <a:p>
            <a:pPr algn="ctr"/>
            <a:r>
              <a:rPr lang="en-US" sz="3200" b="1" dirty="0" smtClean="0"/>
              <a:t>CONCLUSION</a:t>
            </a:r>
            <a:endParaRPr lang="en-US" sz="3200" b="1" dirty="0"/>
          </a:p>
        </p:txBody>
      </p:sp>
      <p:sp>
        <p:nvSpPr>
          <p:cNvPr id="5" name="Content Placeholder 2"/>
          <p:cNvSpPr>
            <a:spLocks noGrp="1"/>
          </p:cNvSpPr>
          <p:nvPr>
            <p:ph idx="1"/>
          </p:nvPr>
        </p:nvSpPr>
        <p:spPr>
          <a:xfrm>
            <a:off x="457200" y="1600200"/>
            <a:ext cx="8229600" cy="4724400"/>
          </a:xfrm>
        </p:spPr>
        <p:txBody>
          <a:bodyPr>
            <a:normAutofit/>
          </a:bodyPr>
          <a:lstStyle/>
          <a:p>
            <a:pPr algn="just">
              <a:buFont typeface="Wingdings" pitchFamily="2" charset="2"/>
              <a:buChar char="§"/>
            </a:pPr>
            <a:r>
              <a:rPr lang="en-US" sz="2000" dirty="0" smtClean="0">
                <a:latin typeface="+mj-lt"/>
              </a:rPr>
              <a:t>From this application, we conclude that how React JS and some basic concepts of frontend development can lead to such an exciting web application with a bunch of features. </a:t>
            </a:r>
            <a:endParaRPr lang="en-US" sz="2000" dirty="0" smtClean="0">
              <a:latin typeface="+mj-lt"/>
            </a:endParaRPr>
          </a:p>
          <a:p>
            <a:pPr algn="just">
              <a:buFont typeface="Wingdings" pitchFamily="2" charset="2"/>
              <a:buChar char="§"/>
            </a:pPr>
            <a:endParaRPr lang="en-US" sz="2000" dirty="0" smtClean="0">
              <a:latin typeface="+mj-lt"/>
            </a:endParaRPr>
          </a:p>
          <a:p>
            <a:pPr algn="just">
              <a:buFont typeface="Wingdings" pitchFamily="2" charset="2"/>
              <a:buChar char="§"/>
            </a:pPr>
            <a:r>
              <a:rPr lang="en-US" sz="2000" dirty="0" smtClean="0">
                <a:latin typeface="+mj-lt"/>
              </a:rPr>
              <a:t>Though </a:t>
            </a:r>
            <a:r>
              <a:rPr lang="en-US" sz="2000" dirty="0" smtClean="0">
                <a:latin typeface="+mj-lt"/>
              </a:rPr>
              <a:t>the application is a pretty basic for now but it has a great scope for further implementation of some advanced topics and some more technologies and for now the application is serving its aim to the fullest for which it is developed. </a:t>
            </a:r>
          </a:p>
          <a:p>
            <a:pPr>
              <a:buNone/>
            </a:pPr>
            <a:endParaRPr lang="en-US"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2877312"/>
          </a:xfrm>
        </p:spPr>
        <p:txBody>
          <a:bodyPr>
            <a:normAutofit/>
          </a:bodyPr>
          <a:lstStyle/>
          <a:p>
            <a:pPr algn="ctr"/>
            <a:r>
              <a:rPr lang="en-US" sz="4000" b="1" dirty="0" smtClean="0"/>
              <a:t>THANKING YOU</a:t>
            </a:r>
            <a:endParaRPr 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normAutofit fontScale="90000"/>
          </a:bodyPr>
          <a:lstStyle/>
          <a:p>
            <a:pPr algn="ctr"/>
            <a:r>
              <a:rPr lang="en-US" sz="2800" b="1" u="sng" dirty="0" smtClean="0"/>
              <a:t>Submitted By:</a:t>
            </a:r>
            <a:br>
              <a:rPr lang="en-US" sz="2800" b="1" u="sng" dirty="0" smtClean="0"/>
            </a:br>
            <a:r>
              <a:rPr lang="en-US" sz="2400" dirty="0" smtClean="0"/>
              <a:t/>
            </a:r>
            <a:br>
              <a:rPr lang="en-US" sz="2400" dirty="0" smtClean="0"/>
            </a:br>
            <a:endParaRPr lang="en-US" sz="2400" dirty="0"/>
          </a:p>
        </p:txBody>
      </p:sp>
      <p:sp>
        <p:nvSpPr>
          <p:cNvPr id="5" name="Content Placeholder 2"/>
          <p:cNvSpPr>
            <a:spLocks noGrp="1"/>
          </p:cNvSpPr>
          <p:nvPr>
            <p:ph idx="1"/>
          </p:nvPr>
        </p:nvSpPr>
        <p:spPr>
          <a:xfrm>
            <a:off x="457200" y="1295400"/>
            <a:ext cx="8229600" cy="5029200"/>
          </a:xfrm>
        </p:spPr>
        <p:txBody>
          <a:bodyPr>
            <a:normAutofit/>
          </a:bodyPr>
          <a:lstStyle/>
          <a:p>
            <a:pPr algn="ctr">
              <a:buNone/>
            </a:pPr>
            <a:r>
              <a:rPr lang="en-US" sz="2000" dirty="0" err="1" smtClean="0">
                <a:solidFill>
                  <a:schemeClr val="accent1">
                    <a:lumMod val="75000"/>
                  </a:schemeClr>
                </a:solidFill>
                <a:latin typeface="+mj-lt"/>
              </a:rPr>
              <a:t>Megha</a:t>
            </a:r>
            <a:r>
              <a:rPr lang="en-US" sz="2000" dirty="0" smtClean="0">
                <a:solidFill>
                  <a:schemeClr val="accent1">
                    <a:lumMod val="75000"/>
                  </a:schemeClr>
                </a:solidFill>
                <a:latin typeface="+mj-lt"/>
              </a:rPr>
              <a:t> </a:t>
            </a:r>
            <a:r>
              <a:rPr lang="en-US" sz="2000" dirty="0" err="1" smtClean="0">
                <a:solidFill>
                  <a:schemeClr val="accent1">
                    <a:lumMod val="75000"/>
                  </a:schemeClr>
                </a:solidFill>
                <a:latin typeface="+mj-lt"/>
              </a:rPr>
              <a:t>Kansal</a:t>
            </a:r>
            <a:endParaRPr lang="en-US" sz="2000" dirty="0" smtClean="0">
              <a:solidFill>
                <a:schemeClr val="accent1">
                  <a:lumMod val="75000"/>
                </a:schemeClr>
              </a:solidFill>
              <a:latin typeface="+mj-lt"/>
            </a:endParaRPr>
          </a:p>
          <a:p>
            <a:pPr algn="ctr">
              <a:buNone/>
            </a:pPr>
            <a:r>
              <a:rPr lang="en-US" sz="2000" dirty="0" smtClean="0">
                <a:solidFill>
                  <a:schemeClr val="accent1">
                    <a:lumMod val="75000"/>
                  </a:schemeClr>
                </a:solidFill>
                <a:latin typeface="+mj-lt"/>
              </a:rPr>
              <a:t>(181500382)</a:t>
            </a:r>
          </a:p>
          <a:p>
            <a:pPr algn="ctr">
              <a:buNone/>
            </a:pPr>
            <a:r>
              <a:rPr lang="en-US" sz="2000" dirty="0" smtClean="0">
                <a:solidFill>
                  <a:schemeClr val="accent1">
                    <a:lumMod val="75000"/>
                  </a:schemeClr>
                </a:solidFill>
                <a:latin typeface="+mj-lt"/>
              </a:rPr>
              <a:t>And </a:t>
            </a:r>
          </a:p>
          <a:p>
            <a:pPr algn="ctr">
              <a:buNone/>
            </a:pPr>
            <a:r>
              <a:rPr lang="en-US" sz="2000" dirty="0" err="1" smtClean="0">
                <a:solidFill>
                  <a:schemeClr val="accent1">
                    <a:lumMod val="75000"/>
                  </a:schemeClr>
                </a:solidFill>
                <a:latin typeface="+mj-lt"/>
              </a:rPr>
              <a:t>Deepanshi</a:t>
            </a:r>
            <a:r>
              <a:rPr lang="en-US" sz="2000" dirty="0" smtClean="0">
                <a:solidFill>
                  <a:schemeClr val="accent1">
                    <a:lumMod val="75000"/>
                  </a:schemeClr>
                </a:solidFill>
                <a:latin typeface="+mj-lt"/>
              </a:rPr>
              <a:t> </a:t>
            </a:r>
            <a:r>
              <a:rPr lang="en-US" sz="2000" dirty="0" err="1" smtClean="0">
                <a:solidFill>
                  <a:schemeClr val="accent1">
                    <a:lumMod val="75000"/>
                  </a:schemeClr>
                </a:solidFill>
                <a:latin typeface="+mj-lt"/>
              </a:rPr>
              <a:t>Garg</a:t>
            </a:r>
            <a:endParaRPr lang="en-US" sz="2000" dirty="0" smtClean="0">
              <a:solidFill>
                <a:schemeClr val="accent1">
                  <a:lumMod val="75000"/>
                </a:schemeClr>
              </a:solidFill>
              <a:latin typeface="+mj-lt"/>
            </a:endParaRPr>
          </a:p>
          <a:p>
            <a:pPr algn="ctr">
              <a:buNone/>
            </a:pPr>
            <a:r>
              <a:rPr lang="en-US" sz="2000" dirty="0" smtClean="0">
                <a:solidFill>
                  <a:schemeClr val="accent1">
                    <a:lumMod val="75000"/>
                  </a:schemeClr>
                </a:solidFill>
                <a:latin typeface="+mj-lt"/>
              </a:rPr>
              <a:t>(181500206)</a:t>
            </a:r>
          </a:p>
          <a:p>
            <a:pPr algn="ctr">
              <a:buNone/>
            </a:pPr>
            <a:endParaRPr lang="en-US" sz="2000" dirty="0" smtClean="0">
              <a:latin typeface="+mj-lt"/>
            </a:endParaRPr>
          </a:p>
          <a:p>
            <a:pPr algn="ctr">
              <a:buNone/>
            </a:pPr>
            <a:r>
              <a:rPr lang="en-US" sz="2400" b="1" u="sng" dirty="0" smtClean="0">
                <a:solidFill>
                  <a:schemeClr val="tx2"/>
                </a:solidFill>
                <a:latin typeface="+mj-lt"/>
              </a:rPr>
              <a:t>Supervised By:</a:t>
            </a:r>
          </a:p>
          <a:p>
            <a:pPr algn="ctr">
              <a:buNone/>
            </a:pPr>
            <a:r>
              <a:rPr lang="en-US" sz="2000" dirty="0" smtClean="0">
                <a:solidFill>
                  <a:schemeClr val="accent1">
                    <a:lumMod val="75000"/>
                  </a:schemeClr>
                </a:solidFill>
                <a:latin typeface="+mj-lt"/>
              </a:rPr>
              <a:t>Mr. </a:t>
            </a:r>
            <a:r>
              <a:rPr lang="en-US" sz="2000" dirty="0" err="1" smtClean="0">
                <a:solidFill>
                  <a:schemeClr val="accent1">
                    <a:lumMod val="75000"/>
                  </a:schemeClr>
                </a:solidFill>
                <a:latin typeface="+mj-lt"/>
              </a:rPr>
              <a:t>Pankaj</a:t>
            </a:r>
            <a:r>
              <a:rPr lang="en-US" sz="2000" dirty="0" smtClean="0">
                <a:solidFill>
                  <a:schemeClr val="accent1">
                    <a:lumMod val="75000"/>
                  </a:schemeClr>
                </a:solidFill>
                <a:latin typeface="+mj-lt"/>
              </a:rPr>
              <a:t> </a:t>
            </a:r>
            <a:r>
              <a:rPr lang="en-US" sz="2000" dirty="0" err="1" smtClean="0">
                <a:solidFill>
                  <a:schemeClr val="accent1">
                    <a:lumMod val="75000"/>
                  </a:schemeClr>
                </a:solidFill>
                <a:latin typeface="+mj-lt"/>
              </a:rPr>
              <a:t>Kapoor</a:t>
            </a:r>
            <a:endParaRPr lang="en-US" sz="2000" dirty="0" smtClean="0">
              <a:solidFill>
                <a:schemeClr val="accent1">
                  <a:lumMod val="75000"/>
                </a:schemeClr>
              </a:solidFill>
              <a:latin typeface="+mj-lt"/>
            </a:endParaRPr>
          </a:p>
          <a:p>
            <a:pPr algn="ctr">
              <a:buNone/>
            </a:pPr>
            <a:r>
              <a:rPr lang="en-US" sz="2000" dirty="0" smtClean="0">
                <a:solidFill>
                  <a:schemeClr val="accent1">
                    <a:lumMod val="75000"/>
                  </a:schemeClr>
                </a:solidFill>
                <a:latin typeface="+mj-lt"/>
              </a:rPr>
              <a:t>Asst. Professor</a:t>
            </a:r>
          </a:p>
          <a:p>
            <a:pPr algn="ctr">
              <a:buNone/>
            </a:pPr>
            <a:r>
              <a:rPr lang="en-US" sz="2000" dirty="0" smtClean="0">
                <a:solidFill>
                  <a:schemeClr val="accent1">
                    <a:lumMod val="75000"/>
                  </a:schemeClr>
                </a:solidFill>
                <a:latin typeface="+mj-lt"/>
              </a:rPr>
              <a:t>Department of Computer Science &amp; Applications</a:t>
            </a:r>
          </a:p>
          <a:p>
            <a:pPr algn="ctr">
              <a:buNone/>
            </a:pPr>
            <a:endParaRPr lang="en-US" sz="2000" dirty="0" smtClean="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743712"/>
          </a:xfrm>
        </p:spPr>
        <p:txBody>
          <a:bodyPr>
            <a:normAutofit/>
          </a:bodyPr>
          <a:lstStyle/>
          <a:p>
            <a:pPr algn="ctr"/>
            <a:r>
              <a:rPr lang="en-US" sz="3200" b="1" dirty="0" smtClean="0"/>
              <a:t>OBJECTIVE</a:t>
            </a:r>
            <a:endParaRPr lang="en-US" sz="3200" b="1" dirty="0"/>
          </a:p>
        </p:txBody>
      </p:sp>
      <p:sp>
        <p:nvSpPr>
          <p:cNvPr id="5" name="Content Placeholder 2"/>
          <p:cNvSpPr>
            <a:spLocks noGrp="1"/>
          </p:cNvSpPr>
          <p:nvPr>
            <p:ph idx="1"/>
          </p:nvPr>
        </p:nvSpPr>
        <p:spPr>
          <a:xfrm>
            <a:off x="457200" y="1752600"/>
            <a:ext cx="8229600" cy="4572000"/>
          </a:xfrm>
        </p:spPr>
        <p:txBody>
          <a:bodyPr>
            <a:normAutofit/>
          </a:bodyPr>
          <a:lstStyle/>
          <a:p>
            <a:pPr algn="just">
              <a:buFont typeface="Wingdings" pitchFamily="2" charset="2"/>
              <a:buChar char="§"/>
            </a:pPr>
            <a:r>
              <a:rPr lang="en-US" sz="2000" dirty="0" smtClean="0">
                <a:latin typeface="+mj-lt"/>
              </a:rPr>
              <a:t>We all have been affected by the current COVID-19 pandemic. However, the impact of the pandemic and its consequences are felt differently depending on our status as individuals and as members of society. Our different social identities and the social groups we belong to determine our inclusion within society and, by extension, our vulnerability to epidemics</a:t>
            </a:r>
            <a:r>
              <a:rPr lang="en-US" sz="2000" dirty="0" smtClean="0">
                <a:latin typeface="+mj-lt"/>
              </a:rPr>
              <a:t>.</a:t>
            </a:r>
          </a:p>
          <a:p>
            <a:pPr algn="just">
              <a:buFont typeface="Wingdings" pitchFamily="2" charset="2"/>
              <a:buChar char="§"/>
            </a:pPr>
            <a:endParaRPr lang="en-US" sz="2000" dirty="0" smtClean="0">
              <a:latin typeface="+mj-lt"/>
            </a:endParaRPr>
          </a:p>
          <a:p>
            <a:pPr algn="just">
              <a:buFont typeface="Wingdings" pitchFamily="2" charset="2"/>
              <a:buChar char="§"/>
            </a:pPr>
            <a:r>
              <a:rPr lang="en-US" sz="2000" dirty="0" smtClean="0">
                <a:latin typeface="+mj-lt"/>
              </a:rPr>
              <a:t>By analyzing the data of a deadly pandemic that has created a mess in this wonderful world and caused a lot of deaths is a need of this hour such that we can easily take preventive measures and hold this pandemic growth and eradicate it with certain measures. Therefore, we made a COVID-19 tracking application.</a:t>
            </a:r>
          </a:p>
          <a:p>
            <a:pPr algn="just">
              <a:buFont typeface="Wingdings" pitchFamily="2" charset="2"/>
              <a:buChar char="§"/>
            </a:pPr>
            <a:endParaRPr lang="en-US" sz="2000" dirty="0" smtClean="0">
              <a:latin typeface="+mj-lt"/>
            </a:endParaRPr>
          </a:p>
          <a:p>
            <a:pPr algn="just">
              <a:buFont typeface="Wingdings" pitchFamily="2" charset="2"/>
              <a:buChar char="§"/>
            </a:pPr>
            <a:endParaRPr lang="en-US" sz="2000" dirty="0" smtClean="0">
              <a:latin typeface="+mj-lt"/>
            </a:endParaRPr>
          </a:p>
          <a:p>
            <a:pPr algn="just">
              <a:buNone/>
            </a:pPr>
            <a:endParaRPr lang="en-US" sz="2000" dirty="0" smtClean="0">
              <a:latin typeface="+mj-lt"/>
            </a:endParaRPr>
          </a:p>
          <a:p>
            <a:pPr algn="just">
              <a:buNone/>
            </a:pPr>
            <a:endParaRPr lang="en-US" sz="2000" u="sng"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743712"/>
          </a:xfrm>
        </p:spPr>
        <p:txBody>
          <a:bodyPr>
            <a:normAutofit/>
          </a:bodyPr>
          <a:lstStyle/>
          <a:p>
            <a:pPr algn="ctr"/>
            <a:r>
              <a:rPr lang="en-US" sz="3200" b="1" dirty="0" smtClean="0"/>
              <a:t>INTRODUCTION</a:t>
            </a:r>
            <a:endParaRPr lang="en-US" sz="3200" b="1" dirty="0"/>
          </a:p>
        </p:txBody>
      </p:sp>
      <p:sp>
        <p:nvSpPr>
          <p:cNvPr id="5" name="Content Placeholder 2"/>
          <p:cNvSpPr>
            <a:spLocks noGrp="1"/>
          </p:cNvSpPr>
          <p:nvPr>
            <p:ph idx="1"/>
          </p:nvPr>
        </p:nvSpPr>
        <p:spPr>
          <a:xfrm>
            <a:off x="457200" y="1752600"/>
            <a:ext cx="8229600" cy="4572000"/>
          </a:xfrm>
        </p:spPr>
        <p:txBody>
          <a:bodyPr>
            <a:normAutofit/>
          </a:bodyPr>
          <a:lstStyle/>
          <a:p>
            <a:pPr algn="just">
              <a:buFont typeface="Wingdings" pitchFamily="2" charset="2"/>
              <a:buChar char="§"/>
            </a:pPr>
            <a:r>
              <a:rPr lang="en-US" sz="2000" dirty="0" smtClean="0">
                <a:latin typeface="+mj-lt"/>
              </a:rPr>
              <a:t>When </a:t>
            </a:r>
            <a:r>
              <a:rPr lang="en-US" sz="2000" dirty="0" smtClean="0">
                <a:latin typeface="+mj-lt"/>
              </a:rPr>
              <a:t>disease can travel so quickly, information has to move even faster. This is where map-based dashboards become crucial</a:t>
            </a:r>
            <a:r>
              <a:rPr lang="en-US" sz="2000" dirty="0" smtClean="0">
                <a:latin typeface="+mj-lt"/>
              </a:rPr>
              <a:t>.</a:t>
            </a:r>
          </a:p>
          <a:p>
            <a:pPr algn="just">
              <a:buNone/>
            </a:pPr>
            <a:endParaRPr lang="en-US" sz="2000" dirty="0" smtClean="0">
              <a:latin typeface="+mj-lt"/>
            </a:endParaRPr>
          </a:p>
          <a:p>
            <a:pPr algn="just">
              <a:buFont typeface="Wingdings" pitchFamily="2" charset="2"/>
              <a:buChar char="§"/>
            </a:pPr>
            <a:r>
              <a:rPr lang="en-US" sz="2000" dirty="0" smtClean="0">
                <a:latin typeface="+mj-lt"/>
              </a:rPr>
              <a:t>It helps </a:t>
            </a:r>
            <a:r>
              <a:rPr lang="en-US" sz="2000" dirty="0" smtClean="0">
                <a:latin typeface="+mj-lt"/>
              </a:rPr>
              <a:t>analyzing real time situation or virus by providing us updates about number of corona virus cases in our surroundings so that conclusions could be made how to protect us from its widespread</a:t>
            </a:r>
            <a:r>
              <a:rPr lang="en-US" sz="2000" dirty="0" smtClean="0">
                <a:latin typeface="+mj-lt"/>
              </a:rPr>
              <a:t>.</a:t>
            </a:r>
          </a:p>
          <a:p>
            <a:pPr algn="just">
              <a:buFont typeface="Wingdings" pitchFamily="2" charset="2"/>
              <a:buChar char="§"/>
            </a:pPr>
            <a:endParaRPr lang="en-US" sz="2000" dirty="0" smtClean="0">
              <a:latin typeface="+mj-lt"/>
            </a:endParaRPr>
          </a:p>
          <a:p>
            <a:pPr algn="just">
              <a:buFont typeface="Wingdings" pitchFamily="2" charset="2"/>
              <a:buChar char="§"/>
            </a:pPr>
            <a:r>
              <a:rPr lang="en-US" sz="2000" dirty="0" smtClean="0">
                <a:latin typeface="+mj-lt"/>
              </a:rPr>
              <a:t>Communication through map-based dashboards offers accessible information to people around the world eager to protect themselves and their communities.</a:t>
            </a:r>
            <a:endParaRPr lang="en-US" sz="2000" dirty="0" smtClean="0">
              <a:latin typeface="+mj-lt"/>
            </a:endParaRPr>
          </a:p>
          <a:p>
            <a:pPr algn="just">
              <a:buNone/>
            </a:pPr>
            <a:endParaRPr lang="en-US" sz="2000" dirty="0" smtClean="0">
              <a:latin typeface="+mj-lt"/>
            </a:endParaRPr>
          </a:p>
          <a:p>
            <a:pPr algn="just">
              <a:buFont typeface="Wingdings" pitchFamily="2" charset="2"/>
              <a:buChar char="§"/>
            </a:pPr>
            <a:r>
              <a:rPr lang="en-US" sz="2000" dirty="0" smtClean="0">
                <a:latin typeface="+mj-lt"/>
              </a:rPr>
              <a:t>COVID-19 tracking tools are getting developed at a rapid pace by different governments in their respective countries.</a:t>
            </a:r>
          </a:p>
          <a:p>
            <a:pPr algn="just">
              <a:buNone/>
            </a:pPr>
            <a:endParaRPr lang="en-US" sz="2000" dirty="0" smtClean="0">
              <a:latin typeface="+mj-lt"/>
            </a:endParaRPr>
          </a:p>
          <a:p>
            <a:pPr algn="just">
              <a:buFont typeface="Wingdings" pitchFamily="2" charset="2"/>
              <a:buChar char="§"/>
            </a:pPr>
            <a:endParaRPr lang="en-US" sz="2000" dirty="0" smtClean="0">
              <a:latin typeface="+mj-lt"/>
            </a:endParaRPr>
          </a:p>
          <a:p>
            <a:pPr algn="just">
              <a:buNone/>
            </a:pPr>
            <a:endParaRPr lang="en-US" sz="2000" dirty="0" smtClean="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667512"/>
          </a:xfrm>
        </p:spPr>
        <p:txBody>
          <a:bodyPr>
            <a:normAutofit/>
          </a:bodyPr>
          <a:lstStyle/>
          <a:p>
            <a:pPr algn="ctr"/>
            <a:r>
              <a:rPr lang="en-US" sz="3200" b="1" dirty="0" smtClean="0"/>
              <a:t>FEATURES</a:t>
            </a:r>
            <a:r>
              <a:rPr lang="en-US" sz="3200" b="1" dirty="0" smtClean="0"/>
              <a:t> </a:t>
            </a:r>
            <a:r>
              <a:rPr lang="en-US" sz="3200" b="1" dirty="0" smtClean="0"/>
              <a:t>OF </a:t>
            </a:r>
            <a:r>
              <a:rPr lang="en-US" sz="3200" b="1" dirty="0" smtClean="0"/>
              <a:t>COVID-19 TRACKER</a:t>
            </a:r>
            <a:endParaRPr lang="en-US" sz="3200" b="1" dirty="0"/>
          </a:p>
        </p:txBody>
      </p:sp>
      <p:sp>
        <p:nvSpPr>
          <p:cNvPr id="5" name="Content Placeholder 2"/>
          <p:cNvSpPr>
            <a:spLocks noGrp="1"/>
          </p:cNvSpPr>
          <p:nvPr>
            <p:ph idx="1"/>
          </p:nvPr>
        </p:nvSpPr>
        <p:spPr>
          <a:xfrm>
            <a:off x="457200" y="1600200"/>
            <a:ext cx="8229600" cy="4724400"/>
          </a:xfrm>
        </p:spPr>
        <p:txBody>
          <a:bodyPr>
            <a:normAutofit/>
          </a:bodyPr>
          <a:lstStyle/>
          <a:p>
            <a:pPr lvl="0" algn="just">
              <a:buFont typeface="Wingdings" pitchFamily="2" charset="2"/>
              <a:buChar char="§"/>
            </a:pPr>
            <a:r>
              <a:rPr lang="en-US" sz="2000" dirty="0" smtClean="0">
                <a:latin typeface="+mj-lt"/>
              </a:rPr>
              <a:t>It displays </a:t>
            </a:r>
            <a:r>
              <a:rPr lang="en-US" sz="2000" dirty="0" smtClean="0">
                <a:latin typeface="+mj-lt"/>
              </a:rPr>
              <a:t>a country-wise breakdown of </a:t>
            </a:r>
            <a:r>
              <a:rPr lang="en-US" sz="2000" dirty="0" smtClean="0">
                <a:latin typeface="+mj-lt"/>
              </a:rPr>
              <a:t>corona virus </a:t>
            </a:r>
            <a:r>
              <a:rPr lang="en-US" sz="2000" dirty="0" smtClean="0">
                <a:latin typeface="+mj-lt"/>
              </a:rPr>
              <a:t>cases under three categories: </a:t>
            </a:r>
            <a:r>
              <a:rPr lang="en-US" sz="2000" dirty="0" smtClean="0">
                <a:latin typeface="+mj-lt"/>
              </a:rPr>
              <a:t>corona virus </a:t>
            </a:r>
            <a:r>
              <a:rPr lang="en-US" sz="2000" dirty="0" smtClean="0">
                <a:latin typeface="+mj-lt"/>
              </a:rPr>
              <a:t>cases, recovered, deaths</a:t>
            </a:r>
            <a:r>
              <a:rPr lang="en-US" sz="2000" dirty="0" smtClean="0">
                <a:latin typeface="+mj-lt"/>
              </a:rPr>
              <a:t>.</a:t>
            </a:r>
          </a:p>
          <a:p>
            <a:pPr algn="just">
              <a:buFont typeface="Wingdings" pitchFamily="2" charset="2"/>
              <a:buChar char="§"/>
            </a:pPr>
            <a:r>
              <a:rPr lang="en-US" sz="2000" dirty="0" smtClean="0">
                <a:latin typeface="+mj-lt"/>
              </a:rPr>
              <a:t>It offers a simple, dual-colored, interactive world map visualizing the impact of </a:t>
            </a:r>
            <a:r>
              <a:rPr lang="en-US" sz="2000" dirty="0" smtClean="0">
                <a:latin typeface="+mj-lt"/>
              </a:rPr>
              <a:t>corona virus </a:t>
            </a:r>
            <a:r>
              <a:rPr lang="en-US" sz="2000" dirty="0" smtClean="0">
                <a:latin typeface="+mj-lt"/>
              </a:rPr>
              <a:t>across territories. </a:t>
            </a:r>
          </a:p>
          <a:p>
            <a:pPr algn="just">
              <a:buFont typeface="Wingdings" pitchFamily="2" charset="2"/>
              <a:buChar char="§"/>
            </a:pPr>
            <a:r>
              <a:rPr lang="en-US" sz="2000" dirty="0" smtClean="0">
                <a:latin typeface="+mj-lt"/>
              </a:rPr>
              <a:t>It offers to the users from no page reloads to all corona virus related data under a single web page.</a:t>
            </a:r>
          </a:p>
          <a:p>
            <a:pPr algn="just">
              <a:buFont typeface="Wingdings" pitchFamily="2" charset="2"/>
              <a:buChar char="§"/>
            </a:pPr>
            <a:r>
              <a:rPr lang="en-US" sz="2000" dirty="0" smtClean="0">
                <a:latin typeface="+mj-lt"/>
              </a:rPr>
              <a:t>It covers all scenarios to achieve the requirements of any user searching for worldwide or country wise details regarding corona virus.</a:t>
            </a:r>
          </a:p>
          <a:p>
            <a:pPr lvl="0" algn="just">
              <a:buFont typeface="Wingdings" pitchFamily="2" charset="2"/>
              <a:buChar char="§"/>
            </a:pPr>
            <a:r>
              <a:rPr lang="en-US" sz="2000" dirty="0" smtClean="0">
                <a:latin typeface="+mj-lt"/>
              </a:rPr>
              <a:t>The data is collected by asynchronous API calls to disease.sh that provides dynamic data depending on the endpoint used during the call</a:t>
            </a:r>
            <a:r>
              <a:rPr lang="en-US" sz="2000" dirty="0" smtClean="0">
                <a:latin typeface="+mj-lt"/>
              </a:rPr>
              <a:t>. It </a:t>
            </a:r>
            <a:r>
              <a:rPr lang="en-US" sz="2000" dirty="0" smtClean="0">
                <a:latin typeface="+mj-lt"/>
              </a:rPr>
              <a:t>gives JSON data in response</a:t>
            </a:r>
            <a:r>
              <a:rPr lang="en-US" sz="2000" dirty="0" smtClean="0">
                <a:latin typeface="+mj-lt"/>
              </a:rPr>
              <a:t>.</a:t>
            </a:r>
          </a:p>
          <a:p>
            <a:pPr algn="just">
              <a:buFont typeface="Wingdings" pitchFamily="2" charset="2"/>
              <a:buChar char="§"/>
            </a:pPr>
            <a:r>
              <a:rPr lang="en-US" sz="2000" dirty="0" smtClean="0">
                <a:latin typeface="+mj-lt"/>
              </a:rPr>
              <a:t>It helps citizens to stay up to date with the latest on the pandemic.</a:t>
            </a:r>
          </a:p>
          <a:p>
            <a:pPr lvl="0">
              <a:buFont typeface="Wingdings" pitchFamily="2" charset="2"/>
              <a:buChar char="§"/>
            </a:pPr>
            <a:endParaRPr lang="en-US" sz="2000" dirty="0" smtClean="0"/>
          </a:p>
          <a:p>
            <a:pPr>
              <a:buFont typeface="Wingdings" pitchFamily="2" charset="2"/>
              <a:buChar char="§"/>
            </a:pP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667512"/>
          </a:xfrm>
        </p:spPr>
        <p:txBody>
          <a:bodyPr>
            <a:normAutofit/>
          </a:bodyPr>
          <a:lstStyle/>
          <a:p>
            <a:pPr algn="ctr"/>
            <a:r>
              <a:rPr lang="en-US" sz="3200" b="1" dirty="0" smtClean="0"/>
              <a:t>TECHNOLOGIES USED</a:t>
            </a:r>
            <a:endParaRPr lang="en-US" sz="3200" b="1" dirty="0"/>
          </a:p>
        </p:txBody>
      </p:sp>
      <p:sp>
        <p:nvSpPr>
          <p:cNvPr id="5" name="Content Placeholder 2"/>
          <p:cNvSpPr>
            <a:spLocks noGrp="1"/>
          </p:cNvSpPr>
          <p:nvPr>
            <p:ph idx="1"/>
          </p:nvPr>
        </p:nvSpPr>
        <p:spPr>
          <a:xfrm>
            <a:off x="457200" y="1676400"/>
            <a:ext cx="8229600" cy="4648200"/>
          </a:xfrm>
        </p:spPr>
        <p:txBody>
          <a:bodyPr>
            <a:normAutofit/>
          </a:bodyPr>
          <a:lstStyle/>
          <a:p>
            <a:pPr algn="just">
              <a:buFont typeface="Wingdings" pitchFamily="2" charset="2"/>
              <a:buChar char="§"/>
            </a:pPr>
            <a:r>
              <a:rPr lang="en-US" sz="2000" dirty="0" smtClean="0">
                <a:latin typeface="+mj-lt"/>
              </a:rPr>
              <a:t>React JS and CSS library like Material UI has been </a:t>
            </a:r>
            <a:r>
              <a:rPr lang="en-US" sz="2000" dirty="0" smtClean="0">
                <a:latin typeface="+mj-lt"/>
              </a:rPr>
              <a:t>used </a:t>
            </a:r>
            <a:r>
              <a:rPr lang="en-US" sz="2000" dirty="0" smtClean="0">
                <a:latin typeface="+mj-lt"/>
              </a:rPr>
              <a:t>and making API calls to collect worldwide data related to Corona </a:t>
            </a:r>
            <a:r>
              <a:rPr lang="en-US" sz="2000" dirty="0" smtClean="0">
                <a:latin typeface="+mj-lt"/>
              </a:rPr>
              <a:t>virus.</a:t>
            </a:r>
          </a:p>
          <a:p>
            <a:pPr algn="just">
              <a:buNone/>
            </a:pPr>
            <a:endParaRPr lang="en-US" sz="2000" dirty="0" smtClean="0">
              <a:latin typeface="+mj-lt"/>
            </a:endParaRPr>
          </a:p>
          <a:p>
            <a:pPr algn="just">
              <a:buFont typeface="Wingdings" pitchFamily="2" charset="2"/>
              <a:buChar char="§"/>
            </a:pPr>
            <a:r>
              <a:rPr lang="en-US" sz="2000" b="1" dirty="0" smtClean="0">
                <a:latin typeface="+mj-lt"/>
              </a:rPr>
              <a:t>React</a:t>
            </a:r>
            <a:r>
              <a:rPr lang="en-US" sz="2000" dirty="0" smtClean="0">
                <a:latin typeface="+mj-lt"/>
              </a:rPr>
              <a:t> is a JavaScript library created for building fast and interactive user interfaces for web and mobile applications. It is an open-source, component-based, front-end library responsible only for the application’s view layer. </a:t>
            </a:r>
            <a:endParaRPr lang="en-US" sz="2000" dirty="0" smtClean="0">
              <a:latin typeface="+mj-lt"/>
            </a:endParaRPr>
          </a:p>
          <a:p>
            <a:pPr algn="just">
              <a:buFont typeface="Wingdings" pitchFamily="2" charset="2"/>
              <a:buChar char="§"/>
            </a:pPr>
            <a:r>
              <a:rPr lang="en-US" sz="2000" i="1" u="dbl" dirty="0" smtClean="0">
                <a:latin typeface="+mj-lt"/>
              </a:rPr>
              <a:t>Features of </a:t>
            </a:r>
            <a:r>
              <a:rPr lang="en-US" sz="2000" i="1" u="dbl" dirty="0" smtClean="0">
                <a:latin typeface="+mj-lt"/>
              </a:rPr>
              <a:t>React</a:t>
            </a:r>
          </a:p>
          <a:p>
            <a:pPr algn="just">
              <a:buNone/>
            </a:pPr>
            <a:r>
              <a:rPr lang="en-US" sz="2000" b="1" dirty="0" smtClean="0">
                <a:latin typeface="+mj-lt"/>
              </a:rPr>
              <a:t>	</a:t>
            </a:r>
            <a:r>
              <a:rPr lang="en-US" sz="2000" dirty="0" smtClean="0">
                <a:latin typeface="+mj-lt"/>
              </a:rPr>
              <a:t>JSX </a:t>
            </a:r>
            <a:r>
              <a:rPr lang="en-US" sz="2000" dirty="0" smtClean="0">
                <a:latin typeface="+mj-lt"/>
              </a:rPr>
              <a:t>- JavaScript Syntax </a:t>
            </a:r>
            <a:r>
              <a:rPr lang="en-US" sz="2000" dirty="0" smtClean="0">
                <a:latin typeface="+mj-lt"/>
              </a:rPr>
              <a:t>Extension, </a:t>
            </a:r>
            <a:r>
              <a:rPr lang="en-US" sz="2000" dirty="0" smtClean="0">
                <a:latin typeface="+mj-lt"/>
              </a:rPr>
              <a:t>Virtual </a:t>
            </a:r>
            <a:r>
              <a:rPr lang="en-US" sz="2000" dirty="0" smtClean="0">
                <a:latin typeface="+mj-lt"/>
              </a:rPr>
              <a:t>DOM, Performance, Extensions, </a:t>
            </a:r>
            <a:r>
              <a:rPr lang="en-US" sz="2000" dirty="0" smtClean="0">
                <a:latin typeface="+mj-lt"/>
              </a:rPr>
              <a:t>One-way Data </a:t>
            </a:r>
            <a:r>
              <a:rPr lang="en-US" sz="2000" dirty="0" smtClean="0">
                <a:latin typeface="+mj-lt"/>
              </a:rPr>
              <a:t>Binding, Debugging.</a:t>
            </a:r>
          </a:p>
          <a:p>
            <a:pPr algn="just">
              <a:buFont typeface="Wingdings" pitchFamily="2" charset="2"/>
              <a:buChar char="§"/>
            </a:pPr>
            <a:r>
              <a:rPr lang="en-US" sz="2000" i="1" u="sng" dirty="0" smtClean="0">
                <a:latin typeface="+mj-lt"/>
              </a:rPr>
              <a:t>React Hooks</a:t>
            </a:r>
            <a:r>
              <a:rPr lang="en-US" sz="2000" i="1" dirty="0" smtClean="0">
                <a:latin typeface="+mj-lt"/>
              </a:rPr>
              <a:t> </a:t>
            </a:r>
            <a:r>
              <a:rPr lang="en-US" sz="2000" dirty="0" smtClean="0">
                <a:latin typeface="+mj-lt"/>
              </a:rPr>
              <a:t>allows </a:t>
            </a:r>
            <a:r>
              <a:rPr lang="en-US" sz="2000" dirty="0" smtClean="0">
                <a:latin typeface="+mj-lt"/>
              </a:rPr>
              <a:t>you to use state and other React features without writing a class. Hooks are the functions which "hook into" React state and lifecycle features from function components.</a:t>
            </a:r>
            <a:endParaRPr lang="en-US" sz="2000" b="1" dirty="0" smtClean="0">
              <a:latin typeface="+mj-lt"/>
            </a:endParaRPr>
          </a:p>
          <a:p>
            <a:pPr lvl="0" algn="just">
              <a:buFont typeface="Wingdings" pitchFamily="2" charset="2"/>
              <a:buChar char="§"/>
            </a:pPr>
            <a:endParaRPr lang="en-US" sz="2000" b="1" dirty="0" smtClean="0"/>
          </a:p>
          <a:p>
            <a:pPr algn="just">
              <a:buFont typeface="Wingdings" pitchFamily="2" charset="2"/>
              <a:buChar char="§"/>
            </a:pPr>
            <a:endParaRPr lang="en-US" sz="2000" b="1" dirty="0" smtClean="0"/>
          </a:p>
          <a:p>
            <a:pPr lvl="0" algn="just">
              <a:buFont typeface="Wingdings" pitchFamily="2" charset="2"/>
              <a:buChar char="§"/>
            </a:pPr>
            <a:endParaRPr lang="en-US" sz="2000" b="1" dirty="0" smtClean="0"/>
          </a:p>
          <a:p>
            <a:pPr algn="just">
              <a:buFont typeface="Wingdings" pitchFamily="2" charset="2"/>
              <a:buChar char="§"/>
            </a:pPr>
            <a:endParaRPr lang="en-US" sz="2000" b="1" dirty="0" smtClean="0"/>
          </a:p>
          <a:p>
            <a:pPr lvl="0" algn="just">
              <a:buFont typeface="Wingdings" pitchFamily="2" charset="2"/>
              <a:buChar char="§"/>
            </a:pPr>
            <a:endParaRPr lang="en-US" sz="2000" b="1" dirty="0" smtClean="0"/>
          </a:p>
          <a:p>
            <a:pPr algn="just">
              <a:buFont typeface="Wingdings" pitchFamily="2" charset="2"/>
              <a:buChar char="§"/>
            </a:pPr>
            <a:endParaRPr lang="en-US" sz="2000" dirty="0" smtClean="0"/>
          </a:p>
          <a:p>
            <a:pPr algn="just">
              <a:buFont typeface="Wingdings" pitchFamily="2" charset="2"/>
              <a:buChar char="§"/>
            </a:pPr>
            <a:endParaRPr lang="en-US"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just">
              <a:buFont typeface="Wingdings" pitchFamily="2" charset="2"/>
              <a:buChar char="§"/>
            </a:pPr>
            <a:r>
              <a:rPr lang="en-US" sz="2000" b="1" dirty="0" smtClean="0">
                <a:latin typeface="+mj-lt"/>
              </a:rPr>
              <a:t>CSS</a:t>
            </a:r>
            <a:r>
              <a:rPr lang="en-US" sz="2000" dirty="0" smtClean="0">
                <a:latin typeface="+mj-lt"/>
              </a:rPr>
              <a:t> (Cascading </a:t>
            </a:r>
            <a:r>
              <a:rPr lang="en-US" sz="2000" dirty="0" smtClean="0">
                <a:latin typeface="+mj-lt"/>
              </a:rPr>
              <a:t>Style </a:t>
            </a:r>
            <a:r>
              <a:rPr lang="en-US" sz="2000" dirty="0" smtClean="0">
                <a:latin typeface="+mj-lt"/>
              </a:rPr>
              <a:t>Sheets) is </a:t>
            </a:r>
            <a:r>
              <a:rPr lang="en-US" sz="2000" dirty="0" smtClean="0">
                <a:latin typeface="+mj-lt"/>
              </a:rPr>
              <a:t>a simply designed language intended to simplify the process of making web pages presentable. Cascading Style Sheets is a style sheet language used for describing the presentation of a document written in a markup language such as HTML. </a:t>
            </a:r>
            <a:endParaRPr lang="en-US" sz="2000" dirty="0" smtClean="0">
              <a:latin typeface="+mj-lt"/>
            </a:endParaRPr>
          </a:p>
          <a:p>
            <a:pPr algn="just">
              <a:buFont typeface="Wingdings" pitchFamily="2" charset="2"/>
              <a:buChar char="§"/>
            </a:pPr>
            <a:endParaRPr lang="en-US" sz="2000" dirty="0" smtClean="0">
              <a:latin typeface="+mj-lt"/>
            </a:endParaRPr>
          </a:p>
          <a:p>
            <a:pPr algn="just">
              <a:buFont typeface="Wingdings" pitchFamily="2" charset="2"/>
              <a:buChar char="§"/>
            </a:pPr>
            <a:r>
              <a:rPr lang="en-US" sz="2000" b="1" dirty="0" smtClean="0">
                <a:latin typeface="+mj-lt"/>
              </a:rPr>
              <a:t>Material UI </a:t>
            </a:r>
            <a:r>
              <a:rPr lang="en-US" sz="2000" dirty="0" smtClean="0">
                <a:latin typeface="+mj-lt"/>
              </a:rPr>
              <a:t>is a component library for React teeming with powerful components, can provide you with solid pre-styled components that will get the job done. Material-UI components work without any additional setup, and don't pollute the global scope.</a:t>
            </a:r>
          </a:p>
          <a:p>
            <a:pPr algn="just">
              <a:buFont typeface="Wingdings" pitchFamily="2" charset="2"/>
              <a:buChar char="§"/>
            </a:pPr>
            <a:endParaRPr lang="en-US" sz="2000" dirty="0" smtClean="0">
              <a:latin typeface="+mj-lt"/>
            </a:endParaRPr>
          </a:p>
          <a:p>
            <a:pPr algn="just">
              <a:buFont typeface="Wingdings" pitchFamily="2" charset="2"/>
              <a:buChar char="§"/>
            </a:pPr>
            <a:r>
              <a:rPr lang="en-US" sz="2000" b="1" dirty="0" smtClean="0">
                <a:latin typeface="+mj-lt"/>
              </a:rPr>
              <a:t>API Calls- </a:t>
            </a:r>
            <a:r>
              <a:rPr lang="en-US" sz="2000" dirty="0" smtClean="0">
                <a:latin typeface="+mj-lt"/>
              </a:rPr>
              <a:t>The </a:t>
            </a:r>
            <a:r>
              <a:rPr lang="en-US" sz="2000" dirty="0" smtClean="0">
                <a:latin typeface="+mj-lt"/>
              </a:rPr>
              <a:t>data is collected by asynchronous API calls to disease.sh that provides dynamic data depending on the endpoint used during the call. </a:t>
            </a:r>
            <a:r>
              <a:rPr lang="en-US" sz="2000" dirty="0" smtClean="0">
                <a:latin typeface="+mj-lt"/>
              </a:rPr>
              <a:t>It </a:t>
            </a:r>
            <a:r>
              <a:rPr lang="en-US" sz="2000" dirty="0" smtClean="0">
                <a:latin typeface="+mj-lt"/>
              </a:rPr>
              <a:t>gives JSON data in </a:t>
            </a:r>
            <a:r>
              <a:rPr lang="en-US" sz="2000" dirty="0" smtClean="0">
                <a:latin typeface="+mj-lt"/>
              </a:rPr>
              <a:t>response.</a:t>
            </a:r>
          </a:p>
          <a:p>
            <a:pPr lvl="3" algn="just">
              <a:buNone/>
            </a:pPr>
            <a:r>
              <a:rPr lang="en-US" u="sng" dirty="0" smtClean="0">
                <a:latin typeface="+mj-lt"/>
                <a:hlinkClick r:id="rId2"/>
              </a:rPr>
              <a:t>https</a:t>
            </a:r>
            <a:r>
              <a:rPr lang="en-US" u="sng" dirty="0" smtClean="0">
                <a:latin typeface="+mj-lt"/>
                <a:hlinkClick r:id="rId2"/>
              </a:rPr>
              <a:t>://disease.sh/v3/covid-19/all</a:t>
            </a:r>
            <a:endParaRPr lang="en-US" dirty="0" smtClean="0">
              <a:latin typeface="+mj-lt"/>
            </a:endParaRPr>
          </a:p>
          <a:p>
            <a:pPr lvl="3">
              <a:buNone/>
            </a:pPr>
            <a:r>
              <a:rPr lang="en-US" u="sng" dirty="0" smtClean="0">
                <a:latin typeface="+mj-lt"/>
                <a:hlinkClick r:id="rId3"/>
              </a:rPr>
              <a:t>https</a:t>
            </a:r>
            <a:r>
              <a:rPr lang="en-US" u="sng" dirty="0" smtClean="0">
                <a:latin typeface="+mj-lt"/>
                <a:hlinkClick r:id="rId3"/>
              </a:rPr>
              <a:t>://disease.sh/v3/covid-19/countries</a:t>
            </a:r>
            <a:endParaRPr lang="en-US" dirty="0" smtClean="0">
              <a:latin typeface="+mj-lt"/>
            </a:endParaRPr>
          </a:p>
          <a:p>
            <a:pPr algn="just">
              <a:buFont typeface="Wingdings" pitchFamily="2" charset="2"/>
              <a:buChar char="§"/>
            </a:pPr>
            <a:endParaRPr lang="en-US"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smtClean="0"/>
              <a:t>OUTPUT SCREENSHOTS</a:t>
            </a:r>
            <a:endParaRPr lang="en-US" sz="3200" dirty="0"/>
          </a:p>
        </p:txBody>
      </p:sp>
      <p:pic>
        <p:nvPicPr>
          <p:cNvPr id="4" name="Picture 3" descr="C:\Users\abc\Pictures\Screenshots\Screenshot (705).png"/>
          <p:cNvPicPr/>
          <p:nvPr/>
        </p:nvPicPr>
        <p:blipFill>
          <a:blip r:embed="rId2" cstate="print"/>
          <a:srcRect/>
          <a:stretch>
            <a:fillRect/>
          </a:stretch>
        </p:blipFill>
        <p:spPr bwMode="auto">
          <a:xfrm>
            <a:off x="228600" y="1447800"/>
            <a:ext cx="4267200" cy="2286000"/>
          </a:xfrm>
          <a:prstGeom prst="rect">
            <a:avLst/>
          </a:prstGeom>
          <a:noFill/>
          <a:ln w="9525">
            <a:noFill/>
            <a:miter lim="800000"/>
            <a:headEnd/>
            <a:tailEnd/>
          </a:ln>
        </p:spPr>
      </p:pic>
      <p:pic>
        <p:nvPicPr>
          <p:cNvPr id="5" name="Picture 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648200" y="1447800"/>
            <a:ext cx="4191000" cy="2286000"/>
          </a:xfrm>
          <a:prstGeom prst="rect">
            <a:avLst/>
          </a:prstGeom>
          <a:noFill/>
          <a:ln>
            <a:noFill/>
          </a:ln>
        </p:spPr>
      </p:pic>
      <p:pic>
        <p:nvPicPr>
          <p:cNvPr id="7" name="Picture 6" descr="Screenshot (707)"/>
          <p:cNvPicPr/>
          <p:nvPr/>
        </p:nvPicPr>
        <p:blipFill>
          <a:blip r:embed="rId4" cstate="print"/>
          <a:srcRect/>
          <a:stretch>
            <a:fillRect/>
          </a:stretch>
        </p:blipFill>
        <p:spPr bwMode="auto">
          <a:xfrm>
            <a:off x="4648200" y="3886200"/>
            <a:ext cx="4191000" cy="2590800"/>
          </a:xfrm>
          <a:prstGeom prst="rect">
            <a:avLst/>
          </a:prstGeom>
          <a:noFill/>
          <a:ln w="9525">
            <a:noFill/>
            <a:miter lim="800000"/>
            <a:headEnd/>
            <a:tailEnd/>
          </a:ln>
        </p:spPr>
      </p:pic>
      <p:pic>
        <p:nvPicPr>
          <p:cNvPr id="8" name="Picture 7" descr="Screenshot (708)"/>
          <p:cNvPicPr/>
          <p:nvPr/>
        </p:nvPicPr>
        <p:blipFill>
          <a:blip r:embed="rId5" cstate="print"/>
          <a:srcRect/>
          <a:stretch>
            <a:fillRect/>
          </a:stretch>
        </p:blipFill>
        <p:spPr bwMode="auto">
          <a:xfrm>
            <a:off x="228600" y="3810000"/>
            <a:ext cx="4267200" cy="2667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4724400" y="3886200"/>
            <a:ext cx="4191000" cy="2743200"/>
          </a:xfrm>
          <a:prstGeom prst="rect">
            <a:avLst/>
          </a:prstGeom>
          <a:noFill/>
          <a:ln w="9525">
            <a:noFill/>
            <a:miter lim="800000"/>
            <a:headEnd/>
            <a:tailEnd/>
          </a:ln>
        </p:spPr>
      </p:pic>
      <p:pic>
        <p:nvPicPr>
          <p:cNvPr id="7" name="Picture 6" descr="Screenshot (33).png"/>
          <p:cNvPicPr/>
          <p:nvPr/>
        </p:nvPicPr>
        <p:blipFill>
          <a:blip r:embed="rId3" cstate="print"/>
          <a:stretch>
            <a:fillRect/>
          </a:stretch>
        </p:blipFill>
        <p:spPr>
          <a:xfrm>
            <a:off x="4724400" y="990600"/>
            <a:ext cx="4191000" cy="2667000"/>
          </a:xfrm>
          <a:prstGeom prst="rect">
            <a:avLst/>
          </a:prstGeom>
        </p:spPr>
      </p:pic>
      <p:pic>
        <p:nvPicPr>
          <p:cNvPr id="8" name="Picture 7" descr="Screenshot (34).png"/>
          <p:cNvPicPr/>
          <p:nvPr/>
        </p:nvPicPr>
        <p:blipFill>
          <a:blip r:embed="rId4" cstate="print"/>
          <a:stretch>
            <a:fillRect/>
          </a:stretch>
        </p:blipFill>
        <p:spPr>
          <a:xfrm>
            <a:off x="228600" y="3810000"/>
            <a:ext cx="4343400" cy="2894275"/>
          </a:xfrm>
          <a:prstGeom prst="rect">
            <a:avLst/>
          </a:prstGeom>
        </p:spPr>
      </p:pic>
      <p:pic>
        <p:nvPicPr>
          <p:cNvPr id="9" name="Picture 8" descr="C:\Users\abc\Pictures\Screenshots\Screenshot (705).png"/>
          <p:cNvPicPr/>
          <p:nvPr/>
        </p:nvPicPr>
        <p:blipFill>
          <a:blip r:embed="rId5" cstate="print"/>
          <a:srcRect/>
          <a:stretch>
            <a:fillRect/>
          </a:stretch>
        </p:blipFill>
        <p:spPr bwMode="auto">
          <a:xfrm>
            <a:off x="152400" y="990600"/>
            <a:ext cx="4419600" cy="273843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746</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FULL STACK-II PROJECT </vt:lpstr>
      <vt:lpstr>Submitted By:  </vt:lpstr>
      <vt:lpstr>OBJECTIVE</vt:lpstr>
      <vt:lpstr>INTRODUCTION</vt:lpstr>
      <vt:lpstr>FEATURES OF COVID-19 TRACKER</vt:lpstr>
      <vt:lpstr>TECHNOLOGIES USED</vt:lpstr>
      <vt:lpstr>Slide 7</vt:lpstr>
      <vt:lpstr>OUTPUT SCREENSHOTS</vt:lpstr>
      <vt:lpstr>Slide 9</vt:lpstr>
      <vt:lpstr>FUTURE SCOPE</vt:lpstr>
      <vt:lpstr>CONCLUSION</vt:lpstr>
      <vt:lpstr>THANKING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STACK-II PROJECT </dc:title>
  <dc:creator>LENOVO</dc:creator>
  <cp:lastModifiedBy>LENOVO</cp:lastModifiedBy>
  <cp:revision>10</cp:revision>
  <dcterms:created xsi:type="dcterms:W3CDTF">2021-05-08T12:08:04Z</dcterms:created>
  <dcterms:modified xsi:type="dcterms:W3CDTF">2021-05-08T13:07:45Z</dcterms:modified>
</cp:coreProperties>
</file>