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56227a71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56227a71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56227a71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56227a71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756227a71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756227a71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56227a71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56227a71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756227a71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756227a71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56227a71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756227a71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756227a71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756227a71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756227a71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756227a71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756227a71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756227a71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756227a71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756227a71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756227a71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756227a71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756227a71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756227a71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756227a71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756227a71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756227a71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756227a71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56227a71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56227a71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56227a71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56227a71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arg104/ChessEngi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freedesktop.org/software/gstreamer-sdk/data/docs/latest/glib/glib-Thread-Pools.html" TargetMode="External"/><Relationship Id="rId4" Type="http://schemas.openxmlformats.org/officeDocument/2006/relationships/hyperlink" Target="https://www.freedesktop.org/software/gstreamer-sdk/data/docs/latest/glib/glib-Thread-Pools.html" TargetMode="External"/><Relationship Id="rId10" Type="http://schemas.openxmlformats.org/officeDocument/2006/relationships/hyperlink" Target="https://www.freedesktop.org/software/gstreamer-sdk/data/docs/latest/glib/glib-Thread-Pools.html" TargetMode="External"/><Relationship Id="rId9" Type="http://schemas.openxmlformats.org/officeDocument/2006/relationships/hyperlink" Target="https://www.freedesktop.org/software/gstreamer-sdk/data/docs/latest/glib/glib-Thread-Pools.html" TargetMode="External"/><Relationship Id="rId5" Type="http://schemas.openxmlformats.org/officeDocument/2006/relationships/hyperlink" Target="https://www.freedesktop.org/software/gstreamer-sdk/data/docs/latest/glib/glib-Thread-Pools.html" TargetMode="External"/><Relationship Id="rId6" Type="http://schemas.openxmlformats.org/officeDocument/2006/relationships/hyperlink" Target="https://www.freedesktop.org/software/gstreamer-sdk/data/docs/latest/glib/glib-Thread-Pools.html" TargetMode="External"/><Relationship Id="rId7" Type="http://schemas.openxmlformats.org/officeDocument/2006/relationships/hyperlink" Target="https://www.freedesktop.org/software/gstreamer-sdk/data/docs/latest/glib/glib-Thread-Pools.html" TargetMode="External"/><Relationship Id="rId8" Type="http://schemas.openxmlformats.org/officeDocument/2006/relationships/hyperlink" Target="https://www.freedesktop.org/software/gstreamer-sdk/data/docs/latest/glib/glib-Thread-Pool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ithub.com/garg104/ChessEng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688" y="1424075"/>
            <a:ext cx="8520600" cy="96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CHESS ENGINE</a:t>
            </a:r>
            <a:endParaRPr/>
          </a:p>
        </p:txBody>
      </p:sp>
      <p:sp>
        <p:nvSpPr>
          <p:cNvPr id="55" name="Google Shape;55;p13"/>
          <p:cNvSpPr txBox="1"/>
          <p:nvPr>
            <p:ph idx="1" type="subTitle"/>
          </p:nvPr>
        </p:nvSpPr>
        <p:spPr>
          <a:xfrm>
            <a:off x="1541575" y="2281225"/>
            <a:ext cx="5898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Alpha-Beta Pruning &amp; PV-Splitting</a:t>
            </a:r>
            <a:endParaRPr/>
          </a:p>
        </p:txBody>
      </p:sp>
      <p:sp>
        <p:nvSpPr>
          <p:cNvPr id="56" name="Google Shape;56;p13"/>
          <p:cNvSpPr txBox="1"/>
          <p:nvPr>
            <p:ph idx="1" type="subTitle"/>
          </p:nvPr>
        </p:nvSpPr>
        <p:spPr>
          <a:xfrm>
            <a:off x="3122113" y="2775150"/>
            <a:ext cx="2737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Chirayu Garg</a:t>
            </a:r>
            <a:endParaRPr/>
          </a:p>
        </p:txBody>
      </p:sp>
      <p:sp>
        <p:nvSpPr>
          <p:cNvPr id="57" name="Google Shape;57;p13"/>
          <p:cNvSpPr txBox="1"/>
          <p:nvPr>
            <p:ph idx="1" type="subTitle"/>
          </p:nvPr>
        </p:nvSpPr>
        <p:spPr>
          <a:xfrm>
            <a:off x="1301700" y="4077600"/>
            <a:ext cx="6540600" cy="663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u="sng">
                <a:solidFill>
                  <a:srgbClr val="FF0000"/>
                </a:solidFill>
                <a:hlinkClick r:id="rId3">
                  <a:extLst>
                    <a:ext uri="{A12FA001-AC4F-418D-AE19-62706E023703}">
                      <ahyp:hlinkClr val="tx"/>
                    </a:ext>
                  </a:extLst>
                </a:hlinkClick>
              </a:rPr>
              <a:t>https://github.com/garg104/ChessEngine</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CHESS ENGINE IMPLEMENTATION</a:t>
            </a:r>
            <a:endParaRPr/>
          </a:p>
          <a:p>
            <a:pPr indent="0" lvl="0" marL="0" rtl="0" algn="l">
              <a:spcBef>
                <a:spcPts val="0"/>
              </a:spcBef>
              <a:spcAft>
                <a:spcPts val="0"/>
              </a:spcAft>
              <a:buNone/>
            </a:pPr>
            <a:r>
              <a:t/>
            </a:r>
            <a:endParaRPr/>
          </a:p>
        </p:txBody>
      </p:sp>
      <p:sp>
        <p:nvSpPr>
          <p:cNvPr id="126" name="Google Shape;126;p22"/>
          <p:cNvSpPr txBox="1"/>
          <p:nvPr>
            <p:ph idx="1" type="body"/>
          </p:nvPr>
        </p:nvSpPr>
        <p:spPr>
          <a:xfrm>
            <a:off x="311700" y="1152475"/>
            <a:ext cx="3491400" cy="2897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Piece movement is implemented as the </a:t>
            </a:r>
            <a:r>
              <a:rPr lang="en" sz="1200">
                <a:solidFill>
                  <a:schemeClr val="dk1"/>
                </a:solidFill>
                <a:latin typeface="Calibri"/>
                <a:ea typeface="Calibri"/>
                <a:cs typeface="Calibri"/>
                <a:sym typeface="Calibri"/>
              </a:rPr>
              <a:t>possible block values at which a piece can move according to the rules of chess. For example knight can move two blocks and then cuts across 90 degrees. The code to the right implements it by using the block numbers in a chess board representation as show in previous slides.</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4324799" y="1100125"/>
            <a:ext cx="4007800" cy="352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CHESS ENGINE IMPLEMENTATION</a:t>
            </a:r>
            <a:endParaRPr/>
          </a:p>
          <a:p>
            <a:pPr indent="0" lvl="0" marL="0" rtl="0" algn="l">
              <a:spcBef>
                <a:spcPts val="0"/>
              </a:spcBef>
              <a:spcAft>
                <a:spcPts val="0"/>
              </a:spcAft>
              <a:buNone/>
            </a:pPr>
            <a:r>
              <a:t/>
            </a:r>
            <a:endParaRPr/>
          </a:p>
        </p:txBody>
      </p:sp>
      <p:sp>
        <p:nvSpPr>
          <p:cNvPr id="133" name="Google Shape;133;p23"/>
          <p:cNvSpPr txBox="1"/>
          <p:nvPr/>
        </p:nvSpPr>
        <p:spPr>
          <a:xfrm>
            <a:off x="311700" y="1262950"/>
            <a:ext cx="69204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use a static </a:t>
            </a:r>
            <a:r>
              <a:rPr lang="en" sz="1200">
                <a:solidFill>
                  <a:schemeClr val="dk1"/>
                </a:solidFill>
                <a:latin typeface="Calibri"/>
                <a:ea typeface="Calibri"/>
                <a:cs typeface="Calibri"/>
                <a:sym typeface="Calibri"/>
              </a:rPr>
              <a:t>evaluation</a:t>
            </a:r>
            <a:r>
              <a:rPr lang="en" sz="1200">
                <a:solidFill>
                  <a:schemeClr val="dk1"/>
                </a:solidFill>
                <a:latin typeface="Calibri"/>
                <a:ea typeface="Calibri"/>
                <a:cs typeface="Calibri"/>
                <a:sym typeface="Calibri"/>
              </a:rPr>
              <a:t> function to get a score of the game in a </a:t>
            </a:r>
            <a:r>
              <a:rPr lang="en" sz="1200">
                <a:solidFill>
                  <a:schemeClr val="dk1"/>
                </a:solidFill>
                <a:latin typeface="Calibri"/>
                <a:ea typeface="Calibri"/>
                <a:cs typeface="Calibri"/>
                <a:sym typeface="Calibri"/>
              </a:rPr>
              <a:t>particular</a:t>
            </a:r>
            <a:r>
              <a:rPr lang="en" sz="1200">
                <a:solidFill>
                  <a:schemeClr val="dk1"/>
                </a:solidFill>
                <a:latin typeface="Calibri"/>
                <a:ea typeface="Calibri"/>
                <a:cs typeface="Calibri"/>
                <a:sym typeface="Calibri"/>
              </a:rPr>
              <a:t> move. The score is determined by the state of the chess board.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r>
              <a:rPr lang="en" sz="1200">
                <a:solidFill>
                  <a:schemeClr val="dk1"/>
                </a:solidFill>
                <a:highlight>
                  <a:srgbClr val="FFFFFF"/>
                </a:highlight>
                <a:latin typeface="Calibri"/>
                <a:ea typeface="Calibri"/>
                <a:cs typeface="Calibri"/>
                <a:sym typeface="Calibri"/>
              </a:rPr>
              <a:t>The static evaluation function returns a score for the side to move from the given position. A score is calculated for both sides and the function returns the score for the side on the move minus the score for the side not on the move.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more: https://www.dailychess.com/rival/programming/evaluation.php</a:t>
            </a:r>
            <a:endParaRPr sz="1200">
              <a:solidFill>
                <a:schemeClr val="dk1"/>
              </a:solidFill>
              <a:latin typeface="Calibri"/>
              <a:ea typeface="Calibri"/>
              <a:cs typeface="Calibri"/>
              <a:sym typeface="Calibri"/>
            </a:endParaRPr>
          </a:p>
        </p:txBody>
      </p:sp>
      <p:pic>
        <p:nvPicPr>
          <p:cNvPr id="134" name="Google Shape;134;p23"/>
          <p:cNvPicPr preferRelativeResize="0"/>
          <p:nvPr/>
        </p:nvPicPr>
        <p:blipFill>
          <a:blip r:embed="rId3">
            <a:alphaModFix/>
          </a:blip>
          <a:stretch>
            <a:fillRect/>
          </a:stretch>
        </p:blipFill>
        <p:spPr>
          <a:xfrm>
            <a:off x="6138475" y="2694550"/>
            <a:ext cx="2095500" cy="219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Comparison</a:t>
            </a:r>
            <a:r>
              <a:rPr lang="en" sz="1200">
                <a:solidFill>
                  <a:schemeClr val="dk1"/>
                </a:solidFill>
                <a:latin typeface="Calibri"/>
                <a:ea typeface="Calibri"/>
                <a:cs typeface="Calibri"/>
                <a:sym typeface="Calibri"/>
              </a:rPr>
              <a:t> between Alpha-Beta Pruning</a:t>
            </a:r>
            <a:r>
              <a:rPr lang="en" sz="1200">
                <a:solidFill>
                  <a:schemeClr val="dk1"/>
                </a:solidFill>
                <a:latin typeface="Calibri"/>
                <a:ea typeface="Calibri"/>
                <a:cs typeface="Calibri"/>
                <a:sym typeface="Calibri"/>
              </a:rPr>
              <a:t> and PV-Splitting with nThreads = 5 and maxDepth = 3</a:t>
            </a:r>
            <a:endParaRPr sz="12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rPr lang="en"/>
              <a:t> </a:t>
            </a:r>
            <a:endParaRPr/>
          </a:p>
        </p:txBody>
      </p:sp>
      <p:pic>
        <p:nvPicPr>
          <p:cNvPr id="141" name="Google Shape;141;p24"/>
          <p:cNvPicPr preferRelativeResize="0"/>
          <p:nvPr/>
        </p:nvPicPr>
        <p:blipFill>
          <a:blip r:embed="rId3">
            <a:alphaModFix/>
          </a:blip>
          <a:stretch>
            <a:fillRect/>
          </a:stretch>
        </p:blipFill>
        <p:spPr>
          <a:xfrm>
            <a:off x="1912863" y="1599450"/>
            <a:ext cx="5318274" cy="319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Comparison between Alpha-Beta Pruning and PV-Splitting with nThreads = 5 and maxDepth = 4</a:t>
            </a:r>
            <a:endParaRPr sz="12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rPr lang="en"/>
              <a:t> </a:t>
            </a:r>
            <a:endParaRPr/>
          </a:p>
        </p:txBody>
      </p:sp>
      <p:pic>
        <p:nvPicPr>
          <p:cNvPr id="148" name="Google Shape;148;p25"/>
          <p:cNvPicPr preferRelativeResize="0"/>
          <p:nvPr/>
        </p:nvPicPr>
        <p:blipFill>
          <a:blip r:embed="rId3">
            <a:alphaModFix/>
          </a:blip>
          <a:stretch>
            <a:fillRect/>
          </a:stretch>
        </p:blipFill>
        <p:spPr>
          <a:xfrm>
            <a:off x="1771175" y="1566250"/>
            <a:ext cx="5601649" cy="3472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Comparison between Alpha-Beta Pruning and PV-Splitting with nThreads = 5 and maxDepth = 5</a:t>
            </a:r>
            <a:endParaRPr sz="12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rPr lang="en"/>
              <a:t> </a:t>
            </a:r>
            <a:endParaRPr/>
          </a:p>
        </p:txBody>
      </p:sp>
      <p:pic>
        <p:nvPicPr>
          <p:cNvPr id="155" name="Google Shape;155;p26"/>
          <p:cNvPicPr preferRelativeResize="0"/>
          <p:nvPr/>
        </p:nvPicPr>
        <p:blipFill>
          <a:blip r:embed="rId3">
            <a:alphaModFix/>
          </a:blip>
          <a:stretch>
            <a:fillRect/>
          </a:stretch>
        </p:blipFill>
        <p:spPr>
          <a:xfrm>
            <a:off x="1887250" y="1679225"/>
            <a:ext cx="5369499" cy="3238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1" name="Google Shape;161;p27"/>
          <p:cNvSpPr txBox="1"/>
          <p:nvPr>
            <p:ph idx="1" type="body"/>
          </p:nvPr>
        </p:nvSpPr>
        <p:spPr>
          <a:xfrm>
            <a:off x="311700" y="1152475"/>
            <a:ext cx="8520600" cy="2403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can clearly see a speed up is gained when using PV-Splitting</a:t>
            </a:r>
            <a:r>
              <a:rPr lang="en" sz="1200">
                <a:solidFill>
                  <a:schemeClr val="dk1"/>
                </a:solidFill>
                <a:latin typeface="Calibri"/>
                <a:ea typeface="Calibri"/>
                <a:cs typeface="Calibri"/>
                <a:sym typeface="Calibri"/>
              </a:rPr>
              <a:t>. In all three scenarios we saw that we obtained a speed up.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different number of threads produced similar results.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However, we still need to consider about the scalability of the algorithm. Therefore more in-depth analysis of the algorithm is required.</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Instances where the tree is cut/pruned very early lead to similar time for both serial and parallel algorithms. This is shown by step 3 in the graphs for depth 4 and depth 5.</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Therefore, this is a possible drawback of our algorithm.</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Load balancing will also prove to be a drawback as the game progresses and some subtrees will have smaller width and depth which will lead the threads to go ideal sooner.</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depth as 6 leads to a massive increase in time which leads me to believe that further optimization of the program is needed. </a:t>
            </a:r>
            <a:endParaRPr sz="1200">
              <a:solidFill>
                <a:schemeClr val="dk1"/>
              </a:solidFill>
              <a:latin typeface="Calibri"/>
              <a:ea typeface="Calibri"/>
              <a:cs typeface="Calibri"/>
              <a:sym typeface="Calibri"/>
            </a:endParaRPr>
          </a:p>
        </p:txBody>
      </p:sp>
      <p:sp>
        <p:nvSpPr>
          <p:cNvPr id="162" name="Google Shape;162;p27"/>
          <p:cNvSpPr txBox="1"/>
          <p:nvPr>
            <p:ph type="title"/>
          </p:nvPr>
        </p:nvSpPr>
        <p:spPr>
          <a:xfrm>
            <a:off x="311700" y="347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FORWARD</a:t>
            </a:r>
            <a:endParaRPr/>
          </a:p>
        </p:txBody>
      </p:sp>
      <p:sp>
        <p:nvSpPr>
          <p:cNvPr id="163" name="Google Shape;163;p27"/>
          <p:cNvSpPr txBox="1"/>
          <p:nvPr>
            <p:ph idx="1" type="body"/>
          </p:nvPr>
        </p:nvSpPr>
        <p:spPr>
          <a:xfrm>
            <a:off x="311700" y="4051375"/>
            <a:ext cx="8520600" cy="7725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Optimizing the current code to improve times for greater depths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Looking at other parallel approaches to implement which will deal with the shortcomings of the current algorithm</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a dynamic evaluation function or improving the current one to get more optimal moves from the AI.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9" name="Google Shape;16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https://www.freedesktop.org/software/gstreamer-sdk/data/docs/latest/glib/glib-Thread-Pools.html</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https://www.javatpoint.com/ai-alpha-beta-pruning</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https://www.chessprogramming.org/Main_Page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https://www.dailychess.com/rival/programming/evaluation.php#:~:text=The%20static%20evaluation%20function%20returns,side%20not%20on%20the%20move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https://www.chessprogramming.org/Evaluation</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https://docs.gtk.org/glib/struct.ThreadPool.html</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https://citeseerx.ist.psu.edu/viewdoc/download?doi=10.1.1.218.405&amp;rep=rep1&amp;type=pdf</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https://docs.microsoft.com/en-us/windows/win32/procthread/thread-poolsœ</a:t>
            </a:r>
            <a:endParaRPr sz="1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ctrTitle"/>
          </p:nvPr>
        </p:nvSpPr>
        <p:spPr>
          <a:xfrm>
            <a:off x="311688" y="1424075"/>
            <a:ext cx="8520600" cy="96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75" name="Google Shape;175;p29"/>
          <p:cNvSpPr txBox="1"/>
          <p:nvPr>
            <p:ph idx="1" type="subTitle"/>
          </p:nvPr>
        </p:nvSpPr>
        <p:spPr>
          <a:xfrm>
            <a:off x="1541575" y="2281225"/>
            <a:ext cx="5898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Alpha-Beta Pruning &amp; PV-Splitting</a:t>
            </a:r>
            <a:endParaRPr/>
          </a:p>
        </p:txBody>
      </p:sp>
      <p:sp>
        <p:nvSpPr>
          <p:cNvPr id="176" name="Google Shape;176;p29"/>
          <p:cNvSpPr txBox="1"/>
          <p:nvPr>
            <p:ph idx="1" type="subTitle"/>
          </p:nvPr>
        </p:nvSpPr>
        <p:spPr>
          <a:xfrm>
            <a:off x="3122113" y="2775150"/>
            <a:ext cx="2737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Chirayu Garg</a:t>
            </a:r>
            <a:endParaRPr/>
          </a:p>
        </p:txBody>
      </p:sp>
      <p:sp>
        <p:nvSpPr>
          <p:cNvPr id="177" name="Google Shape;177;p29"/>
          <p:cNvSpPr txBox="1"/>
          <p:nvPr>
            <p:ph idx="1" type="subTitle"/>
          </p:nvPr>
        </p:nvSpPr>
        <p:spPr>
          <a:xfrm>
            <a:off x="1301700" y="4077600"/>
            <a:ext cx="6540600" cy="663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u="sng">
                <a:solidFill>
                  <a:srgbClr val="FF0000"/>
                </a:solidFill>
                <a:hlinkClick r:id="rId3">
                  <a:extLst>
                    <a:ext uri="{A12FA001-AC4F-418D-AE19-62706E023703}">
                      <ahyp:hlinkClr val="tx"/>
                    </a:ext>
                  </a:extLst>
                </a:hlinkClick>
              </a:rPr>
              <a:t>https://github.com/garg104/ChessEngine</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3" name="Google Shape;63;p14"/>
          <p:cNvSpPr txBox="1"/>
          <p:nvPr>
            <p:ph idx="1" type="body"/>
          </p:nvPr>
        </p:nvSpPr>
        <p:spPr>
          <a:xfrm>
            <a:off x="740825" y="1017725"/>
            <a:ext cx="525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Minimax Search</a:t>
            </a:r>
            <a:endParaRPr/>
          </a:p>
          <a:p>
            <a:pPr indent="0" lvl="0" marL="0" rtl="0" algn="l">
              <a:spcBef>
                <a:spcPts val="1200"/>
              </a:spcBef>
              <a:spcAft>
                <a:spcPts val="0"/>
              </a:spcAft>
              <a:buNone/>
            </a:pPr>
            <a:r>
              <a:rPr lang="en"/>
              <a:t>Alpha Beta Pruning</a:t>
            </a:r>
            <a:endParaRPr/>
          </a:p>
          <a:p>
            <a:pPr indent="0" lvl="0" marL="0" rtl="0" algn="l">
              <a:spcBef>
                <a:spcPts val="1200"/>
              </a:spcBef>
              <a:spcAft>
                <a:spcPts val="0"/>
              </a:spcAft>
              <a:buNone/>
            </a:pPr>
            <a:r>
              <a:rPr lang="en"/>
              <a:t>PV-Splitting</a:t>
            </a:r>
            <a:endParaRPr/>
          </a:p>
          <a:p>
            <a:pPr indent="0" lvl="0" marL="0" rtl="0" algn="l">
              <a:spcBef>
                <a:spcPts val="1200"/>
              </a:spcBef>
              <a:spcAft>
                <a:spcPts val="0"/>
              </a:spcAft>
              <a:buNone/>
            </a:pPr>
            <a:r>
              <a:rPr lang="en"/>
              <a:t>Chess Engine implementation</a:t>
            </a:r>
            <a:endParaRPr/>
          </a:p>
          <a:p>
            <a:pPr indent="0" lvl="0" marL="0" rtl="0" algn="l">
              <a:spcBef>
                <a:spcPts val="1200"/>
              </a:spcBef>
              <a:spcAft>
                <a:spcPts val="0"/>
              </a:spcAft>
              <a:buNone/>
            </a:pPr>
            <a:r>
              <a:rPr lang="en"/>
              <a:t>Result</a:t>
            </a:r>
            <a:endParaRPr/>
          </a:p>
          <a:p>
            <a:pPr indent="0" lvl="0" marL="0" rtl="0" algn="l">
              <a:spcBef>
                <a:spcPts val="1200"/>
              </a:spcBef>
              <a:spcAft>
                <a:spcPts val="0"/>
              </a:spcAft>
              <a:buNone/>
            </a:pPr>
            <a:r>
              <a:rPr lang="en"/>
              <a:t>Conclusion and Moving forward</a:t>
            </a:r>
            <a:endParaRPr/>
          </a:p>
          <a:p>
            <a:pPr indent="0" lvl="0" marL="0" rtl="0" algn="l">
              <a:spcBef>
                <a:spcPts val="1200"/>
              </a:spcBef>
              <a:spcAft>
                <a:spcPts val="120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6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SEARCH</a:t>
            </a:r>
            <a:endParaRPr/>
          </a:p>
        </p:txBody>
      </p:sp>
      <p:sp>
        <p:nvSpPr>
          <p:cNvPr id="69" name="Google Shape;69;p15"/>
          <p:cNvSpPr txBox="1"/>
          <p:nvPr>
            <p:ph idx="1" type="body"/>
          </p:nvPr>
        </p:nvSpPr>
        <p:spPr>
          <a:xfrm>
            <a:off x="311700" y="785600"/>
            <a:ext cx="8520600" cy="1786200"/>
          </a:xfrm>
          <a:prstGeom prst="rect">
            <a:avLst/>
          </a:prstGeom>
        </p:spPr>
        <p:txBody>
          <a:bodyPr anchorCtr="0" anchor="t" bIns="91425" lIns="91425" spcFirstLastPara="1" rIns="91425" wrap="square" tIns="91425">
            <a:normAutofit lnSpcReduction="10000"/>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latin typeface="Calibri"/>
                <a:ea typeface="Calibri"/>
                <a:cs typeface="Calibri"/>
                <a:sym typeface="Calibri"/>
              </a:rPr>
              <a:t>“Minimax is </a:t>
            </a:r>
            <a:r>
              <a:rPr lang="en" sz="1200">
                <a:solidFill>
                  <a:srgbClr val="202122"/>
                </a:solidFill>
                <a:highlight>
                  <a:srgbClr val="FFFFFF"/>
                </a:highlight>
                <a:latin typeface="Calibri"/>
                <a:ea typeface="Calibri"/>
                <a:cs typeface="Calibri"/>
                <a:sym typeface="Calibri"/>
              </a:rPr>
              <a:t>a decision rule used in </a:t>
            </a:r>
            <a:r>
              <a:rPr lang="en" sz="1200">
                <a:solidFill>
                  <a:srgbClr val="202122"/>
                </a:solidFill>
                <a:latin typeface="Calibri"/>
                <a:ea typeface="Calibri"/>
                <a:cs typeface="Calibri"/>
                <a:sym typeface="Calibri"/>
              </a:rPr>
              <a:t>artificial intelligence</a:t>
            </a:r>
            <a:r>
              <a:rPr lang="en" sz="1200">
                <a:solidFill>
                  <a:srgbClr val="202122"/>
                </a:solidFill>
                <a:highlight>
                  <a:srgbClr val="FFFFFF"/>
                </a:highlight>
                <a:latin typeface="Calibri"/>
                <a:ea typeface="Calibri"/>
                <a:cs typeface="Calibri"/>
                <a:sym typeface="Calibri"/>
              </a:rPr>
              <a:t>, </a:t>
            </a:r>
            <a:r>
              <a:rPr lang="en" sz="1200">
                <a:solidFill>
                  <a:srgbClr val="202122"/>
                </a:solidFill>
                <a:latin typeface="Calibri"/>
                <a:ea typeface="Calibri"/>
                <a:cs typeface="Calibri"/>
                <a:sym typeface="Calibri"/>
              </a:rPr>
              <a:t>decision theory</a:t>
            </a:r>
            <a:r>
              <a:rPr lang="en" sz="1200">
                <a:solidFill>
                  <a:srgbClr val="202122"/>
                </a:solidFill>
                <a:highlight>
                  <a:srgbClr val="FFFFFF"/>
                </a:highlight>
                <a:latin typeface="Calibri"/>
                <a:ea typeface="Calibri"/>
                <a:cs typeface="Calibri"/>
                <a:sym typeface="Calibri"/>
              </a:rPr>
              <a:t>, </a:t>
            </a:r>
            <a:r>
              <a:rPr lang="en" sz="1200">
                <a:solidFill>
                  <a:srgbClr val="202122"/>
                </a:solidFill>
                <a:latin typeface="Calibri"/>
                <a:ea typeface="Calibri"/>
                <a:cs typeface="Calibri"/>
                <a:sym typeface="Calibri"/>
              </a:rPr>
              <a:t>game theory</a:t>
            </a:r>
            <a:r>
              <a:rPr lang="en" sz="1200">
                <a:solidFill>
                  <a:srgbClr val="202122"/>
                </a:solidFill>
                <a:highlight>
                  <a:srgbClr val="FFFFFF"/>
                </a:highlight>
                <a:latin typeface="Calibri"/>
                <a:ea typeface="Calibri"/>
                <a:cs typeface="Calibri"/>
                <a:sym typeface="Calibri"/>
              </a:rPr>
              <a:t>, </a:t>
            </a:r>
            <a:r>
              <a:rPr lang="en" sz="1200">
                <a:solidFill>
                  <a:srgbClr val="202122"/>
                </a:solidFill>
                <a:latin typeface="Calibri"/>
                <a:ea typeface="Calibri"/>
                <a:cs typeface="Calibri"/>
                <a:sym typeface="Calibri"/>
              </a:rPr>
              <a:t>statistics</a:t>
            </a:r>
            <a:r>
              <a:rPr lang="en" sz="1200">
                <a:solidFill>
                  <a:srgbClr val="202122"/>
                </a:solidFill>
                <a:highlight>
                  <a:srgbClr val="FFFFFF"/>
                </a:highlight>
                <a:latin typeface="Calibri"/>
                <a:ea typeface="Calibri"/>
                <a:cs typeface="Calibri"/>
                <a:sym typeface="Calibri"/>
              </a:rPr>
              <a:t>, and </a:t>
            </a:r>
            <a:r>
              <a:rPr lang="en" sz="1200">
                <a:solidFill>
                  <a:srgbClr val="202122"/>
                </a:solidFill>
                <a:latin typeface="Calibri"/>
                <a:ea typeface="Calibri"/>
                <a:cs typeface="Calibri"/>
                <a:sym typeface="Calibri"/>
              </a:rPr>
              <a:t>philosophy</a:t>
            </a:r>
            <a:r>
              <a:rPr lang="en" sz="1200">
                <a:solidFill>
                  <a:srgbClr val="202122"/>
                </a:solidFill>
                <a:highlight>
                  <a:srgbClr val="FFFFFF"/>
                </a:highlight>
                <a:latin typeface="Calibri"/>
                <a:ea typeface="Calibri"/>
                <a:cs typeface="Calibri"/>
                <a:sym typeface="Calibri"/>
              </a:rPr>
              <a:t> for </a:t>
            </a:r>
            <a:r>
              <a:rPr i="1" lang="en" sz="1200">
                <a:solidFill>
                  <a:srgbClr val="202122"/>
                </a:solidFill>
                <a:latin typeface="Calibri"/>
                <a:ea typeface="Calibri"/>
                <a:cs typeface="Calibri"/>
                <a:sym typeface="Calibri"/>
              </a:rPr>
              <a:t>mini</a:t>
            </a:r>
            <a:r>
              <a:rPr lang="en" sz="1200">
                <a:solidFill>
                  <a:srgbClr val="202122"/>
                </a:solidFill>
                <a:highlight>
                  <a:srgbClr val="FFFFFF"/>
                </a:highlight>
                <a:latin typeface="Calibri"/>
                <a:ea typeface="Calibri"/>
                <a:cs typeface="Calibri"/>
                <a:sym typeface="Calibri"/>
              </a:rPr>
              <a:t>mizing the possible </a:t>
            </a:r>
            <a:r>
              <a:rPr lang="en" sz="1200">
                <a:solidFill>
                  <a:srgbClr val="202122"/>
                </a:solidFill>
                <a:latin typeface="Calibri"/>
                <a:ea typeface="Calibri"/>
                <a:cs typeface="Calibri"/>
                <a:sym typeface="Calibri"/>
              </a:rPr>
              <a:t>loss</a:t>
            </a:r>
            <a:r>
              <a:rPr lang="en" sz="1200">
                <a:solidFill>
                  <a:srgbClr val="202122"/>
                </a:solidFill>
                <a:highlight>
                  <a:srgbClr val="FFFFFF"/>
                </a:highlight>
                <a:latin typeface="Calibri"/>
                <a:ea typeface="Calibri"/>
                <a:cs typeface="Calibri"/>
                <a:sym typeface="Calibri"/>
              </a:rPr>
              <a:t> for a </a:t>
            </a:r>
            <a:r>
              <a:rPr lang="en" sz="1200">
                <a:solidFill>
                  <a:srgbClr val="202122"/>
                </a:solidFill>
                <a:latin typeface="Calibri"/>
                <a:ea typeface="Calibri"/>
                <a:cs typeface="Calibri"/>
                <a:sym typeface="Calibri"/>
              </a:rPr>
              <a:t>worst case (</a:t>
            </a:r>
            <a:r>
              <a:rPr i="1" lang="en" sz="1200">
                <a:solidFill>
                  <a:srgbClr val="202122"/>
                </a:solidFill>
                <a:latin typeface="Calibri"/>
                <a:ea typeface="Calibri"/>
                <a:cs typeface="Calibri"/>
                <a:sym typeface="Calibri"/>
              </a:rPr>
              <a:t>max</a:t>
            </a:r>
            <a:r>
              <a:rPr lang="en" sz="1200">
                <a:solidFill>
                  <a:srgbClr val="202122"/>
                </a:solidFill>
                <a:latin typeface="Calibri"/>
                <a:ea typeface="Calibri"/>
                <a:cs typeface="Calibri"/>
                <a:sym typeface="Calibri"/>
              </a:rPr>
              <a:t>imum loss) scenario</a:t>
            </a:r>
            <a:r>
              <a:rPr lang="en" sz="1200">
                <a:solidFill>
                  <a:srgbClr val="202122"/>
                </a:solidFill>
                <a:highlight>
                  <a:srgbClr val="FFFFFF"/>
                </a:highlight>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aims to provide optimal move for the player assuming that the opponent is also playing optimally.</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Mini-Max algorithm uses recursion to search through the game-tree and is commonly used in two player games such as chess. One player is assigned as the MAX player and the other is assigned as the MIN player.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player play in a way which tries to minimize the gain of the other player.</a:t>
            </a:r>
            <a:endParaRPr sz="1200">
              <a:solidFill>
                <a:schemeClr val="dk1"/>
              </a:solidFill>
              <a:latin typeface="Calibri"/>
              <a:ea typeface="Calibri"/>
              <a:cs typeface="Calibri"/>
              <a:sym typeface="Calibri"/>
            </a:endParaRPr>
          </a:p>
        </p:txBody>
      </p:sp>
      <p:pic>
        <p:nvPicPr>
          <p:cNvPr id="70" name="Google Shape;70;p15"/>
          <p:cNvPicPr preferRelativeResize="0"/>
          <p:nvPr/>
        </p:nvPicPr>
        <p:blipFill>
          <a:blip r:embed="rId3">
            <a:alphaModFix/>
          </a:blip>
          <a:stretch>
            <a:fillRect/>
          </a:stretch>
        </p:blipFill>
        <p:spPr>
          <a:xfrm>
            <a:off x="4463350" y="2652925"/>
            <a:ext cx="4643237" cy="2266900"/>
          </a:xfrm>
          <a:prstGeom prst="rect">
            <a:avLst/>
          </a:prstGeom>
          <a:noFill/>
          <a:ln>
            <a:noFill/>
          </a:ln>
        </p:spPr>
      </p:pic>
      <p:pic>
        <p:nvPicPr>
          <p:cNvPr id="71" name="Google Shape;71;p15"/>
          <p:cNvPicPr preferRelativeResize="0"/>
          <p:nvPr/>
        </p:nvPicPr>
        <p:blipFill>
          <a:blip r:embed="rId4">
            <a:alphaModFix/>
          </a:blip>
          <a:stretch>
            <a:fillRect/>
          </a:stretch>
        </p:blipFill>
        <p:spPr>
          <a:xfrm>
            <a:off x="28225" y="2652925"/>
            <a:ext cx="4435125" cy="21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ALPHA-BETA PRUNING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Alpha-beta </a:t>
            </a:r>
            <a:r>
              <a:rPr lang="en" sz="1200">
                <a:solidFill>
                  <a:schemeClr val="dk1"/>
                </a:solidFill>
                <a:latin typeface="Roboto"/>
                <a:ea typeface="Roboto"/>
                <a:cs typeface="Roboto"/>
                <a:sym typeface="Roboto"/>
              </a:rPr>
              <a:t>pruning</a:t>
            </a:r>
            <a:r>
              <a:rPr lang="en" sz="1200">
                <a:solidFill>
                  <a:schemeClr val="dk1"/>
                </a:solidFill>
                <a:latin typeface="Roboto"/>
                <a:ea typeface="Roboto"/>
                <a:cs typeface="Roboto"/>
                <a:sym typeface="Roboto"/>
              </a:rPr>
              <a:t> is an optimization to the minimax algorithm.</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 mentioned before Minimax </a:t>
            </a:r>
            <a:r>
              <a:rPr lang="en" sz="1200">
                <a:solidFill>
                  <a:schemeClr val="dk1"/>
                </a:solidFill>
                <a:latin typeface="Roboto"/>
                <a:ea typeface="Roboto"/>
                <a:cs typeface="Roboto"/>
                <a:sym typeface="Roboto"/>
              </a:rPr>
              <a:t>algorithm</a:t>
            </a:r>
            <a:r>
              <a:rPr lang="en" sz="1200">
                <a:solidFill>
                  <a:schemeClr val="dk1"/>
                </a:solidFill>
                <a:latin typeface="Roboto"/>
                <a:ea typeface="Roboto"/>
                <a:cs typeface="Roboto"/>
                <a:sym typeface="Roboto"/>
              </a:rPr>
              <a:t> goes over the different game states and then has to </a:t>
            </a:r>
            <a:r>
              <a:rPr lang="en" sz="1200">
                <a:solidFill>
                  <a:schemeClr val="dk1"/>
                </a:solidFill>
                <a:latin typeface="Roboto"/>
                <a:ea typeface="Roboto"/>
                <a:cs typeface="Roboto"/>
                <a:sym typeface="Roboto"/>
              </a:rPr>
              <a:t>evaluate</a:t>
            </a:r>
            <a:r>
              <a:rPr lang="en" sz="1200">
                <a:solidFill>
                  <a:schemeClr val="dk1"/>
                </a:solidFill>
                <a:latin typeface="Roboto"/>
                <a:ea typeface="Roboto"/>
                <a:cs typeface="Roboto"/>
                <a:sym typeface="Roboto"/>
              </a:rPr>
              <a:t> them which is exponential in depth. To make this faster we try to reduce the game states it has to evaluate by what is called </a:t>
            </a:r>
            <a:r>
              <a:rPr lang="en" sz="1200">
                <a:solidFill>
                  <a:schemeClr val="dk1"/>
                </a:solidFill>
                <a:latin typeface="Roboto"/>
                <a:ea typeface="Roboto"/>
                <a:cs typeface="Roboto"/>
                <a:sym typeface="Roboto"/>
              </a:rPr>
              <a:t>pruning. Essentially cutting the tree branched off strategically so that the final answer is still the same.</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This involves two threshold parameters: Alpha and beta for future expansion, hence it is called </a:t>
            </a:r>
            <a:r>
              <a:rPr b="1" lang="en" sz="1200">
                <a:solidFill>
                  <a:schemeClr val="dk1"/>
                </a:solidFill>
                <a:latin typeface="Roboto"/>
                <a:ea typeface="Roboto"/>
                <a:cs typeface="Roboto"/>
                <a:sym typeface="Roboto"/>
              </a:rPr>
              <a:t>alpha-beta pruning</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two-parameter can be defined as:</a:t>
            </a:r>
            <a:endParaRPr sz="1200">
              <a:solidFill>
                <a:schemeClr val="dk1"/>
              </a:solidFill>
              <a:latin typeface="Roboto"/>
              <a:ea typeface="Roboto"/>
              <a:cs typeface="Roboto"/>
              <a:sym typeface="Roboto"/>
            </a:endParaRPr>
          </a:p>
          <a:p>
            <a:pPr indent="-304800" lvl="1" marL="914400" marR="50800" rtl="0" algn="l">
              <a:lnSpc>
                <a:spcPct val="156250"/>
              </a:lnSpc>
              <a:spcBef>
                <a:spcPts val="0"/>
              </a:spcBef>
              <a:spcAft>
                <a:spcPts val="0"/>
              </a:spcAft>
              <a:buClr>
                <a:schemeClr val="dk1"/>
              </a:buClr>
              <a:buSzPts val="1200"/>
              <a:buFont typeface="Roboto"/>
              <a:buAutoNum type="alphaLcPeriod"/>
            </a:pPr>
            <a:r>
              <a:rPr b="1" lang="en" sz="1200">
                <a:solidFill>
                  <a:schemeClr val="dk1"/>
                </a:solidFill>
                <a:latin typeface="Roboto"/>
                <a:ea typeface="Roboto"/>
                <a:cs typeface="Roboto"/>
                <a:sym typeface="Roboto"/>
              </a:rPr>
              <a:t>Alpha:</a:t>
            </a:r>
            <a:r>
              <a:rPr lang="en" sz="1200">
                <a:solidFill>
                  <a:schemeClr val="dk1"/>
                </a:solidFill>
                <a:latin typeface="Roboto"/>
                <a:ea typeface="Roboto"/>
                <a:cs typeface="Roboto"/>
                <a:sym typeface="Roboto"/>
              </a:rPr>
              <a:t> The best (highest-value) choice we have found so far at any point along the path of Maximizer. The initial value of alpha is </a:t>
            </a:r>
            <a:r>
              <a:rPr b="1" lang="en" sz="12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304800" lvl="1" marL="914400" marR="50800" rtl="0" algn="l">
              <a:lnSpc>
                <a:spcPct val="156250"/>
              </a:lnSpc>
              <a:spcBef>
                <a:spcPts val="0"/>
              </a:spcBef>
              <a:spcAft>
                <a:spcPts val="0"/>
              </a:spcAft>
              <a:buClr>
                <a:schemeClr val="dk1"/>
              </a:buClr>
              <a:buSzPts val="1200"/>
              <a:buFont typeface="Roboto"/>
              <a:buAutoNum type="alphaLcPeriod"/>
            </a:pPr>
            <a:r>
              <a:rPr b="1" lang="en" sz="1200">
                <a:solidFill>
                  <a:schemeClr val="dk1"/>
                </a:solidFill>
                <a:latin typeface="Roboto"/>
                <a:ea typeface="Roboto"/>
                <a:cs typeface="Roboto"/>
                <a:sym typeface="Roboto"/>
              </a:rPr>
              <a:t>Beta:</a:t>
            </a:r>
            <a:r>
              <a:rPr lang="en" sz="1200">
                <a:solidFill>
                  <a:schemeClr val="dk1"/>
                </a:solidFill>
                <a:latin typeface="Roboto"/>
                <a:ea typeface="Roboto"/>
                <a:cs typeface="Roboto"/>
                <a:sym typeface="Roboto"/>
              </a:rPr>
              <a:t> The best (lowest-value) choice we have found so far at any point along the path of Minimizer. The initial value of beta is </a:t>
            </a:r>
            <a:r>
              <a:rPr b="1" lang="en" sz="12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Alpha-beta pruning sometimes not only prune the tree leaves but also entire sub-trees. </a:t>
            </a:r>
            <a:r>
              <a:rPr lang="en" sz="1200">
                <a:solidFill>
                  <a:schemeClr val="dk1"/>
                </a:solidFill>
                <a:latin typeface="Roboto"/>
                <a:ea typeface="Roboto"/>
                <a:cs typeface="Roboto"/>
                <a:sym typeface="Roboto"/>
              </a:rPr>
              <a:t>Hence by pruning these nodes, it makes the algorithm fast.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ALPHA-BETA PRUNING</a:t>
            </a:r>
            <a:endParaRPr/>
          </a:p>
          <a:p>
            <a:pPr indent="0" lvl="0" marL="0" rtl="0" algn="l">
              <a:spcBef>
                <a:spcPts val="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3870412" y="1017725"/>
            <a:ext cx="5273589" cy="4125775"/>
          </a:xfrm>
          <a:prstGeom prst="rect">
            <a:avLst/>
          </a:prstGeom>
          <a:noFill/>
          <a:ln>
            <a:noFill/>
          </a:ln>
        </p:spPr>
      </p:pic>
      <p:pic>
        <p:nvPicPr>
          <p:cNvPr id="84" name="Google Shape;84;p17"/>
          <p:cNvPicPr preferRelativeResize="0"/>
          <p:nvPr/>
        </p:nvPicPr>
        <p:blipFill>
          <a:blip r:embed="rId4">
            <a:alphaModFix/>
          </a:blip>
          <a:stretch>
            <a:fillRect/>
          </a:stretch>
        </p:blipFill>
        <p:spPr>
          <a:xfrm>
            <a:off x="0" y="3616875"/>
            <a:ext cx="3870401" cy="1526625"/>
          </a:xfrm>
          <a:prstGeom prst="rect">
            <a:avLst/>
          </a:prstGeom>
          <a:noFill/>
          <a:ln>
            <a:noFill/>
          </a:ln>
        </p:spPr>
      </p:pic>
      <p:sp>
        <p:nvSpPr>
          <p:cNvPr id="85" name="Google Shape;85;p17"/>
          <p:cNvSpPr txBox="1"/>
          <p:nvPr>
            <p:ph idx="1" type="body"/>
          </p:nvPr>
        </p:nvSpPr>
        <p:spPr>
          <a:xfrm>
            <a:off x="311700" y="1152475"/>
            <a:ext cx="3371400" cy="24645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use alpha-beta </a:t>
            </a:r>
            <a:r>
              <a:rPr lang="en" sz="1200">
                <a:solidFill>
                  <a:schemeClr val="dk1"/>
                </a:solidFill>
                <a:latin typeface="Roboto"/>
                <a:ea typeface="Roboto"/>
                <a:cs typeface="Roboto"/>
                <a:sym typeface="Roboto"/>
              </a:rPr>
              <a:t>pruning in our implementation of the chess engine.</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code for it is on the right.</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condition alpha &gt; beta is when we prune the tree. As shown we break out of the loop and hence never evaluate anything further in the subtree of the node we just pruned.</a:t>
            </a:r>
            <a:endParaRPr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PV-SPLITTING</a:t>
            </a:r>
            <a:endParaRPr/>
          </a:p>
        </p:txBody>
      </p:sp>
      <p:sp>
        <p:nvSpPr>
          <p:cNvPr id="91" name="Google Shape;91;p18"/>
          <p:cNvSpPr txBox="1"/>
          <p:nvPr>
            <p:ph idx="1" type="body"/>
          </p:nvPr>
        </p:nvSpPr>
        <p:spPr>
          <a:xfrm>
            <a:off x="311700" y="1152475"/>
            <a:ext cx="8520600" cy="2904600"/>
          </a:xfrm>
          <a:prstGeom prst="rect">
            <a:avLst/>
          </a:prstGeom>
        </p:spPr>
        <p:txBody>
          <a:bodyPr anchorCtr="0" anchor="t" bIns="91425" lIns="91425" spcFirstLastPara="1" rIns="91425" wrap="square" tIns="91425">
            <a:noAutofit/>
          </a:bodyPr>
          <a:lstStyle/>
          <a:p>
            <a:pPr indent="-304800" lvl="0" marL="457200" marR="25400" rtl="0" algn="l">
              <a:lnSpc>
                <a:spcPct val="156250"/>
              </a:lnSpc>
              <a:spcBef>
                <a:spcPts val="15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Principal</a:t>
            </a:r>
            <a:r>
              <a:rPr lang="en" sz="12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Variation Search or PVS was first introduced by Tony Marsland and Murray Campbell in 1982.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follows the idea that in most of the nodes/ game state we just need a bound which proves that a move is unacceptable and not the exact score.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With respect to chess we can visualize it as we just need to get a bound by the first branch of a tree and then the remaining branched can be run in parallel with the bounds and can update the bounds as in when with proper mutex locks.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Calibri"/>
                <a:ea typeface="Calibri"/>
                <a:cs typeface="Calibri"/>
                <a:sym typeface="Calibri"/>
              </a:rPr>
              <a:t>“PV Splitting is designed for the case when alpha beta pruning is used along with minimax search. In PV Splitting, starting with the child nodes of the root node, the leftmost child node’s sub tree is searched first and then the remaining child nodes are then searched. This is done recursively. That is when searching the leftmost sub tree, the leftmost child node is expanded into its children first. Among its children, the leftmost child’s sub tree is again searched first before searching the remaining children in parallel.”</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PV-SPLITTING</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3928800" cy="1683900"/>
          </a:xfrm>
          <a:prstGeom prst="rect">
            <a:avLst/>
          </a:prstGeom>
        </p:spPr>
        <p:txBody>
          <a:bodyPr anchorCtr="0" anchor="t" bIns="91425" lIns="91425" spcFirstLastPara="1" rIns="91425" wrap="square" tIns="91425">
            <a:normAutofit lnSpcReduction="20000"/>
          </a:bodyPr>
          <a:lstStyle/>
          <a:p>
            <a:pPr indent="-304800" lvl="0" marL="457200" marR="25400" rtl="0" algn="l">
              <a:lnSpc>
                <a:spcPct val="156250"/>
              </a:lnSpc>
              <a:spcBef>
                <a:spcPts val="15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the picture along side we can visualize the procedure. </a:t>
            </a:r>
            <a:r>
              <a:rPr lang="en" sz="1200">
                <a:solidFill>
                  <a:schemeClr val="dk1"/>
                </a:solidFill>
                <a:latin typeface="Calibri"/>
                <a:ea typeface="Calibri"/>
                <a:cs typeface="Calibri"/>
                <a:sym typeface="Calibri"/>
              </a:rPr>
              <a:t>First</a:t>
            </a:r>
            <a:r>
              <a:rPr lang="en" sz="1200">
                <a:solidFill>
                  <a:schemeClr val="dk1"/>
                </a:solidFill>
                <a:latin typeface="Calibri"/>
                <a:ea typeface="Calibri"/>
                <a:cs typeface="Calibri"/>
                <a:sym typeface="Calibri"/>
              </a:rPr>
              <a:t> all the children of s11 are searched before other children of s0 are searched. Similarly s21 is searched before any other children of s11. </a:t>
            </a:r>
            <a:r>
              <a:rPr lang="en" sz="1200">
                <a:solidFill>
                  <a:schemeClr val="dk1"/>
                </a:solidFill>
                <a:latin typeface="Calibri"/>
                <a:ea typeface="Calibri"/>
                <a:cs typeface="Calibri"/>
                <a:sym typeface="Calibri"/>
              </a:rPr>
              <a:t>Once</a:t>
            </a:r>
            <a:r>
              <a:rPr lang="en" sz="1200">
                <a:solidFill>
                  <a:schemeClr val="dk1"/>
                </a:solidFill>
                <a:latin typeface="Calibri"/>
                <a:ea typeface="Calibri"/>
                <a:cs typeface="Calibri"/>
                <a:sym typeface="Calibri"/>
              </a:rPr>
              <a:t> we get the bounds by the </a:t>
            </a:r>
            <a:r>
              <a:rPr lang="en" sz="1200">
                <a:solidFill>
                  <a:schemeClr val="dk1"/>
                </a:solidFill>
                <a:latin typeface="Calibri"/>
                <a:ea typeface="Calibri"/>
                <a:cs typeface="Calibri"/>
                <a:sym typeface="Calibri"/>
              </a:rPr>
              <a:t>leftmost</a:t>
            </a:r>
            <a:r>
              <a:rPr lang="en" sz="1200">
                <a:solidFill>
                  <a:schemeClr val="dk1"/>
                </a:solidFill>
                <a:latin typeface="Calibri"/>
                <a:ea typeface="Calibri"/>
                <a:cs typeface="Calibri"/>
                <a:sym typeface="Calibri"/>
              </a:rPr>
              <a:t> child, we can search the other nodes in parallel. </a:t>
            </a:r>
            <a:endParaRPr/>
          </a:p>
        </p:txBody>
      </p:sp>
      <p:pic>
        <p:nvPicPr>
          <p:cNvPr id="98" name="Google Shape;98;p19"/>
          <p:cNvPicPr preferRelativeResize="0"/>
          <p:nvPr/>
        </p:nvPicPr>
        <p:blipFill>
          <a:blip r:embed="rId3">
            <a:alphaModFix/>
          </a:blip>
          <a:stretch>
            <a:fillRect/>
          </a:stretch>
        </p:blipFill>
        <p:spPr>
          <a:xfrm>
            <a:off x="4783673" y="1152473"/>
            <a:ext cx="4171000" cy="3145975"/>
          </a:xfrm>
          <a:prstGeom prst="rect">
            <a:avLst/>
          </a:prstGeom>
          <a:noFill/>
          <a:ln>
            <a:noFill/>
          </a:ln>
        </p:spPr>
      </p:pic>
      <p:pic>
        <p:nvPicPr>
          <p:cNvPr id="99" name="Google Shape;99;p19"/>
          <p:cNvPicPr preferRelativeResize="0"/>
          <p:nvPr/>
        </p:nvPicPr>
        <p:blipFill rotWithShape="1">
          <a:blip r:embed="rId4">
            <a:alphaModFix/>
          </a:blip>
          <a:srcRect b="2784" l="1038" r="1864" t="3132"/>
          <a:stretch/>
        </p:blipFill>
        <p:spPr>
          <a:xfrm>
            <a:off x="382375" y="2913950"/>
            <a:ext cx="3858125" cy="19696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CHESS ENGINE IMPLEMENTATION</a:t>
            </a:r>
            <a:endParaRPr/>
          </a:p>
        </p:txBody>
      </p:sp>
      <p:sp>
        <p:nvSpPr>
          <p:cNvPr id="105" name="Google Shape;105;p20"/>
          <p:cNvSpPr txBox="1"/>
          <p:nvPr>
            <p:ph idx="1" type="body"/>
          </p:nvPr>
        </p:nvSpPr>
        <p:spPr>
          <a:xfrm>
            <a:off x="311700" y="1152475"/>
            <a:ext cx="1522800" cy="4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ChessBoard:</a:t>
            </a:r>
            <a:endParaRPr/>
          </a:p>
        </p:txBody>
      </p:sp>
      <p:pic>
        <p:nvPicPr>
          <p:cNvPr id="106" name="Google Shape;106;p20"/>
          <p:cNvPicPr preferRelativeResize="0"/>
          <p:nvPr/>
        </p:nvPicPr>
        <p:blipFill>
          <a:blip r:embed="rId3">
            <a:alphaModFix/>
          </a:blip>
          <a:stretch>
            <a:fillRect/>
          </a:stretch>
        </p:blipFill>
        <p:spPr>
          <a:xfrm>
            <a:off x="0" y="1691400"/>
            <a:ext cx="2901255" cy="3452100"/>
          </a:xfrm>
          <a:prstGeom prst="rect">
            <a:avLst/>
          </a:prstGeom>
          <a:noFill/>
          <a:ln>
            <a:noFill/>
          </a:ln>
        </p:spPr>
      </p:pic>
      <p:pic>
        <p:nvPicPr>
          <p:cNvPr id="107" name="Google Shape;107;p20"/>
          <p:cNvPicPr preferRelativeResize="0"/>
          <p:nvPr/>
        </p:nvPicPr>
        <p:blipFill rotWithShape="1">
          <a:blip r:embed="rId4">
            <a:alphaModFix/>
          </a:blip>
          <a:srcRect b="6533" l="0" r="0" t="0"/>
          <a:stretch/>
        </p:blipFill>
        <p:spPr>
          <a:xfrm>
            <a:off x="4276825" y="1691400"/>
            <a:ext cx="4867175" cy="3452100"/>
          </a:xfrm>
          <a:prstGeom prst="rect">
            <a:avLst/>
          </a:prstGeom>
          <a:noFill/>
          <a:ln>
            <a:noFill/>
          </a:ln>
        </p:spPr>
      </p:pic>
      <p:pic>
        <p:nvPicPr>
          <p:cNvPr id="108" name="Google Shape;108;p20"/>
          <p:cNvPicPr preferRelativeResize="0"/>
          <p:nvPr/>
        </p:nvPicPr>
        <p:blipFill>
          <a:blip r:embed="rId5">
            <a:alphaModFix/>
          </a:blip>
          <a:stretch>
            <a:fillRect/>
          </a:stretch>
        </p:blipFill>
        <p:spPr>
          <a:xfrm>
            <a:off x="2940750" y="2764484"/>
            <a:ext cx="1767525" cy="715225"/>
          </a:xfrm>
          <a:prstGeom prst="rect">
            <a:avLst/>
          </a:prstGeom>
          <a:noFill/>
          <a:ln>
            <a:noFill/>
          </a:ln>
        </p:spPr>
      </p:pic>
      <p:pic>
        <p:nvPicPr>
          <p:cNvPr id="109" name="Google Shape;109;p20"/>
          <p:cNvPicPr preferRelativeResize="0"/>
          <p:nvPr/>
        </p:nvPicPr>
        <p:blipFill>
          <a:blip r:embed="rId5">
            <a:alphaModFix/>
          </a:blip>
          <a:stretch>
            <a:fillRect/>
          </a:stretch>
        </p:blipFill>
        <p:spPr>
          <a:xfrm rot="10800000">
            <a:off x="2901250" y="3255559"/>
            <a:ext cx="1767525" cy="715225"/>
          </a:xfrm>
          <a:prstGeom prst="rect">
            <a:avLst/>
          </a:prstGeom>
          <a:noFill/>
          <a:ln>
            <a:noFill/>
          </a:ln>
        </p:spPr>
      </p:pic>
      <p:sp>
        <p:nvSpPr>
          <p:cNvPr id="110" name="Google Shape;110;p20"/>
          <p:cNvSpPr txBox="1"/>
          <p:nvPr/>
        </p:nvSpPr>
        <p:spPr>
          <a:xfrm>
            <a:off x="2901250" y="3970775"/>
            <a:ext cx="2159100" cy="369300"/>
          </a:xfrm>
          <a:prstGeom prst="rect">
            <a:avLst/>
          </a:prstGeom>
          <a:noFill/>
          <a:ln>
            <a:noFill/>
          </a:ln>
        </p:spPr>
        <p:txBody>
          <a:bodyPr anchorCtr="0" anchor="t" bIns="91425" lIns="91425" spcFirstLastPara="1" rIns="91425" wrap="square" tIns="91425">
            <a:spAutoFit/>
          </a:bodyPr>
          <a:lstStyle/>
          <a:p>
            <a:pPr indent="0" lvl="0" marL="0" marR="25400" rtl="0" algn="l">
              <a:lnSpc>
                <a:spcPct val="156250"/>
              </a:lnSpc>
              <a:spcBef>
                <a:spcPts val="1500"/>
              </a:spcBef>
              <a:spcAft>
                <a:spcPts val="1200"/>
              </a:spcAft>
              <a:buNone/>
            </a:pPr>
            <a:r>
              <a:rPr lang="en" sz="1200">
                <a:solidFill>
                  <a:schemeClr val="dk1"/>
                </a:solidFill>
                <a:latin typeface="Calibri"/>
                <a:ea typeface="Calibri"/>
                <a:cs typeface="Calibri"/>
                <a:sym typeface="Calibri"/>
              </a:rPr>
              <a:t>squareNum = 8*rank + file</a:t>
            </a:r>
            <a:endParaRPr sz="1200">
              <a:solidFill>
                <a:schemeClr val="dk1"/>
              </a:solidFill>
              <a:latin typeface="Calibri"/>
              <a:ea typeface="Calibri"/>
              <a:cs typeface="Calibri"/>
              <a:sym typeface="Calibri"/>
            </a:endParaRPr>
          </a:p>
        </p:txBody>
      </p:sp>
      <p:sp>
        <p:nvSpPr>
          <p:cNvPr id="111" name="Google Shape;111;p20"/>
          <p:cNvSpPr txBox="1"/>
          <p:nvPr/>
        </p:nvSpPr>
        <p:spPr>
          <a:xfrm>
            <a:off x="2881000" y="2123725"/>
            <a:ext cx="1727100" cy="369300"/>
          </a:xfrm>
          <a:prstGeom prst="rect">
            <a:avLst/>
          </a:prstGeom>
          <a:noFill/>
          <a:ln>
            <a:noFill/>
          </a:ln>
        </p:spPr>
        <p:txBody>
          <a:bodyPr anchorCtr="0" anchor="t" bIns="91425" lIns="91425" spcFirstLastPara="1" rIns="91425" wrap="square" tIns="91425">
            <a:spAutoFit/>
          </a:bodyPr>
          <a:lstStyle/>
          <a:p>
            <a:pPr indent="0" lvl="0" marL="0" marR="25400" rtl="0" algn="l">
              <a:spcBef>
                <a:spcPts val="1500"/>
              </a:spcBef>
              <a:spcAft>
                <a:spcPts val="1200"/>
              </a:spcAft>
              <a:buNone/>
            </a:pPr>
            <a:r>
              <a:rPr lang="en" sz="1200">
                <a:solidFill>
                  <a:schemeClr val="dk1"/>
                </a:solidFill>
                <a:latin typeface="Calibri"/>
                <a:ea typeface="Calibri"/>
                <a:cs typeface="Calibri"/>
                <a:sym typeface="Calibri"/>
              </a:rPr>
              <a:t>rank = squareNum / 8</a:t>
            </a:r>
            <a:endParaRPr/>
          </a:p>
        </p:txBody>
      </p:sp>
      <p:sp>
        <p:nvSpPr>
          <p:cNvPr id="112" name="Google Shape;112;p20"/>
          <p:cNvSpPr txBox="1"/>
          <p:nvPr/>
        </p:nvSpPr>
        <p:spPr>
          <a:xfrm>
            <a:off x="2881000" y="2493025"/>
            <a:ext cx="1767600" cy="369300"/>
          </a:xfrm>
          <a:prstGeom prst="rect">
            <a:avLst/>
          </a:prstGeom>
          <a:noFill/>
          <a:ln>
            <a:noFill/>
          </a:ln>
        </p:spPr>
        <p:txBody>
          <a:bodyPr anchorCtr="0" anchor="t" bIns="91425" lIns="91425" spcFirstLastPara="1" rIns="91425" wrap="square" tIns="91425">
            <a:spAutoFit/>
          </a:bodyPr>
          <a:lstStyle/>
          <a:p>
            <a:pPr indent="0" lvl="0" marL="0" marR="25400" rtl="0" algn="l">
              <a:lnSpc>
                <a:spcPct val="156250"/>
              </a:lnSpc>
              <a:spcBef>
                <a:spcPts val="1500"/>
              </a:spcBef>
              <a:spcAft>
                <a:spcPts val="1200"/>
              </a:spcAft>
              <a:buNone/>
            </a:pPr>
            <a:r>
              <a:rPr lang="en" sz="1200">
                <a:solidFill>
                  <a:schemeClr val="dk1"/>
                </a:solidFill>
                <a:latin typeface="Calibri"/>
                <a:ea typeface="Calibri"/>
                <a:cs typeface="Calibri"/>
                <a:sym typeface="Calibri"/>
              </a:rPr>
              <a:t>file = squareNum % 8 </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CHESS ENGINE IMPLEMENTATION</a:t>
            </a:r>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11700" y="1152475"/>
            <a:ext cx="1522800" cy="4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Directions</a:t>
            </a:r>
            <a:r>
              <a:rPr lang="en"/>
              <a:t>:</a:t>
            </a:r>
            <a:endParaRPr/>
          </a:p>
        </p:txBody>
      </p:sp>
      <p:pic>
        <p:nvPicPr>
          <p:cNvPr id="119" name="Google Shape;119;p21"/>
          <p:cNvPicPr preferRelativeResize="0"/>
          <p:nvPr/>
        </p:nvPicPr>
        <p:blipFill rotWithShape="1">
          <a:blip r:embed="rId3">
            <a:alphaModFix/>
          </a:blip>
          <a:srcRect b="26674" l="26492" r="21035" t="24578"/>
          <a:stretch/>
        </p:blipFill>
        <p:spPr>
          <a:xfrm>
            <a:off x="5707950" y="2085713"/>
            <a:ext cx="2017900" cy="1862675"/>
          </a:xfrm>
          <a:prstGeom prst="rect">
            <a:avLst/>
          </a:prstGeom>
          <a:noFill/>
          <a:ln>
            <a:noFill/>
          </a:ln>
        </p:spPr>
      </p:pic>
      <p:pic>
        <p:nvPicPr>
          <p:cNvPr id="120" name="Google Shape;120;p21"/>
          <p:cNvPicPr preferRelativeResize="0"/>
          <p:nvPr/>
        </p:nvPicPr>
        <p:blipFill rotWithShape="1">
          <a:blip r:embed="rId4">
            <a:alphaModFix/>
          </a:blip>
          <a:srcRect b="6533" l="0" r="0" t="0"/>
          <a:stretch/>
        </p:blipFill>
        <p:spPr>
          <a:xfrm>
            <a:off x="403350" y="1613775"/>
            <a:ext cx="3957000" cy="280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