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Montserrat"/>
      <p:regular r:id="rId18"/>
      <p:bold r:id="rId19"/>
      <p:italic r:id="rId20"/>
      <p:boldItalic r:id="rId21"/>
    </p:embeddedFont>
    <p:embeddedFont>
      <p:font typeface="Montserrat Light"/>
      <p:regular r:id="rId22"/>
      <p:bold r:id="rId23"/>
      <p:italic r:id="rId24"/>
      <p:boldItalic r:id="rId25"/>
    </p:embeddedFont>
    <p:embeddedFont>
      <p:font typeface="Montserrat ExtraLight"/>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6D104E2-85DF-4FEF-A26D-460D2375EECE}">
  <a:tblStyle styleId="{96D104E2-85DF-4FEF-A26D-460D2375EEC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MontserratLight-regular.fntdata"/><Relationship Id="rId21" Type="http://schemas.openxmlformats.org/officeDocument/2006/relationships/font" Target="fonts/Montserrat-boldItalic.fntdata"/><Relationship Id="rId24" Type="http://schemas.openxmlformats.org/officeDocument/2006/relationships/font" Target="fonts/MontserratLight-italic.fntdata"/><Relationship Id="rId23" Type="http://schemas.openxmlformats.org/officeDocument/2006/relationships/font" Target="fonts/MontserratLigh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ExtraLight-regular.fntdata"/><Relationship Id="rId25" Type="http://schemas.openxmlformats.org/officeDocument/2006/relationships/font" Target="fonts/MontserratLight-boldItalic.fntdata"/><Relationship Id="rId28" Type="http://schemas.openxmlformats.org/officeDocument/2006/relationships/font" Target="fonts/MontserratExtraLight-italic.fntdata"/><Relationship Id="rId27" Type="http://schemas.openxmlformats.org/officeDocument/2006/relationships/font" Target="fonts/MontserratExtraLight-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ExtraLight-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1ee775f61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1ee775f61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1ee884f322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1ee884f322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3a5ef3cea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3a5ef3cea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3a5ef3cea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3a5ef3cea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3a5ef3cea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3a5ef3cea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3a5ef3cea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3a5ef3cea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1ee884f322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1ee884f322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3a5ef3cea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3a5ef3cea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1ee884f322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1ee884f322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3a5ef3cea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3a5ef3cea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garg104/MediaBiasPredicto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4791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Montserrat"/>
                <a:ea typeface="Montserrat"/>
                <a:cs typeface="Montserrat"/>
                <a:sym typeface="Montserrat"/>
              </a:rPr>
              <a:t> Media Bias Predictor</a:t>
            </a:r>
            <a:endParaRPr>
              <a:latin typeface="Montserrat"/>
              <a:ea typeface="Montserrat"/>
              <a:cs typeface="Montserrat"/>
              <a:sym typeface="Montserrat"/>
            </a:endParaRPr>
          </a:p>
        </p:txBody>
      </p:sp>
      <p:sp>
        <p:nvSpPr>
          <p:cNvPr id="55" name="Google Shape;55;p13"/>
          <p:cNvSpPr txBox="1"/>
          <p:nvPr/>
        </p:nvSpPr>
        <p:spPr>
          <a:xfrm>
            <a:off x="2112900" y="2571750"/>
            <a:ext cx="4645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B7B7B7"/>
                </a:solidFill>
                <a:latin typeface="Montserrat"/>
                <a:ea typeface="Montserrat"/>
                <a:cs typeface="Montserrat"/>
                <a:sym typeface="Montserrat"/>
              </a:rPr>
              <a:t>Chirayu Garg</a:t>
            </a:r>
            <a:r>
              <a:rPr lang="en">
                <a:solidFill>
                  <a:srgbClr val="B7B7B7"/>
                </a:solidFill>
                <a:latin typeface="Montserrat"/>
                <a:ea typeface="Montserrat"/>
                <a:cs typeface="Montserrat"/>
                <a:sym typeface="Montserrat"/>
              </a:rPr>
              <a:t>, Sara Karnik, Sanskriti Motwani</a:t>
            </a:r>
            <a:endParaRPr>
              <a:solidFill>
                <a:srgbClr val="B7B7B7"/>
              </a:solidFill>
              <a:latin typeface="Montserrat"/>
              <a:ea typeface="Montserrat"/>
              <a:cs typeface="Montserrat"/>
              <a:sym typeface="Montserrat"/>
            </a:endParaRPr>
          </a:p>
          <a:p>
            <a:pPr indent="0" lvl="0" marL="0" rtl="0" algn="ctr">
              <a:spcBef>
                <a:spcPts val="0"/>
              </a:spcBef>
              <a:spcAft>
                <a:spcPts val="0"/>
              </a:spcAft>
              <a:buNone/>
            </a:pPr>
            <a:r>
              <a:t/>
            </a:r>
            <a:endParaRPr>
              <a:solidFill>
                <a:srgbClr val="B7B7B7"/>
              </a:solidFill>
              <a:latin typeface="Montserrat"/>
              <a:ea typeface="Montserrat"/>
              <a:cs typeface="Montserrat"/>
              <a:sym typeface="Montserrat"/>
            </a:endParaRPr>
          </a:p>
        </p:txBody>
      </p:sp>
      <p:sp>
        <p:nvSpPr>
          <p:cNvPr id="56" name="Google Shape;56;p13"/>
          <p:cNvSpPr txBox="1"/>
          <p:nvPr/>
        </p:nvSpPr>
        <p:spPr>
          <a:xfrm>
            <a:off x="1976400" y="2909675"/>
            <a:ext cx="49182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300">
                <a:solidFill>
                  <a:srgbClr val="B7B7B7"/>
                </a:solidFill>
                <a:latin typeface="Montserrat Light"/>
                <a:ea typeface="Montserrat Light"/>
                <a:cs typeface="Montserrat Light"/>
                <a:sym typeface="Montserrat Light"/>
              </a:rPr>
              <a:t>GitHub</a:t>
            </a:r>
            <a:r>
              <a:rPr lang="en" sz="1300">
                <a:solidFill>
                  <a:srgbClr val="B7B7B7"/>
                </a:solidFill>
                <a:latin typeface="Montserrat ExtraLight"/>
                <a:ea typeface="Montserrat ExtraLight"/>
                <a:cs typeface="Montserrat ExtraLight"/>
                <a:sym typeface="Montserrat ExtraLight"/>
              </a:rPr>
              <a:t> - </a:t>
            </a:r>
            <a:r>
              <a:rPr lang="en" sz="1000" u="sng">
                <a:solidFill>
                  <a:schemeClr val="accent5"/>
                </a:solidFill>
                <a:latin typeface="Montserrat ExtraLight"/>
                <a:ea typeface="Montserrat ExtraLight"/>
                <a:cs typeface="Montserrat ExtraLight"/>
                <a:sym typeface="Montserrat ExtraLight"/>
                <a:hlinkClick r:id="rId3">
                  <a:extLst>
                    <a:ext uri="{A12FA001-AC4F-418D-AE19-62706E023703}">
                      <ahyp:hlinkClr val="tx"/>
                    </a:ext>
                  </a:extLst>
                </a:hlinkClick>
              </a:rPr>
              <a:t>https://github.com/garg104/MediaBiasPredictor</a:t>
            </a:r>
            <a:r>
              <a:rPr lang="en" sz="1300">
                <a:solidFill>
                  <a:srgbClr val="B7B7B7"/>
                </a:solidFill>
                <a:latin typeface="Montserrat ExtraLight"/>
                <a:ea typeface="Montserrat ExtraLight"/>
                <a:cs typeface="Montserrat ExtraLight"/>
                <a:sym typeface="Montserrat ExtraLight"/>
              </a:rPr>
              <a:t> </a:t>
            </a:r>
            <a:endParaRPr sz="1300">
              <a:solidFill>
                <a:srgbClr val="B7B7B7"/>
              </a:solidFill>
              <a:latin typeface="Montserrat ExtraLight"/>
              <a:ea typeface="Montserrat ExtraLight"/>
              <a:cs typeface="Montserrat ExtraLight"/>
              <a:sym typeface="Montserrat ExtraLight"/>
            </a:endParaRPr>
          </a:p>
          <a:p>
            <a:pPr indent="0" lvl="0" marL="0" rtl="0" algn="l">
              <a:spcBef>
                <a:spcPts val="0"/>
              </a:spcBef>
              <a:spcAft>
                <a:spcPts val="0"/>
              </a:spcAft>
              <a:buNone/>
            </a:pPr>
            <a:r>
              <a:t/>
            </a:r>
            <a:endParaRPr>
              <a:latin typeface="Montserrat ExtraLight"/>
              <a:ea typeface="Montserrat ExtraLight"/>
              <a:cs typeface="Montserrat ExtraLight"/>
              <a:sym typeface="Montserrat Extra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2"/>
          <p:cNvSpPr txBox="1"/>
          <p:nvPr>
            <p:ph type="ctrTitle"/>
          </p:nvPr>
        </p:nvSpPr>
        <p:spPr>
          <a:xfrm>
            <a:off x="292800" y="385025"/>
            <a:ext cx="8558400" cy="4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latin typeface="Montserrat"/>
                <a:ea typeface="Montserrat"/>
                <a:cs typeface="Montserrat"/>
                <a:sym typeface="Montserrat"/>
              </a:rPr>
              <a:t>Future Work</a:t>
            </a:r>
            <a:endParaRPr sz="2400">
              <a:latin typeface="Montserrat"/>
              <a:ea typeface="Montserrat"/>
              <a:cs typeface="Montserrat"/>
              <a:sym typeface="Montserrat"/>
            </a:endParaRPr>
          </a:p>
          <a:p>
            <a:pPr indent="0" lvl="0" marL="0" rtl="0" algn="l">
              <a:spcBef>
                <a:spcPts val="0"/>
              </a:spcBef>
              <a:spcAft>
                <a:spcPts val="0"/>
              </a:spcAft>
              <a:buNone/>
            </a:pPr>
            <a:r>
              <a:t/>
            </a:r>
            <a:endParaRPr sz="2000">
              <a:latin typeface="Montserrat"/>
              <a:ea typeface="Montserrat"/>
              <a:cs typeface="Montserrat"/>
              <a:sym typeface="Montserrat"/>
            </a:endParaRPr>
          </a:p>
          <a:p>
            <a:pPr indent="-354330" lvl="0" marL="457200" marR="0" rtl="0" algn="l">
              <a:lnSpc>
                <a:spcPct val="100000"/>
              </a:lnSpc>
              <a:spcBef>
                <a:spcPts val="0"/>
              </a:spcBef>
              <a:spcAft>
                <a:spcPts val="0"/>
              </a:spcAft>
              <a:buSzPct val="100000"/>
              <a:buFont typeface="Montserrat Thin"/>
              <a:buChar char="●"/>
            </a:pPr>
            <a:r>
              <a:rPr lang="en" sz="2200">
                <a:latin typeface="Montserrat Light"/>
                <a:ea typeface="Montserrat Light"/>
                <a:cs typeface="Montserrat Light"/>
                <a:sym typeface="Montserrat Light"/>
              </a:rPr>
              <a:t>For our future work, we aim to discover the accuracies for each bias to gauge the difference between the predictions of different biases. This will assist in evaluating the trends for the different biases. </a:t>
            </a:r>
            <a:endParaRPr sz="2200">
              <a:latin typeface="Montserrat Light"/>
              <a:ea typeface="Montserrat Light"/>
              <a:cs typeface="Montserrat Light"/>
              <a:sym typeface="Montserrat Light"/>
            </a:endParaRPr>
          </a:p>
          <a:p>
            <a:pPr indent="-354330" lvl="0" marL="457200" marR="0" rtl="0" algn="l">
              <a:lnSpc>
                <a:spcPct val="100000"/>
              </a:lnSpc>
              <a:spcBef>
                <a:spcPts val="0"/>
              </a:spcBef>
              <a:spcAft>
                <a:spcPts val="0"/>
              </a:spcAft>
              <a:buSzPct val="100000"/>
              <a:buFont typeface="Montserrat Thin"/>
              <a:buChar char="●"/>
            </a:pPr>
            <a:r>
              <a:rPr lang="en" sz="2200">
                <a:latin typeface="Montserrat Light"/>
                <a:ea typeface="Montserrat Light"/>
                <a:cs typeface="Montserrat Light"/>
                <a:sym typeface="Montserrat Light"/>
              </a:rPr>
              <a:t>Other than this, we want to include data from different years (the current data is from Trump Presidency) with possibly little to no inherent bias so that the models predict bias more accurately. </a:t>
            </a:r>
            <a:endParaRPr sz="2200">
              <a:latin typeface="Montserrat Light"/>
              <a:ea typeface="Montserrat Light"/>
              <a:cs typeface="Montserrat Light"/>
              <a:sym typeface="Montserrat Light"/>
            </a:endParaRPr>
          </a:p>
          <a:p>
            <a:pPr indent="-354330" lvl="0" marL="457200" marR="0" rtl="0" algn="l">
              <a:lnSpc>
                <a:spcPct val="100000"/>
              </a:lnSpc>
              <a:spcBef>
                <a:spcPts val="0"/>
              </a:spcBef>
              <a:spcAft>
                <a:spcPts val="0"/>
              </a:spcAft>
              <a:buSzPct val="100000"/>
              <a:buFont typeface="Montserrat Thin"/>
              <a:buChar char="●"/>
            </a:pPr>
            <a:r>
              <a:rPr lang="en" sz="2200">
                <a:latin typeface="Montserrat Light"/>
                <a:ea typeface="Montserrat Light"/>
                <a:cs typeface="Montserrat Light"/>
                <a:sym typeface="Montserrat Light"/>
              </a:rPr>
              <a:t>Besides the two already added features, we want to implement additional features like secondary sources and secondary topics evaluation and also want to relate the current world scenario with the bias of the articles released.</a:t>
            </a:r>
            <a:endParaRPr sz="2200">
              <a:latin typeface="Montserrat Light"/>
              <a:ea typeface="Montserrat Light"/>
              <a:cs typeface="Montserrat Light"/>
              <a:sym typeface="Montserrat Light"/>
            </a:endParaRPr>
          </a:p>
          <a:p>
            <a:pPr indent="0" lvl="0" marL="0" marR="0" rtl="0" algn="l">
              <a:lnSpc>
                <a:spcPct val="100000"/>
              </a:lnSpc>
              <a:spcBef>
                <a:spcPts val="0"/>
              </a:spcBef>
              <a:spcAft>
                <a:spcPts val="0"/>
              </a:spcAft>
              <a:buNone/>
            </a:pPr>
            <a:r>
              <a:t/>
            </a:r>
            <a:endParaRPr sz="2200">
              <a:latin typeface="Montserrat Light"/>
              <a:ea typeface="Montserrat Light"/>
              <a:cs typeface="Montserrat Light"/>
              <a:sym typeface="Montserrat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000000"/>
                </a:solidFill>
                <a:latin typeface="Montserrat"/>
                <a:ea typeface="Montserrat"/>
                <a:cs typeface="Montserrat"/>
                <a:sym typeface="Montserrat"/>
              </a:rPr>
              <a:t>Thank You</a:t>
            </a:r>
            <a:endParaRPr>
              <a:solidFill>
                <a:srgbClr val="000000"/>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199100" y="240575"/>
            <a:ext cx="8652000" cy="4786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latin typeface="Montserrat"/>
                <a:ea typeface="Montserrat"/>
                <a:cs typeface="Montserrat"/>
                <a:sym typeface="Montserrat"/>
              </a:rPr>
              <a:t>Importance and Motivation</a:t>
            </a:r>
            <a:endParaRPr sz="2400">
              <a:latin typeface="Montserrat"/>
              <a:ea typeface="Montserrat"/>
              <a:cs typeface="Montserrat"/>
              <a:sym typeface="Montserrat"/>
            </a:endParaRPr>
          </a:p>
          <a:p>
            <a:pPr indent="0" lvl="0" marL="0" rtl="0" algn="l">
              <a:spcBef>
                <a:spcPts val="0"/>
              </a:spcBef>
              <a:spcAft>
                <a:spcPts val="0"/>
              </a:spcAft>
              <a:buNone/>
            </a:pPr>
            <a:r>
              <a:t/>
            </a:r>
            <a:endParaRPr sz="2000">
              <a:latin typeface="Montserrat"/>
              <a:ea typeface="Montserrat"/>
              <a:cs typeface="Montserrat"/>
              <a:sym typeface="Montserrat"/>
            </a:endParaRPr>
          </a:p>
          <a:p>
            <a:pPr indent="-354330" lvl="0" marL="457200" rtl="0" algn="l">
              <a:spcBef>
                <a:spcPts val="0"/>
              </a:spcBef>
              <a:spcAft>
                <a:spcPts val="0"/>
              </a:spcAft>
              <a:buSzPct val="100000"/>
              <a:buFont typeface="Montserrat Light"/>
              <a:buChar char="●"/>
            </a:pPr>
            <a:r>
              <a:rPr lang="en" sz="2200">
                <a:latin typeface="Montserrat Light"/>
                <a:ea typeface="Montserrat Light"/>
                <a:cs typeface="Montserrat Light"/>
                <a:sym typeface="Montserrat Light"/>
              </a:rPr>
              <a:t>News agencies and media hold the power to influence billions of people around the world </a:t>
            </a:r>
            <a:endParaRPr sz="2200">
              <a:latin typeface="Montserrat Light"/>
              <a:ea typeface="Montserrat Light"/>
              <a:cs typeface="Montserrat Light"/>
              <a:sym typeface="Montserrat Light"/>
            </a:endParaRPr>
          </a:p>
          <a:p>
            <a:pPr indent="-354330" lvl="0" marL="457200" rtl="0" algn="l">
              <a:spcBef>
                <a:spcPts val="0"/>
              </a:spcBef>
              <a:spcAft>
                <a:spcPts val="0"/>
              </a:spcAft>
              <a:buSzPct val="100000"/>
              <a:buFont typeface="Montserrat Light"/>
              <a:buChar char="●"/>
            </a:pPr>
            <a:r>
              <a:rPr lang="en" sz="2200">
                <a:latin typeface="Montserrat Light"/>
                <a:ea typeface="Montserrat Light"/>
                <a:cs typeface="Montserrat Light"/>
                <a:sym typeface="Montserrat Light"/>
              </a:rPr>
              <a:t>It is important to note that these suppliers of valuable news can be politically biased because of their own vested interests</a:t>
            </a:r>
            <a:endParaRPr sz="2200">
              <a:latin typeface="Montserrat Light"/>
              <a:ea typeface="Montserrat Light"/>
              <a:cs typeface="Montserrat Light"/>
              <a:sym typeface="Montserrat Light"/>
            </a:endParaRPr>
          </a:p>
          <a:p>
            <a:pPr indent="-354330" lvl="0" marL="457200" rtl="0" algn="l">
              <a:spcBef>
                <a:spcPts val="0"/>
              </a:spcBef>
              <a:spcAft>
                <a:spcPts val="0"/>
              </a:spcAft>
              <a:buSzPct val="100000"/>
              <a:buFont typeface="Montserrat Light"/>
              <a:buChar char="●"/>
            </a:pPr>
            <a:r>
              <a:rPr lang="en" sz="2200">
                <a:latin typeface="Montserrat Light"/>
                <a:ea typeface="Montserrat Light"/>
                <a:cs typeface="Montserrat Light"/>
                <a:sym typeface="Montserrat Light"/>
              </a:rPr>
              <a:t>Facts can be entirely omitted and influenced details can be shown in a completely different light</a:t>
            </a:r>
            <a:endParaRPr sz="2200">
              <a:latin typeface="Montserrat Light"/>
              <a:ea typeface="Montserrat Light"/>
              <a:cs typeface="Montserrat Light"/>
              <a:sym typeface="Montserrat Light"/>
            </a:endParaRPr>
          </a:p>
          <a:p>
            <a:pPr indent="-354330" lvl="0" marL="457200" rtl="0" algn="l">
              <a:spcBef>
                <a:spcPts val="0"/>
              </a:spcBef>
              <a:spcAft>
                <a:spcPts val="0"/>
              </a:spcAft>
              <a:buSzPct val="100000"/>
              <a:buFont typeface="Montserrat Light"/>
              <a:buChar char="●"/>
            </a:pPr>
            <a:r>
              <a:rPr lang="en" sz="2200">
                <a:latin typeface="Montserrat Light"/>
                <a:ea typeface="Montserrat Light"/>
                <a:cs typeface="Montserrat Light"/>
                <a:sym typeface="Montserrat Light"/>
              </a:rPr>
              <a:t>Hence, readers need to be aware that while they read and form opinions, the information delivered can be biased and that they need to take this with a grain of salt</a:t>
            </a:r>
            <a:endParaRPr sz="2200">
              <a:latin typeface="Montserrat Light"/>
              <a:ea typeface="Montserrat Light"/>
              <a:cs typeface="Montserrat Light"/>
              <a:sym typeface="Montserrat Light"/>
            </a:endParaRPr>
          </a:p>
          <a:p>
            <a:pPr indent="-354330" lvl="0" marL="457200" rtl="0" algn="l">
              <a:spcBef>
                <a:spcPts val="0"/>
              </a:spcBef>
              <a:spcAft>
                <a:spcPts val="0"/>
              </a:spcAft>
              <a:buSzPct val="100000"/>
              <a:buFont typeface="Montserrat Light"/>
              <a:buChar char="●"/>
            </a:pPr>
            <a:r>
              <a:rPr lang="en" sz="2200">
                <a:latin typeface="Montserrat Light"/>
                <a:ea typeface="Montserrat Light"/>
                <a:cs typeface="Montserrat Light"/>
                <a:sym typeface="Montserrat Light"/>
              </a:rPr>
              <a:t>Due to the weight of this matter, we have decided to detect the bias across a dataset of 37,000 articles and also correlate this to the subject they are based on</a:t>
            </a:r>
            <a:endParaRPr sz="2200">
              <a:latin typeface="Montserrat Light"/>
              <a:ea typeface="Montserrat Light"/>
              <a:cs typeface="Montserrat Light"/>
              <a:sym typeface="Montserrat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292800" y="447975"/>
            <a:ext cx="8558400" cy="4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Montserrat"/>
                <a:ea typeface="Montserrat"/>
                <a:cs typeface="Montserrat"/>
                <a:sym typeface="Montserrat"/>
              </a:rPr>
              <a:t>Algorithm Design and Implementation</a:t>
            </a:r>
            <a:endParaRPr sz="2200">
              <a:latin typeface="Montserrat"/>
              <a:ea typeface="Montserrat"/>
              <a:cs typeface="Montserrat"/>
              <a:sym typeface="Montserrat"/>
            </a:endParaRPr>
          </a:p>
          <a:p>
            <a:pPr indent="0" lvl="0" marL="0" rtl="0" algn="l">
              <a:spcBef>
                <a:spcPts val="0"/>
              </a:spcBef>
              <a:spcAft>
                <a:spcPts val="0"/>
              </a:spcAft>
              <a:buNone/>
            </a:pPr>
            <a:r>
              <a:t/>
            </a:r>
            <a:endParaRPr sz="2200">
              <a:solidFill>
                <a:srgbClr val="188038"/>
              </a:solidFill>
              <a:latin typeface="Montserrat Light"/>
              <a:ea typeface="Montserrat Light"/>
              <a:cs typeface="Montserrat Light"/>
              <a:sym typeface="Montserrat Light"/>
            </a:endParaRPr>
          </a:p>
          <a:p>
            <a:pPr indent="-355600" lvl="0" marL="457200" rtl="0" algn="l">
              <a:spcBef>
                <a:spcPts val="0"/>
              </a:spcBef>
              <a:spcAft>
                <a:spcPts val="0"/>
              </a:spcAft>
              <a:buClr>
                <a:srgbClr val="000000"/>
              </a:buClr>
              <a:buSzPts val="2000"/>
              <a:buFont typeface="Montserrat Light"/>
              <a:buChar char="●"/>
            </a:pPr>
            <a:r>
              <a:rPr lang="en" sz="2000">
                <a:solidFill>
                  <a:srgbClr val="000000"/>
                </a:solidFill>
                <a:latin typeface="Montserrat Light"/>
                <a:ea typeface="Montserrat Light"/>
                <a:cs typeface="Montserrat Light"/>
                <a:sym typeface="Montserrat Light"/>
              </a:rPr>
              <a:t>Preprocessing Data</a:t>
            </a:r>
            <a:endParaRPr sz="2000">
              <a:solidFill>
                <a:srgbClr val="000000"/>
              </a:solidFill>
              <a:latin typeface="Montserrat Light"/>
              <a:ea typeface="Montserrat Light"/>
              <a:cs typeface="Montserrat Light"/>
              <a:sym typeface="Montserrat Light"/>
            </a:endParaRPr>
          </a:p>
          <a:p>
            <a:pPr indent="-355600" lvl="1" marL="914400" rtl="0" algn="l">
              <a:spcBef>
                <a:spcPts val="0"/>
              </a:spcBef>
              <a:spcAft>
                <a:spcPts val="0"/>
              </a:spcAft>
              <a:buClr>
                <a:srgbClr val="000000"/>
              </a:buClr>
              <a:buSzPts val="2000"/>
              <a:buFont typeface="Montserrat Light"/>
              <a:buChar char="○"/>
            </a:pPr>
            <a:r>
              <a:rPr lang="en" sz="2000">
                <a:solidFill>
                  <a:srgbClr val="000000"/>
                </a:solidFill>
                <a:latin typeface="Montserrat Light"/>
                <a:ea typeface="Montserrat Light"/>
                <a:cs typeface="Montserrat Light"/>
                <a:sym typeface="Montserrat Light"/>
              </a:rPr>
              <a:t>Cleaning and filtering the data </a:t>
            </a:r>
            <a:endParaRPr sz="2000">
              <a:solidFill>
                <a:srgbClr val="000000"/>
              </a:solidFill>
              <a:latin typeface="Montserrat Light"/>
              <a:ea typeface="Montserrat Light"/>
              <a:cs typeface="Montserrat Light"/>
              <a:sym typeface="Montserrat Light"/>
            </a:endParaRPr>
          </a:p>
          <a:p>
            <a:pPr indent="-355600" lvl="1" marL="914400" rtl="0" algn="l">
              <a:spcBef>
                <a:spcPts val="0"/>
              </a:spcBef>
              <a:spcAft>
                <a:spcPts val="0"/>
              </a:spcAft>
              <a:buClr>
                <a:srgbClr val="000000"/>
              </a:buClr>
              <a:buSzPts val="2000"/>
              <a:buFont typeface="Montserrat Light"/>
              <a:buChar char="○"/>
            </a:pPr>
            <a:r>
              <a:rPr lang="en" sz="2000">
                <a:solidFill>
                  <a:srgbClr val="000000"/>
                </a:solidFill>
                <a:latin typeface="Montserrat Light"/>
                <a:ea typeface="Montserrat Light"/>
                <a:cs typeface="Montserrat Light"/>
                <a:sym typeface="Montserrat Light"/>
              </a:rPr>
              <a:t>Splitting Data into Test and Train</a:t>
            </a:r>
            <a:endParaRPr sz="2000">
              <a:solidFill>
                <a:srgbClr val="000000"/>
              </a:solidFill>
              <a:latin typeface="Montserrat Light"/>
              <a:ea typeface="Montserrat Light"/>
              <a:cs typeface="Montserrat Light"/>
              <a:sym typeface="Montserrat Light"/>
            </a:endParaRPr>
          </a:p>
          <a:p>
            <a:pPr indent="-355600" lvl="1" marL="914400" rtl="0" algn="l">
              <a:spcBef>
                <a:spcPts val="0"/>
              </a:spcBef>
              <a:spcAft>
                <a:spcPts val="0"/>
              </a:spcAft>
              <a:buSzPts val="2000"/>
              <a:buFont typeface="Montserrat Light"/>
              <a:buChar char="○"/>
            </a:pPr>
            <a:r>
              <a:rPr lang="en" sz="2000">
                <a:latin typeface="Montserrat Light"/>
                <a:ea typeface="Montserrat Light"/>
                <a:cs typeface="Montserrat Light"/>
                <a:sym typeface="Montserrat Light"/>
              </a:rPr>
              <a:t>Using TaggedDocument to tokenize words and creates tags based on bias</a:t>
            </a:r>
            <a:endParaRPr sz="2000">
              <a:latin typeface="Montserrat Light"/>
              <a:ea typeface="Montserrat Light"/>
              <a:cs typeface="Montserrat Light"/>
              <a:sym typeface="Montserrat Light"/>
            </a:endParaRPr>
          </a:p>
          <a:p>
            <a:pPr indent="-355600" lvl="1" marL="914400" rtl="0" algn="l">
              <a:spcBef>
                <a:spcPts val="0"/>
              </a:spcBef>
              <a:spcAft>
                <a:spcPts val="0"/>
              </a:spcAft>
              <a:buSzPts val="2000"/>
              <a:buFont typeface="Montserrat Light"/>
              <a:buChar char="○"/>
            </a:pPr>
            <a:r>
              <a:rPr lang="en" sz="2000">
                <a:latin typeface="Montserrat Light"/>
                <a:ea typeface="Montserrat Light"/>
                <a:cs typeface="Montserrat Light"/>
                <a:sym typeface="Montserrat Light"/>
              </a:rPr>
              <a:t>Using 2 Doc2Vec models to convert our articles into embeddings</a:t>
            </a:r>
            <a:endParaRPr sz="2000">
              <a:latin typeface="Montserrat Light"/>
              <a:ea typeface="Montserrat Light"/>
              <a:cs typeface="Montserrat Light"/>
              <a:sym typeface="Montserrat Light"/>
            </a:endParaRPr>
          </a:p>
          <a:p>
            <a:pPr indent="-355600" lvl="2" marL="1371600" rtl="0" algn="l">
              <a:spcBef>
                <a:spcPts val="0"/>
              </a:spcBef>
              <a:spcAft>
                <a:spcPts val="0"/>
              </a:spcAft>
              <a:buSzPts val="2000"/>
              <a:buFont typeface="Montserrat Light"/>
              <a:buChar char="■"/>
            </a:pPr>
            <a:r>
              <a:rPr lang="en" sz="2000">
                <a:latin typeface="Montserrat Light"/>
                <a:ea typeface="Montserrat Light"/>
                <a:cs typeface="Montserrat Light"/>
                <a:sym typeface="Montserrat Light"/>
              </a:rPr>
              <a:t>Distributed Memory (PV-DM)</a:t>
            </a:r>
            <a:endParaRPr sz="2000">
              <a:latin typeface="Montserrat Light"/>
              <a:ea typeface="Montserrat Light"/>
              <a:cs typeface="Montserrat Light"/>
              <a:sym typeface="Montserrat Light"/>
            </a:endParaRPr>
          </a:p>
          <a:p>
            <a:pPr indent="-354189" lvl="2" marL="1371600" rtl="0" algn="l">
              <a:spcBef>
                <a:spcPts val="0"/>
              </a:spcBef>
              <a:spcAft>
                <a:spcPts val="0"/>
              </a:spcAft>
              <a:buSzPts val="1978"/>
              <a:buFont typeface="Montserrat Light"/>
              <a:buChar char="■"/>
            </a:pPr>
            <a:r>
              <a:rPr lang="en" sz="2000">
                <a:latin typeface="Montserrat Light"/>
                <a:ea typeface="Montserrat Light"/>
                <a:cs typeface="Montserrat Light"/>
                <a:sym typeface="Montserrat Light"/>
              </a:rPr>
              <a:t>Distributed Bag of Words (PV-DBOW</a:t>
            </a:r>
            <a:r>
              <a:rPr lang="en" sz="1977">
                <a:latin typeface="Montserrat Light"/>
                <a:ea typeface="Montserrat Light"/>
                <a:cs typeface="Montserrat Light"/>
                <a:sym typeface="Montserrat Light"/>
              </a:rPr>
              <a:t>)</a:t>
            </a:r>
            <a:endParaRPr sz="1977">
              <a:latin typeface="Montserrat Light"/>
              <a:ea typeface="Montserrat Light"/>
              <a:cs typeface="Montserrat Light"/>
              <a:sym typeface="Montserrat Light"/>
            </a:endParaRPr>
          </a:p>
          <a:p>
            <a:pPr indent="-349250" lvl="0" marL="457200" rtl="0" algn="l">
              <a:spcBef>
                <a:spcPts val="0"/>
              </a:spcBef>
              <a:spcAft>
                <a:spcPts val="0"/>
              </a:spcAft>
              <a:buSzPts val="1900"/>
              <a:buFont typeface="Montserrat Thin"/>
              <a:buChar char="●"/>
            </a:pPr>
            <a:r>
              <a:rPr lang="en" sz="1900">
                <a:latin typeface="Montserrat Light"/>
                <a:ea typeface="Montserrat Light"/>
                <a:cs typeface="Montserrat Light"/>
                <a:sym typeface="Montserrat Light"/>
              </a:rPr>
              <a:t>We chose to split the data for training, testing and validation in 2 ways: Random split and Media based split </a:t>
            </a:r>
            <a:endParaRPr sz="1977">
              <a:latin typeface="Montserrat Light"/>
              <a:ea typeface="Montserrat Light"/>
              <a:cs typeface="Montserrat Light"/>
              <a:sym typeface="Montserrat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ctrTitle"/>
          </p:nvPr>
        </p:nvSpPr>
        <p:spPr>
          <a:xfrm>
            <a:off x="116900" y="269775"/>
            <a:ext cx="8734200" cy="478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644">
                <a:latin typeface="Montserrat"/>
                <a:ea typeface="Montserrat"/>
                <a:cs typeface="Montserrat"/>
                <a:sym typeface="Montserrat"/>
              </a:rPr>
              <a:t>Algorithm Design and Implementation</a:t>
            </a:r>
            <a:endParaRPr sz="3244">
              <a:latin typeface="Montserrat"/>
              <a:ea typeface="Montserrat"/>
              <a:cs typeface="Montserrat"/>
              <a:sym typeface="Montserrat"/>
            </a:endParaRPr>
          </a:p>
          <a:p>
            <a:pPr indent="0" lvl="0" marL="0" rtl="0" algn="l">
              <a:spcBef>
                <a:spcPts val="0"/>
              </a:spcBef>
              <a:spcAft>
                <a:spcPts val="0"/>
              </a:spcAft>
              <a:buNone/>
            </a:pPr>
            <a:r>
              <a:t/>
            </a:r>
            <a:endParaRPr sz="2200">
              <a:latin typeface="Montserrat Light"/>
              <a:ea typeface="Montserrat Light"/>
              <a:cs typeface="Montserrat Light"/>
              <a:sym typeface="Montserrat Light"/>
            </a:endParaRPr>
          </a:p>
          <a:p>
            <a:pPr indent="-355600" lvl="0" marL="457200" rtl="0" algn="l">
              <a:spcBef>
                <a:spcPts val="0"/>
              </a:spcBef>
              <a:spcAft>
                <a:spcPts val="0"/>
              </a:spcAft>
              <a:buSzPts val="2000"/>
              <a:buFont typeface="Montserrat Thin"/>
              <a:buChar char="●"/>
            </a:pPr>
            <a:r>
              <a:rPr lang="en" sz="2000">
                <a:latin typeface="Montserrat Light"/>
                <a:ea typeface="Montserrat Light"/>
                <a:cs typeface="Montserrat Light"/>
                <a:sym typeface="Montserrat Light"/>
              </a:rPr>
              <a:t>Using k-means, we split the data into 50 clusters and created a suitable topic name for each using the 25 most frequent words for each cluster</a:t>
            </a:r>
            <a:endParaRPr sz="2000">
              <a:latin typeface="Montserrat Light"/>
              <a:ea typeface="Montserrat Light"/>
              <a:cs typeface="Montserrat Light"/>
              <a:sym typeface="Montserrat Light"/>
            </a:endParaRPr>
          </a:p>
          <a:p>
            <a:pPr indent="-355600" lvl="0" marL="457200" rtl="0" algn="l">
              <a:spcBef>
                <a:spcPts val="0"/>
              </a:spcBef>
              <a:spcAft>
                <a:spcPts val="0"/>
              </a:spcAft>
              <a:buSzPts val="2000"/>
              <a:buFont typeface="Montserrat Light"/>
              <a:buChar char="●"/>
            </a:pPr>
            <a:r>
              <a:rPr lang="en" sz="2000">
                <a:latin typeface="Montserrat Light"/>
                <a:ea typeface="Montserrat Light"/>
                <a:cs typeface="Montserrat Light"/>
                <a:sym typeface="Montserrat Light"/>
              </a:rPr>
              <a:t>To evaluate how topics/sources affect media bias we prepended the corresponding topic/source with a special character to the content of the articles</a:t>
            </a:r>
            <a:endParaRPr sz="2000">
              <a:latin typeface="Montserrat Light"/>
              <a:ea typeface="Montserrat Light"/>
              <a:cs typeface="Montserrat Light"/>
              <a:sym typeface="Montserrat Light"/>
            </a:endParaRPr>
          </a:p>
          <a:p>
            <a:pPr indent="-355600" lvl="0" marL="457200" rtl="0" algn="l">
              <a:spcBef>
                <a:spcPts val="0"/>
              </a:spcBef>
              <a:spcAft>
                <a:spcPts val="0"/>
              </a:spcAft>
              <a:buSzPts val="2000"/>
              <a:buFont typeface="Montserrat Light"/>
              <a:buChar char="●"/>
            </a:pPr>
            <a:r>
              <a:rPr lang="en" sz="2000">
                <a:latin typeface="Montserrat Light"/>
                <a:ea typeface="Montserrat Light"/>
                <a:cs typeface="Montserrat Light"/>
                <a:sym typeface="Montserrat Light"/>
              </a:rPr>
              <a:t>We used Naive Bayes, Random Forest Classifier, Support Vector Classifier and Sequential Deep Learning Classifier to compare the performance of these models or Media bias Detection.</a:t>
            </a:r>
            <a:endParaRPr sz="2000">
              <a:latin typeface="Montserrat Light"/>
              <a:ea typeface="Montserrat Light"/>
              <a:cs typeface="Montserrat Light"/>
              <a:sym typeface="Montserrat Light"/>
            </a:endParaRPr>
          </a:p>
          <a:p>
            <a:pPr indent="-355600" lvl="0" marL="457200" rtl="0" algn="l">
              <a:spcBef>
                <a:spcPts val="0"/>
              </a:spcBef>
              <a:spcAft>
                <a:spcPts val="0"/>
              </a:spcAft>
              <a:buSzPts val="2000"/>
              <a:buFont typeface="Montserrat Light"/>
              <a:buChar char="●"/>
            </a:pPr>
            <a:r>
              <a:rPr lang="en" sz="2000">
                <a:latin typeface="Montserrat Light"/>
                <a:ea typeface="Montserrat Light"/>
                <a:cs typeface="Montserrat Light"/>
                <a:sym typeface="Montserrat Light"/>
              </a:rPr>
              <a:t>Apart from the 4 classifiers, we also created a separate deep learning classifier to take multiple inputs (source/topic as one and content as another) to enable learning on source/topic.</a:t>
            </a:r>
            <a:endParaRPr sz="2000">
              <a:latin typeface="Montserrat Light"/>
              <a:ea typeface="Montserrat Light"/>
              <a:cs typeface="Montserrat Light"/>
              <a:sym typeface="Montserrat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ctrTitle"/>
          </p:nvPr>
        </p:nvSpPr>
        <p:spPr>
          <a:xfrm>
            <a:off x="292800" y="151225"/>
            <a:ext cx="8558400" cy="4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44">
                <a:latin typeface="Montserrat"/>
                <a:ea typeface="Montserrat"/>
                <a:cs typeface="Montserrat"/>
                <a:sym typeface="Montserrat"/>
              </a:rPr>
              <a:t>Initial Evaluatio</a:t>
            </a:r>
            <a:r>
              <a:rPr lang="en" sz="2644">
                <a:latin typeface="Montserrat"/>
                <a:ea typeface="Montserrat"/>
                <a:cs typeface="Montserrat"/>
                <a:sym typeface="Montserrat"/>
              </a:rPr>
              <a:t>n</a:t>
            </a:r>
            <a:endParaRPr sz="3744">
              <a:latin typeface="Montserrat"/>
              <a:ea typeface="Montserrat"/>
              <a:cs typeface="Montserrat"/>
              <a:sym typeface="Montserrat"/>
            </a:endParaRPr>
          </a:p>
          <a:p>
            <a:pPr indent="0" lvl="0" marL="0" rtl="0" algn="l">
              <a:spcBef>
                <a:spcPts val="0"/>
              </a:spcBef>
              <a:spcAft>
                <a:spcPts val="0"/>
              </a:spcAft>
              <a:buNone/>
            </a:pPr>
            <a:r>
              <a:t/>
            </a:r>
            <a:endParaRPr sz="2200">
              <a:solidFill>
                <a:srgbClr val="188038"/>
              </a:solidFill>
              <a:latin typeface="Montserrat Light"/>
              <a:ea typeface="Montserrat Light"/>
              <a:cs typeface="Montserrat Light"/>
              <a:sym typeface="Montserrat Light"/>
            </a:endParaRPr>
          </a:p>
          <a:p>
            <a:pPr indent="0" lvl="0" marL="0" rtl="0" algn="l">
              <a:spcBef>
                <a:spcPts val="0"/>
              </a:spcBef>
              <a:spcAft>
                <a:spcPts val="0"/>
              </a:spcAft>
              <a:buNone/>
            </a:pPr>
            <a:r>
              <a:rPr lang="en" sz="2000">
                <a:latin typeface="Montserrat Light"/>
                <a:ea typeface="Montserrat Light"/>
                <a:cs typeface="Montserrat Light"/>
                <a:sym typeface="Montserrat Light"/>
              </a:rPr>
              <a:t>Comparison of models based on accuracy training on just the content</a:t>
            </a:r>
            <a:endParaRPr sz="2000">
              <a:latin typeface="Montserrat Light"/>
              <a:ea typeface="Montserrat Light"/>
              <a:cs typeface="Montserrat Light"/>
              <a:sym typeface="Montserrat Light"/>
            </a:endParaRPr>
          </a:p>
          <a:p>
            <a:pPr indent="0" lvl="0" marL="457200" rtl="0" algn="l">
              <a:spcBef>
                <a:spcPts val="0"/>
              </a:spcBef>
              <a:spcAft>
                <a:spcPts val="0"/>
              </a:spcAft>
              <a:buNone/>
            </a:pPr>
            <a:r>
              <a:t/>
            </a:r>
            <a:endParaRPr sz="2200">
              <a:latin typeface="Montserrat Light"/>
              <a:ea typeface="Montserrat Light"/>
              <a:cs typeface="Montserrat Light"/>
              <a:sym typeface="Montserrat Light"/>
            </a:endParaRPr>
          </a:p>
        </p:txBody>
      </p:sp>
      <p:graphicFrame>
        <p:nvGraphicFramePr>
          <p:cNvPr id="77" name="Google Shape;77;p17"/>
          <p:cNvGraphicFramePr/>
          <p:nvPr/>
        </p:nvGraphicFramePr>
        <p:xfrm>
          <a:off x="2058688" y="1714420"/>
          <a:ext cx="3000000" cy="3000000"/>
        </p:xfrm>
        <a:graphic>
          <a:graphicData uri="http://schemas.openxmlformats.org/drawingml/2006/table">
            <a:tbl>
              <a:tblPr>
                <a:noFill/>
                <a:tableStyleId>{96D104E2-85DF-4FEF-A26D-460D2375EECE}</a:tableStyleId>
              </a:tblPr>
              <a:tblGrid>
                <a:gridCol w="1034625"/>
                <a:gridCol w="998000"/>
                <a:gridCol w="998000"/>
                <a:gridCol w="998000"/>
                <a:gridCol w="998000"/>
              </a:tblGrid>
              <a:tr h="809400">
                <a:tc>
                  <a:txBody>
                    <a:bodyPr/>
                    <a:lstStyle/>
                    <a:p>
                      <a:pPr indent="0" lvl="0" marL="0" rtl="0" algn="l">
                        <a:spcBef>
                          <a:spcPts val="0"/>
                        </a:spcBef>
                        <a:spcAft>
                          <a:spcPts val="0"/>
                        </a:spcAft>
                        <a:buNone/>
                      </a:pPr>
                      <a:r>
                        <a:rPr lang="en" sz="1000">
                          <a:latin typeface="Montserrat"/>
                          <a:ea typeface="Montserrat"/>
                          <a:cs typeface="Montserrat"/>
                          <a:sym typeface="Montserrat"/>
                        </a:rPr>
                        <a:t>Classifier</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Random split: PV-DM</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Random split: PV-DBOW</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Media </a:t>
                      </a:r>
                      <a:r>
                        <a:rPr lang="en" sz="1000">
                          <a:solidFill>
                            <a:schemeClr val="dk1"/>
                          </a:solidFill>
                          <a:latin typeface="Montserrat"/>
                          <a:ea typeface="Montserrat"/>
                          <a:cs typeface="Montserrat"/>
                          <a:sym typeface="Montserrat"/>
                        </a:rPr>
                        <a:t> split: PV-DM</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Media</a:t>
                      </a:r>
                      <a:r>
                        <a:rPr lang="en" sz="1000">
                          <a:solidFill>
                            <a:schemeClr val="dk1"/>
                          </a:solidFill>
                          <a:latin typeface="Montserrat"/>
                          <a:ea typeface="Montserrat"/>
                          <a:cs typeface="Montserrat"/>
                          <a:sym typeface="Montserrat"/>
                        </a:rPr>
                        <a:t> split: PV-DBOW</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000">
                        <a:latin typeface="Montserrat"/>
                        <a:ea typeface="Montserrat"/>
                        <a:cs typeface="Montserrat"/>
                        <a:sym typeface="Montserrat"/>
                      </a:endParaRPr>
                    </a:p>
                  </a:txBody>
                  <a:tcPr marT="91425" marB="91425" marR="91425" marL="91425"/>
                </a:tc>
              </a:tr>
              <a:tr h="415675">
                <a:tc>
                  <a:txBody>
                    <a:bodyPr/>
                    <a:lstStyle/>
                    <a:p>
                      <a:pPr indent="0" lvl="0" marL="0" rtl="0" algn="l">
                        <a:spcBef>
                          <a:spcPts val="0"/>
                        </a:spcBef>
                        <a:spcAft>
                          <a:spcPts val="0"/>
                        </a:spcAft>
                        <a:buNone/>
                      </a:pPr>
                      <a:r>
                        <a:rPr lang="en" sz="1000">
                          <a:latin typeface="Montserrat"/>
                          <a:ea typeface="Montserrat"/>
                          <a:cs typeface="Montserrat"/>
                          <a:sym typeface="Montserrat"/>
                        </a:rPr>
                        <a:t>Naive Bayes</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000">
                          <a:latin typeface="Montserrat Light"/>
                          <a:ea typeface="Montserrat Light"/>
                          <a:cs typeface="Montserrat Light"/>
                          <a:sym typeface="Montserrat Light"/>
                        </a:rPr>
                        <a:t>66.51</a:t>
                      </a:r>
                      <a:endParaRPr sz="1000">
                        <a:latin typeface="Montserrat Light"/>
                        <a:ea typeface="Montserrat Light"/>
                        <a:cs typeface="Montserrat Light"/>
                        <a:sym typeface="Montserrat Light"/>
                      </a:endParaRPr>
                    </a:p>
                  </a:txBody>
                  <a:tcPr marT="91425" marB="91425" marR="91425" marL="91425"/>
                </a:tc>
                <a:tc>
                  <a:txBody>
                    <a:bodyPr/>
                    <a:lstStyle/>
                    <a:p>
                      <a:pPr indent="0" lvl="0" marL="0" rtl="0" algn="l">
                        <a:spcBef>
                          <a:spcPts val="0"/>
                        </a:spcBef>
                        <a:spcAft>
                          <a:spcPts val="0"/>
                        </a:spcAft>
                        <a:buNone/>
                      </a:pPr>
                      <a:r>
                        <a:rPr lang="en" sz="1000">
                          <a:latin typeface="Montserrat Light"/>
                          <a:ea typeface="Montserrat Light"/>
                          <a:cs typeface="Montserrat Light"/>
                          <a:sym typeface="Montserrat Light"/>
                        </a:rPr>
                        <a:t>50.79</a:t>
                      </a:r>
                      <a:endParaRPr sz="1000">
                        <a:latin typeface="Montserrat Light"/>
                        <a:ea typeface="Montserrat Light"/>
                        <a:cs typeface="Montserrat Light"/>
                        <a:sym typeface="Montserrat Light"/>
                      </a:endParaRPr>
                    </a:p>
                  </a:txBody>
                  <a:tcPr marT="91425" marB="91425" marR="91425" marL="91425"/>
                </a:tc>
                <a:tc>
                  <a:txBody>
                    <a:bodyPr/>
                    <a:lstStyle/>
                    <a:p>
                      <a:pPr indent="0" lvl="0" marL="0" rtl="0" algn="l">
                        <a:spcBef>
                          <a:spcPts val="0"/>
                        </a:spcBef>
                        <a:spcAft>
                          <a:spcPts val="0"/>
                        </a:spcAft>
                        <a:buNone/>
                      </a:pPr>
                      <a:r>
                        <a:rPr lang="en" sz="1000">
                          <a:latin typeface="Montserrat Light"/>
                          <a:ea typeface="Montserrat Light"/>
                          <a:cs typeface="Montserrat Light"/>
                          <a:sym typeface="Montserrat Light"/>
                        </a:rPr>
                        <a:t>40.36</a:t>
                      </a:r>
                      <a:endParaRPr sz="1000">
                        <a:latin typeface="Montserrat Light"/>
                        <a:ea typeface="Montserrat Light"/>
                        <a:cs typeface="Montserrat Light"/>
                        <a:sym typeface="Montserrat Light"/>
                      </a:endParaRPr>
                    </a:p>
                  </a:txBody>
                  <a:tcPr marT="91425" marB="91425" marR="91425" marL="91425"/>
                </a:tc>
                <a:tc>
                  <a:txBody>
                    <a:bodyPr/>
                    <a:lstStyle/>
                    <a:p>
                      <a:pPr indent="0" lvl="0" marL="0" rtl="0" algn="l">
                        <a:spcBef>
                          <a:spcPts val="0"/>
                        </a:spcBef>
                        <a:spcAft>
                          <a:spcPts val="0"/>
                        </a:spcAft>
                        <a:buNone/>
                      </a:pPr>
                      <a:r>
                        <a:rPr lang="en" sz="1000">
                          <a:latin typeface="Montserrat Light"/>
                          <a:ea typeface="Montserrat Light"/>
                          <a:cs typeface="Montserrat Light"/>
                          <a:sym typeface="Montserrat Light"/>
                        </a:rPr>
                        <a:t>40.69</a:t>
                      </a:r>
                      <a:endParaRPr sz="1000">
                        <a:latin typeface="Montserrat Light"/>
                        <a:ea typeface="Montserrat Light"/>
                        <a:cs typeface="Montserrat Light"/>
                        <a:sym typeface="Montserrat Light"/>
                      </a:endParaRPr>
                    </a:p>
                  </a:txBody>
                  <a:tcPr marT="91425" marB="91425" marR="91425" marL="91425"/>
                </a:tc>
              </a:tr>
              <a:tr h="498100">
                <a:tc>
                  <a:txBody>
                    <a:bodyPr/>
                    <a:lstStyle/>
                    <a:p>
                      <a:pPr indent="0" lvl="0" marL="0" rtl="0" algn="l">
                        <a:spcBef>
                          <a:spcPts val="0"/>
                        </a:spcBef>
                        <a:spcAft>
                          <a:spcPts val="0"/>
                        </a:spcAft>
                        <a:buNone/>
                      </a:pPr>
                      <a:r>
                        <a:rPr lang="en" sz="1000">
                          <a:latin typeface="Montserrat"/>
                          <a:ea typeface="Montserrat"/>
                          <a:cs typeface="Montserrat"/>
                          <a:sym typeface="Montserrat"/>
                        </a:rPr>
                        <a:t>Random Forest</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000">
                          <a:latin typeface="Montserrat Light"/>
                          <a:ea typeface="Montserrat Light"/>
                          <a:cs typeface="Montserrat Light"/>
                          <a:sym typeface="Montserrat Light"/>
                        </a:rPr>
                        <a:t>59.68</a:t>
                      </a:r>
                      <a:endParaRPr sz="1000">
                        <a:latin typeface="Montserrat Light"/>
                        <a:ea typeface="Montserrat Light"/>
                        <a:cs typeface="Montserrat Light"/>
                        <a:sym typeface="Montserrat Light"/>
                      </a:endParaRPr>
                    </a:p>
                  </a:txBody>
                  <a:tcPr marT="91425" marB="91425" marR="91425" marL="91425"/>
                </a:tc>
                <a:tc>
                  <a:txBody>
                    <a:bodyPr/>
                    <a:lstStyle/>
                    <a:p>
                      <a:pPr indent="0" lvl="0" marL="0" rtl="0" algn="l">
                        <a:spcBef>
                          <a:spcPts val="0"/>
                        </a:spcBef>
                        <a:spcAft>
                          <a:spcPts val="0"/>
                        </a:spcAft>
                        <a:buNone/>
                      </a:pPr>
                      <a:r>
                        <a:rPr lang="en" sz="1000">
                          <a:latin typeface="Montserrat Light"/>
                          <a:ea typeface="Montserrat Light"/>
                          <a:cs typeface="Montserrat Light"/>
                          <a:sym typeface="Montserrat Light"/>
                        </a:rPr>
                        <a:t>55.37</a:t>
                      </a:r>
                      <a:endParaRPr sz="1000">
                        <a:latin typeface="Montserrat Light"/>
                        <a:ea typeface="Montserrat Light"/>
                        <a:cs typeface="Montserrat Light"/>
                        <a:sym typeface="Montserrat Light"/>
                      </a:endParaRPr>
                    </a:p>
                  </a:txBody>
                  <a:tcPr marT="91425" marB="91425" marR="91425" marL="91425"/>
                </a:tc>
                <a:tc>
                  <a:txBody>
                    <a:bodyPr/>
                    <a:lstStyle/>
                    <a:p>
                      <a:pPr indent="0" lvl="0" marL="0" rtl="0" algn="l">
                        <a:spcBef>
                          <a:spcPts val="0"/>
                        </a:spcBef>
                        <a:spcAft>
                          <a:spcPts val="0"/>
                        </a:spcAft>
                        <a:buNone/>
                      </a:pPr>
                      <a:r>
                        <a:rPr lang="en" sz="1000">
                          <a:latin typeface="Montserrat Light"/>
                          <a:ea typeface="Montserrat Light"/>
                          <a:cs typeface="Montserrat Light"/>
                          <a:sym typeface="Montserrat Light"/>
                        </a:rPr>
                        <a:t>38.67</a:t>
                      </a:r>
                      <a:endParaRPr sz="1000">
                        <a:latin typeface="Montserrat Light"/>
                        <a:ea typeface="Montserrat Light"/>
                        <a:cs typeface="Montserrat Light"/>
                        <a:sym typeface="Montserrat Light"/>
                      </a:endParaRPr>
                    </a:p>
                  </a:txBody>
                  <a:tcPr marT="91425" marB="91425" marR="91425" marL="91425"/>
                </a:tc>
                <a:tc>
                  <a:txBody>
                    <a:bodyPr/>
                    <a:lstStyle/>
                    <a:p>
                      <a:pPr indent="0" lvl="0" marL="0" rtl="0" algn="l">
                        <a:spcBef>
                          <a:spcPts val="0"/>
                        </a:spcBef>
                        <a:spcAft>
                          <a:spcPts val="0"/>
                        </a:spcAft>
                        <a:buNone/>
                      </a:pPr>
                      <a:r>
                        <a:rPr lang="en" sz="1000">
                          <a:latin typeface="Montserrat Light"/>
                          <a:ea typeface="Montserrat Light"/>
                          <a:cs typeface="Montserrat Light"/>
                          <a:sym typeface="Montserrat Light"/>
                        </a:rPr>
                        <a:t>40.94</a:t>
                      </a:r>
                      <a:endParaRPr sz="1000">
                        <a:latin typeface="Montserrat Light"/>
                        <a:ea typeface="Montserrat Light"/>
                        <a:cs typeface="Montserrat Light"/>
                        <a:sym typeface="Montserrat Light"/>
                      </a:endParaRPr>
                    </a:p>
                  </a:txBody>
                  <a:tcPr marT="91425" marB="91425" marR="91425" marL="91425"/>
                </a:tc>
              </a:tr>
              <a:tr h="498100">
                <a:tc>
                  <a:txBody>
                    <a:bodyPr/>
                    <a:lstStyle/>
                    <a:p>
                      <a:pPr indent="0" lvl="0" marL="0" rtl="0" algn="l">
                        <a:spcBef>
                          <a:spcPts val="0"/>
                        </a:spcBef>
                        <a:spcAft>
                          <a:spcPts val="0"/>
                        </a:spcAft>
                        <a:buNone/>
                      </a:pPr>
                      <a:r>
                        <a:rPr lang="en" sz="1000">
                          <a:latin typeface="Montserrat"/>
                          <a:ea typeface="Montserrat"/>
                          <a:cs typeface="Montserrat"/>
                          <a:sym typeface="Montserrat"/>
                        </a:rPr>
                        <a:t>Support Vector</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000">
                          <a:latin typeface="Montserrat Light"/>
                          <a:ea typeface="Montserrat Light"/>
                          <a:cs typeface="Montserrat Light"/>
                          <a:sym typeface="Montserrat Light"/>
                        </a:rPr>
                        <a:t>67.16</a:t>
                      </a:r>
                      <a:endParaRPr sz="1000">
                        <a:latin typeface="Montserrat Light"/>
                        <a:ea typeface="Montserrat Light"/>
                        <a:cs typeface="Montserrat Light"/>
                        <a:sym typeface="Montserrat Light"/>
                      </a:endParaRPr>
                    </a:p>
                  </a:txBody>
                  <a:tcPr marT="91425" marB="91425" marR="91425" marL="91425"/>
                </a:tc>
                <a:tc>
                  <a:txBody>
                    <a:bodyPr/>
                    <a:lstStyle/>
                    <a:p>
                      <a:pPr indent="0" lvl="0" marL="0" rtl="0" algn="l">
                        <a:spcBef>
                          <a:spcPts val="0"/>
                        </a:spcBef>
                        <a:spcAft>
                          <a:spcPts val="0"/>
                        </a:spcAft>
                        <a:buNone/>
                      </a:pPr>
                      <a:r>
                        <a:rPr lang="en" sz="1000">
                          <a:latin typeface="Montserrat Light"/>
                          <a:ea typeface="Montserrat Light"/>
                          <a:cs typeface="Montserrat Light"/>
                          <a:sym typeface="Montserrat Light"/>
                        </a:rPr>
                        <a:t>65.41</a:t>
                      </a:r>
                      <a:endParaRPr sz="1000">
                        <a:latin typeface="Montserrat Light"/>
                        <a:ea typeface="Montserrat Light"/>
                        <a:cs typeface="Montserrat Light"/>
                        <a:sym typeface="Montserrat Light"/>
                      </a:endParaRPr>
                    </a:p>
                  </a:txBody>
                  <a:tcPr marT="91425" marB="91425" marR="91425" marL="91425"/>
                </a:tc>
                <a:tc>
                  <a:txBody>
                    <a:bodyPr/>
                    <a:lstStyle/>
                    <a:p>
                      <a:pPr indent="0" lvl="0" marL="0" rtl="0" algn="l">
                        <a:spcBef>
                          <a:spcPts val="0"/>
                        </a:spcBef>
                        <a:spcAft>
                          <a:spcPts val="0"/>
                        </a:spcAft>
                        <a:buNone/>
                      </a:pPr>
                      <a:r>
                        <a:rPr lang="en" sz="1000">
                          <a:latin typeface="Montserrat Light"/>
                          <a:ea typeface="Montserrat Light"/>
                          <a:cs typeface="Montserrat Light"/>
                          <a:sym typeface="Montserrat Light"/>
                        </a:rPr>
                        <a:t>47.01</a:t>
                      </a:r>
                      <a:endParaRPr sz="1000">
                        <a:latin typeface="Montserrat Light"/>
                        <a:ea typeface="Montserrat Light"/>
                        <a:cs typeface="Montserrat Light"/>
                        <a:sym typeface="Montserrat Light"/>
                      </a:endParaRPr>
                    </a:p>
                  </a:txBody>
                  <a:tcPr marT="91425" marB="91425" marR="91425" marL="91425"/>
                </a:tc>
                <a:tc>
                  <a:txBody>
                    <a:bodyPr/>
                    <a:lstStyle/>
                    <a:p>
                      <a:pPr indent="0" lvl="0" marL="0" rtl="0" algn="l">
                        <a:spcBef>
                          <a:spcPts val="0"/>
                        </a:spcBef>
                        <a:spcAft>
                          <a:spcPts val="0"/>
                        </a:spcAft>
                        <a:buNone/>
                      </a:pPr>
                      <a:r>
                        <a:rPr lang="en" sz="1000">
                          <a:latin typeface="Montserrat Light"/>
                          <a:ea typeface="Montserrat Light"/>
                          <a:cs typeface="Montserrat Light"/>
                          <a:sym typeface="Montserrat Light"/>
                        </a:rPr>
                        <a:t>46.44</a:t>
                      </a:r>
                      <a:endParaRPr sz="1000">
                        <a:latin typeface="Montserrat Light"/>
                        <a:ea typeface="Montserrat Light"/>
                        <a:cs typeface="Montserrat Light"/>
                        <a:sym typeface="Montserrat Light"/>
                      </a:endParaRPr>
                    </a:p>
                  </a:txBody>
                  <a:tcPr marT="91425" marB="91425" marR="91425" marL="91425"/>
                </a:tc>
              </a:tr>
              <a:tr h="498100">
                <a:tc>
                  <a:txBody>
                    <a:bodyPr/>
                    <a:lstStyle/>
                    <a:p>
                      <a:pPr indent="0" lvl="0" marL="0" rtl="0" algn="l">
                        <a:spcBef>
                          <a:spcPts val="0"/>
                        </a:spcBef>
                        <a:spcAft>
                          <a:spcPts val="0"/>
                        </a:spcAft>
                        <a:buNone/>
                      </a:pPr>
                      <a:r>
                        <a:rPr lang="en" sz="1000">
                          <a:latin typeface="Montserrat"/>
                          <a:ea typeface="Montserrat"/>
                          <a:cs typeface="Montserrat"/>
                          <a:sym typeface="Montserrat"/>
                        </a:rPr>
                        <a:t>Deep Learning</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000">
                          <a:latin typeface="Montserrat Light"/>
                          <a:ea typeface="Montserrat Light"/>
                          <a:cs typeface="Montserrat Light"/>
                          <a:sym typeface="Montserrat Light"/>
                        </a:rPr>
                        <a:t>70.19</a:t>
                      </a:r>
                      <a:endParaRPr sz="1000">
                        <a:latin typeface="Montserrat Light"/>
                        <a:ea typeface="Montserrat Light"/>
                        <a:cs typeface="Montserrat Light"/>
                        <a:sym typeface="Montserrat Light"/>
                      </a:endParaRPr>
                    </a:p>
                  </a:txBody>
                  <a:tcPr marT="91425" marB="91425" marR="91425" marL="91425"/>
                </a:tc>
                <a:tc>
                  <a:txBody>
                    <a:bodyPr/>
                    <a:lstStyle/>
                    <a:p>
                      <a:pPr indent="0" lvl="0" marL="0" rtl="0" algn="l">
                        <a:spcBef>
                          <a:spcPts val="0"/>
                        </a:spcBef>
                        <a:spcAft>
                          <a:spcPts val="0"/>
                        </a:spcAft>
                        <a:buNone/>
                      </a:pPr>
                      <a:r>
                        <a:rPr lang="en" sz="1000">
                          <a:latin typeface="Montserrat Light"/>
                          <a:ea typeface="Montserrat Light"/>
                          <a:cs typeface="Montserrat Light"/>
                          <a:sym typeface="Montserrat Light"/>
                        </a:rPr>
                        <a:t>69.82</a:t>
                      </a:r>
                      <a:endParaRPr sz="1000">
                        <a:latin typeface="Montserrat Light"/>
                        <a:ea typeface="Montserrat Light"/>
                        <a:cs typeface="Montserrat Light"/>
                        <a:sym typeface="Montserrat Light"/>
                      </a:endParaRPr>
                    </a:p>
                  </a:txBody>
                  <a:tcPr marT="91425" marB="91425" marR="91425" marL="91425"/>
                </a:tc>
                <a:tc>
                  <a:txBody>
                    <a:bodyPr/>
                    <a:lstStyle/>
                    <a:p>
                      <a:pPr indent="0" lvl="0" marL="0" rtl="0" algn="l">
                        <a:spcBef>
                          <a:spcPts val="0"/>
                        </a:spcBef>
                        <a:spcAft>
                          <a:spcPts val="0"/>
                        </a:spcAft>
                        <a:buNone/>
                      </a:pPr>
                      <a:r>
                        <a:rPr lang="en" sz="1000">
                          <a:latin typeface="Montserrat Light"/>
                          <a:ea typeface="Montserrat Light"/>
                          <a:cs typeface="Montserrat Light"/>
                          <a:sym typeface="Montserrat Light"/>
                        </a:rPr>
                        <a:t>46.20</a:t>
                      </a:r>
                      <a:endParaRPr sz="1000">
                        <a:latin typeface="Montserrat Light"/>
                        <a:ea typeface="Montserrat Light"/>
                        <a:cs typeface="Montserrat Light"/>
                        <a:sym typeface="Montserrat Light"/>
                      </a:endParaRPr>
                    </a:p>
                  </a:txBody>
                  <a:tcPr marT="91425" marB="91425" marR="91425" marL="91425"/>
                </a:tc>
                <a:tc>
                  <a:txBody>
                    <a:bodyPr/>
                    <a:lstStyle/>
                    <a:p>
                      <a:pPr indent="0" lvl="0" marL="0" rtl="0" algn="l">
                        <a:spcBef>
                          <a:spcPts val="0"/>
                        </a:spcBef>
                        <a:spcAft>
                          <a:spcPts val="0"/>
                        </a:spcAft>
                        <a:buNone/>
                      </a:pPr>
                      <a:r>
                        <a:rPr lang="en" sz="1000">
                          <a:latin typeface="Montserrat Light"/>
                          <a:ea typeface="Montserrat Light"/>
                          <a:cs typeface="Montserrat Light"/>
                          <a:sym typeface="Montserrat Light"/>
                        </a:rPr>
                        <a:t>46.42</a:t>
                      </a:r>
                      <a:endParaRPr sz="1000">
                        <a:latin typeface="Montserrat Light"/>
                        <a:ea typeface="Montserrat Light"/>
                        <a:cs typeface="Montserrat Light"/>
                        <a:sym typeface="Montserrat Light"/>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ctrTitle"/>
          </p:nvPr>
        </p:nvSpPr>
        <p:spPr>
          <a:xfrm>
            <a:off x="292800" y="151225"/>
            <a:ext cx="8558400" cy="4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44">
                <a:latin typeface="Montserrat"/>
                <a:ea typeface="Montserrat"/>
                <a:cs typeface="Montserrat"/>
                <a:sym typeface="Montserrat"/>
              </a:rPr>
              <a:t>Evaluation</a:t>
            </a:r>
            <a:endParaRPr sz="3944">
              <a:latin typeface="Montserrat"/>
              <a:ea typeface="Montserrat"/>
              <a:cs typeface="Montserrat"/>
              <a:sym typeface="Montserrat"/>
            </a:endParaRPr>
          </a:p>
          <a:p>
            <a:pPr indent="0" lvl="0" marL="0" rtl="0" algn="l">
              <a:spcBef>
                <a:spcPts val="0"/>
              </a:spcBef>
              <a:spcAft>
                <a:spcPts val="0"/>
              </a:spcAft>
              <a:buNone/>
            </a:pPr>
            <a:r>
              <a:t/>
            </a:r>
            <a:endParaRPr sz="1344">
              <a:latin typeface="Montserrat"/>
              <a:ea typeface="Montserrat"/>
              <a:cs typeface="Montserrat"/>
              <a:sym typeface="Montserrat"/>
            </a:endParaRPr>
          </a:p>
          <a:p>
            <a:pPr indent="0" lvl="0" marL="0" rtl="0" algn="l">
              <a:spcBef>
                <a:spcPts val="0"/>
              </a:spcBef>
              <a:spcAft>
                <a:spcPts val="0"/>
              </a:spcAft>
              <a:buNone/>
            </a:pPr>
            <a:r>
              <a:rPr lang="en" sz="2200">
                <a:solidFill>
                  <a:srgbClr val="212529"/>
                </a:solidFill>
                <a:latin typeface="Montserrat Light"/>
                <a:ea typeface="Montserrat Light"/>
                <a:cs typeface="Montserrat Light"/>
                <a:sym typeface="Montserrat Light"/>
              </a:rPr>
              <a:t>Comparison</a:t>
            </a:r>
            <a:r>
              <a:rPr lang="en" sz="2200">
                <a:latin typeface="Montserrat Light"/>
                <a:ea typeface="Montserrat Light"/>
                <a:cs typeface="Montserrat Light"/>
                <a:sym typeface="Montserrat Light"/>
              </a:rPr>
              <a:t> of models with added features (sources/topics)</a:t>
            </a:r>
            <a:endParaRPr sz="2200">
              <a:latin typeface="Montserrat Light"/>
              <a:ea typeface="Montserrat Light"/>
              <a:cs typeface="Montserrat Light"/>
              <a:sym typeface="Montserrat Light"/>
            </a:endParaRPr>
          </a:p>
        </p:txBody>
      </p:sp>
      <p:graphicFrame>
        <p:nvGraphicFramePr>
          <p:cNvPr id="83" name="Google Shape;83;p18"/>
          <p:cNvGraphicFramePr/>
          <p:nvPr/>
        </p:nvGraphicFramePr>
        <p:xfrm>
          <a:off x="247013" y="1364570"/>
          <a:ext cx="3000000" cy="3000000"/>
        </p:xfrm>
        <a:graphic>
          <a:graphicData uri="http://schemas.openxmlformats.org/drawingml/2006/table">
            <a:tbl>
              <a:tblPr>
                <a:noFill/>
                <a:tableStyleId>{96D104E2-85DF-4FEF-A26D-460D2375EECE}</a:tableStyleId>
              </a:tblPr>
              <a:tblGrid>
                <a:gridCol w="992350"/>
                <a:gridCol w="957200"/>
                <a:gridCol w="957200"/>
                <a:gridCol w="957200"/>
                <a:gridCol w="957200"/>
                <a:gridCol w="957200"/>
                <a:gridCol w="957200"/>
                <a:gridCol w="957200"/>
                <a:gridCol w="957200"/>
              </a:tblGrid>
              <a:tr h="1060350">
                <a:tc>
                  <a:txBody>
                    <a:bodyPr/>
                    <a:lstStyle/>
                    <a:p>
                      <a:pPr indent="0" lvl="0" marL="0" rtl="0" algn="ctr">
                        <a:spcBef>
                          <a:spcPts val="0"/>
                        </a:spcBef>
                        <a:spcAft>
                          <a:spcPts val="0"/>
                        </a:spcAft>
                        <a:buNone/>
                      </a:pPr>
                      <a:r>
                        <a:rPr lang="en" sz="1000">
                          <a:latin typeface="Montserrat"/>
                          <a:ea typeface="Montserrat"/>
                          <a:cs typeface="Montserrat"/>
                          <a:sym typeface="Montserrat"/>
                        </a:rPr>
                        <a:t>Classifier</a:t>
                      </a:r>
                      <a:endParaRPr sz="10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TOPIC</a:t>
                      </a:r>
                      <a:endParaRPr sz="1000">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t/>
                      </a:r>
                      <a:endParaRPr sz="1000">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Random split: PV-DM</a:t>
                      </a:r>
                      <a:endParaRPr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TOPIC</a:t>
                      </a:r>
                      <a:endParaRPr sz="1000">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t/>
                      </a:r>
                      <a:endParaRPr sz="1000">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Random split: PV-DBOW</a:t>
                      </a:r>
                      <a:endParaRPr sz="10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TOPIC</a:t>
                      </a:r>
                      <a:endParaRPr sz="1000">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t/>
                      </a:r>
                      <a:endParaRPr sz="1000">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Media split: PV-DM</a:t>
                      </a:r>
                      <a:endParaRPr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TOPIC</a:t>
                      </a:r>
                      <a:endParaRPr sz="1000">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t/>
                      </a:r>
                      <a:endParaRPr sz="1000">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Media split: PV-DBOW</a:t>
                      </a:r>
                      <a:endParaRPr sz="1000">
                        <a:latin typeface="Montserrat"/>
                        <a:ea typeface="Montserrat"/>
                        <a:cs typeface="Montserrat"/>
                        <a:sym typeface="Montserrat"/>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SOURCE</a:t>
                      </a:r>
                      <a:endParaRPr sz="1000">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t/>
                      </a:r>
                      <a:endParaRPr sz="1000">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Random split: PV-DM</a:t>
                      </a:r>
                      <a:endParaRPr sz="1000">
                        <a:solidFill>
                          <a:schemeClr val="dk1"/>
                        </a:solidFill>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SOURCE</a:t>
                      </a:r>
                      <a:endParaRPr sz="1000">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t/>
                      </a:r>
                      <a:endParaRPr sz="1000">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Random split: PV-DBOW</a:t>
                      </a:r>
                      <a:endParaRPr sz="1000">
                        <a:solidFill>
                          <a:schemeClr val="dk1"/>
                        </a:solidFill>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SOURCE</a:t>
                      </a:r>
                      <a:endParaRPr sz="1000">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t/>
                      </a:r>
                      <a:endParaRPr sz="1000">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Media  split: PV-DM</a:t>
                      </a:r>
                      <a:endParaRPr sz="1000">
                        <a:solidFill>
                          <a:schemeClr val="dk1"/>
                        </a:solidFill>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SOURCE</a:t>
                      </a:r>
                      <a:endParaRPr sz="1000">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t/>
                      </a:r>
                      <a:endParaRPr sz="1000">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Media split: PV-DBOW</a:t>
                      </a:r>
                      <a:endParaRPr sz="1000">
                        <a:solidFill>
                          <a:schemeClr val="dk1"/>
                        </a:solidFill>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88300">
                <a:tc>
                  <a:txBody>
                    <a:bodyPr/>
                    <a:lstStyle/>
                    <a:p>
                      <a:pPr indent="0" lvl="0" marL="0" rtl="0" algn="ctr">
                        <a:spcBef>
                          <a:spcPts val="0"/>
                        </a:spcBef>
                        <a:spcAft>
                          <a:spcPts val="0"/>
                        </a:spcAft>
                        <a:buNone/>
                      </a:pPr>
                      <a:r>
                        <a:rPr lang="en" sz="1000">
                          <a:latin typeface="Montserrat"/>
                          <a:ea typeface="Montserrat"/>
                          <a:cs typeface="Montserrat"/>
                          <a:sym typeface="Montserrat"/>
                        </a:rPr>
                        <a:t>Naive </a:t>
                      </a:r>
                      <a:endParaRPr sz="1000">
                        <a:latin typeface="Montserrat"/>
                        <a:ea typeface="Montserrat"/>
                        <a:cs typeface="Montserrat"/>
                        <a:sym typeface="Montserrat"/>
                      </a:endParaRPr>
                    </a:p>
                    <a:p>
                      <a:pPr indent="0" lvl="0" marL="0" rtl="0" algn="ctr">
                        <a:spcBef>
                          <a:spcPts val="0"/>
                        </a:spcBef>
                        <a:spcAft>
                          <a:spcPts val="0"/>
                        </a:spcAft>
                        <a:buNone/>
                      </a:pPr>
                      <a:r>
                        <a:rPr lang="en" sz="1000">
                          <a:latin typeface="Montserrat"/>
                          <a:ea typeface="Montserrat"/>
                          <a:cs typeface="Montserrat"/>
                          <a:sym typeface="Montserrat"/>
                        </a:rPr>
                        <a:t>Bayes</a:t>
                      </a:r>
                      <a:endParaRPr sz="10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000">
                          <a:latin typeface="Montserrat Light"/>
                          <a:ea typeface="Montserrat Light"/>
                          <a:cs typeface="Montserrat Light"/>
                          <a:sym typeface="Montserrat Light"/>
                        </a:rPr>
                        <a:t>54.61</a:t>
                      </a:r>
                      <a:endParaRPr sz="1000">
                        <a:latin typeface="Montserrat Light"/>
                        <a:ea typeface="Montserrat Light"/>
                        <a:cs typeface="Montserrat Light"/>
                        <a:sym typeface="Montserrat Light"/>
                      </a:endParaRPr>
                    </a:p>
                  </a:txBody>
                  <a:tcPr marT="91425" marB="91425" marR="91425" marL="91425"/>
                </a:tc>
                <a:tc>
                  <a:txBody>
                    <a:bodyPr/>
                    <a:lstStyle/>
                    <a:p>
                      <a:pPr indent="0" lvl="0" marL="0" rtl="0" algn="ctr">
                        <a:spcBef>
                          <a:spcPts val="0"/>
                        </a:spcBef>
                        <a:spcAft>
                          <a:spcPts val="0"/>
                        </a:spcAft>
                        <a:buNone/>
                      </a:pPr>
                      <a:r>
                        <a:rPr lang="en" sz="1000">
                          <a:latin typeface="Montserrat Light"/>
                          <a:ea typeface="Montserrat Light"/>
                          <a:cs typeface="Montserrat Light"/>
                          <a:sym typeface="Montserrat Light"/>
                        </a:rPr>
                        <a:t>36.63</a:t>
                      </a:r>
                      <a:endParaRPr sz="1000">
                        <a:latin typeface="Montserrat Light"/>
                        <a:ea typeface="Montserrat Light"/>
                        <a:cs typeface="Montserrat Light"/>
                        <a:sym typeface="Montserrat Light"/>
                      </a:endParaRPr>
                    </a:p>
                  </a:txBody>
                  <a:tcPr marT="91425" marB="91425" marR="91425" marL="91425"/>
                </a:tc>
                <a:tc>
                  <a:txBody>
                    <a:bodyPr/>
                    <a:lstStyle/>
                    <a:p>
                      <a:pPr indent="0" lvl="0" marL="0" rtl="0" algn="ctr">
                        <a:spcBef>
                          <a:spcPts val="0"/>
                        </a:spcBef>
                        <a:spcAft>
                          <a:spcPts val="0"/>
                        </a:spcAft>
                        <a:buNone/>
                      </a:pPr>
                      <a:r>
                        <a:rPr lang="en" sz="1000">
                          <a:latin typeface="Montserrat Light"/>
                          <a:ea typeface="Montserrat Light"/>
                          <a:cs typeface="Montserrat Light"/>
                          <a:sym typeface="Montserrat Light"/>
                        </a:rPr>
                        <a:t>40.59</a:t>
                      </a:r>
                      <a:endParaRPr sz="1000">
                        <a:latin typeface="Montserrat Light"/>
                        <a:ea typeface="Montserrat Light"/>
                        <a:cs typeface="Montserrat Light"/>
                        <a:sym typeface="Montserrat Light"/>
                      </a:endParaRPr>
                    </a:p>
                  </a:txBody>
                  <a:tcPr marT="91425" marB="91425" marR="91425" marL="91425"/>
                </a:tc>
                <a:tc>
                  <a:txBody>
                    <a:bodyPr/>
                    <a:lstStyle/>
                    <a:p>
                      <a:pPr indent="0" lvl="0" marL="0" rtl="0" algn="ctr">
                        <a:spcBef>
                          <a:spcPts val="0"/>
                        </a:spcBef>
                        <a:spcAft>
                          <a:spcPts val="0"/>
                        </a:spcAft>
                        <a:buNone/>
                      </a:pPr>
                      <a:r>
                        <a:rPr lang="en" sz="1000">
                          <a:latin typeface="Montserrat Light"/>
                          <a:ea typeface="Montserrat Light"/>
                          <a:cs typeface="Montserrat Light"/>
                          <a:sym typeface="Montserrat Light"/>
                        </a:rPr>
                        <a:t>44.26</a:t>
                      </a:r>
                      <a:endParaRPr sz="1000">
                        <a:latin typeface="Montserrat Light"/>
                        <a:ea typeface="Montserrat Light"/>
                        <a:cs typeface="Montserrat Light"/>
                        <a:sym typeface="Montserrat Light"/>
                      </a:endParaRPr>
                    </a:p>
                  </a:txBody>
                  <a:tcPr marT="91425" marB="91425" marR="91425" marL="91425"/>
                </a:tc>
                <a:tc>
                  <a:txBody>
                    <a:bodyPr/>
                    <a:lstStyle/>
                    <a:p>
                      <a:pPr indent="0" lvl="0" marL="0" rtl="0" algn="ctr">
                        <a:spcBef>
                          <a:spcPts val="0"/>
                        </a:spcBef>
                        <a:spcAft>
                          <a:spcPts val="0"/>
                        </a:spcAft>
                        <a:buNone/>
                      </a:pPr>
                      <a:r>
                        <a:rPr lang="en" sz="1000">
                          <a:latin typeface="Montserrat Light"/>
                          <a:ea typeface="Montserrat Light"/>
                          <a:cs typeface="Montserrat Light"/>
                          <a:sym typeface="Montserrat Light"/>
                        </a:rPr>
                        <a:t>73.01</a:t>
                      </a:r>
                      <a:endParaRPr sz="1000">
                        <a:latin typeface="Montserrat Light"/>
                        <a:ea typeface="Montserrat Light"/>
                        <a:cs typeface="Montserrat Light"/>
                        <a:sym typeface="Montserrat Ligh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sz="1000">
                          <a:latin typeface="Montserrat Light"/>
                          <a:ea typeface="Montserrat Light"/>
                          <a:cs typeface="Montserrat Light"/>
                          <a:sym typeface="Montserrat Light"/>
                        </a:rPr>
                        <a:t>40.75</a:t>
                      </a:r>
                      <a:endParaRPr sz="1000">
                        <a:latin typeface="Montserrat Light"/>
                        <a:ea typeface="Montserrat Light"/>
                        <a:cs typeface="Montserrat Light"/>
                        <a:sym typeface="Montserrat Ligh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sz="1000">
                          <a:latin typeface="Montserrat Light"/>
                          <a:ea typeface="Montserrat Light"/>
                          <a:cs typeface="Montserrat Light"/>
                          <a:sym typeface="Montserrat Light"/>
                        </a:rPr>
                        <a:t>40.03</a:t>
                      </a:r>
                      <a:endParaRPr sz="1000">
                        <a:latin typeface="Montserrat Light"/>
                        <a:ea typeface="Montserrat Light"/>
                        <a:cs typeface="Montserrat Light"/>
                        <a:sym typeface="Montserrat Ligh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sz="1000">
                          <a:latin typeface="Montserrat Light"/>
                          <a:ea typeface="Montserrat Light"/>
                          <a:cs typeface="Montserrat Light"/>
                          <a:sym typeface="Montserrat Light"/>
                        </a:rPr>
                        <a:t>44.55</a:t>
                      </a:r>
                      <a:endParaRPr sz="1000">
                        <a:latin typeface="Montserrat Light"/>
                        <a:ea typeface="Montserrat Light"/>
                        <a:cs typeface="Montserrat Light"/>
                        <a:sym typeface="Montserrat Light"/>
                      </a:endParaRPr>
                    </a:p>
                  </a:txBody>
                  <a:tcPr marT="91425" marB="91425" marR="91425" marL="91425">
                    <a:lnT cap="flat" cmpd="sng" w="9525">
                      <a:solidFill>
                        <a:srgbClr val="9E9E9E"/>
                      </a:solidFill>
                      <a:prstDash val="solid"/>
                      <a:round/>
                      <a:headEnd len="sm" w="sm" type="none"/>
                      <a:tailEnd len="sm" w="sm" type="none"/>
                    </a:lnT>
                  </a:tcPr>
                </a:tc>
              </a:tr>
              <a:tr h="397725">
                <a:tc>
                  <a:txBody>
                    <a:bodyPr/>
                    <a:lstStyle/>
                    <a:p>
                      <a:pPr indent="0" lvl="0" marL="0" rtl="0" algn="ctr">
                        <a:spcBef>
                          <a:spcPts val="0"/>
                        </a:spcBef>
                        <a:spcAft>
                          <a:spcPts val="0"/>
                        </a:spcAft>
                        <a:buNone/>
                      </a:pPr>
                      <a:r>
                        <a:rPr lang="en" sz="1000">
                          <a:latin typeface="Montserrat"/>
                          <a:ea typeface="Montserrat"/>
                          <a:cs typeface="Montserrat"/>
                          <a:sym typeface="Montserrat"/>
                        </a:rPr>
                        <a:t>Random Forest</a:t>
                      </a:r>
                      <a:endParaRPr sz="10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000">
                          <a:latin typeface="Montserrat Light"/>
                          <a:ea typeface="Montserrat Light"/>
                          <a:cs typeface="Montserrat Light"/>
                          <a:sym typeface="Montserrat Light"/>
                        </a:rPr>
                        <a:t>55.00</a:t>
                      </a:r>
                      <a:endParaRPr sz="1000">
                        <a:latin typeface="Montserrat Light"/>
                        <a:ea typeface="Montserrat Light"/>
                        <a:cs typeface="Montserrat Light"/>
                        <a:sym typeface="Montserrat Light"/>
                      </a:endParaRPr>
                    </a:p>
                  </a:txBody>
                  <a:tcPr marT="91425" marB="91425" marR="91425" marL="91425"/>
                </a:tc>
                <a:tc>
                  <a:txBody>
                    <a:bodyPr/>
                    <a:lstStyle/>
                    <a:p>
                      <a:pPr indent="0" lvl="0" marL="0" rtl="0" algn="ctr">
                        <a:spcBef>
                          <a:spcPts val="0"/>
                        </a:spcBef>
                        <a:spcAft>
                          <a:spcPts val="0"/>
                        </a:spcAft>
                        <a:buNone/>
                      </a:pPr>
                      <a:r>
                        <a:rPr lang="en" sz="1000">
                          <a:latin typeface="Montserrat Light"/>
                          <a:ea typeface="Montserrat Light"/>
                          <a:cs typeface="Montserrat Light"/>
                          <a:sym typeface="Montserrat Light"/>
                        </a:rPr>
                        <a:t>40.20</a:t>
                      </a:r>
                      <a:endParaRPr sz="1000">
                        <a:latin typeface="Montserrat Light"/>
                        <a:ea typeface="Montserrat Light"/>
                        <a:cs typeface="Montserrat Light"/>
                        <a:sym typeface="Montserrat Light"/>
                      </a:endParaRPr>
                    </a:p>
                  </a:txBody>
                  <a:tcPr marT="91425" marB="91425" marR="91425" marL="91425"/>
                </a:tc>
                <a:tc>
                  <a:txBody>
                    <a:bodyPr/>
                    <a:lstStyle/>
                    <a:p>
                      <a:pPr indent="0" lvl="0" marL="0" rtl="0" algn="ctr">
                        <a:spcBef>
                          <a:spcPts val="0"/>
                        </a:spcBef>
                        <a:spcAft>
                          <a:spcPts val="0"/>
                        </a:spcAft>
                        <a:buNone/>
                      </a:pPr>
                      <a:r>
                        <a:rPr lang="en" sz="1000">
                          <a:latin typeface="Montserrat Light"/>
                          <a:ea typeface="Montserrat Light"/>
                          <a:cs typeface="Montserrat Light"/>
                          <a:sym typeface="Montserrat Light"/>
                        </a:rPr>
                        <a:t>38.19</a:t>
                      </a:r>
                      <a:endParaRPr sz="1000">
                        <a:latin typeface="Montserrat Light"/>
                        <a:ea typeface="Montserrat Light"/>
                        <a:cs typeface="Montserrat Light"/>
                        <a:sym typeface="Montserrat Light"/>
                      </a:endParaRPr>
                    </a:p>
                  </a:txBody>
                  <a:tcPr marT="91425" marB="91425" marR="91425" marL="91425"/>
                </a:tc>
                <a:tc>
                  <a:txBody>
                    <a:bodyPr/>
                    <a:lstStyle/>
                    <a:p>
                      <a:pPr indent="0" lvl="0" marL="0" rtl="0" algn="ctr">
                        <a:spcBef>
                          <a:spcPts val="0"/>
                        </a:spcBef>
                        <a:spcAft>
                          <a:spcPts val="0"/>
                        </a:spcAft>
                        <a:buNone/>
                      </a:pPr>
                      <a:r>
                        <a:rPr lang="en" sz="1000">
                          <a:latin typeface="Montserrat Light"/>
                          <a:ea typeface="Montserrat Light"/>
                          <a:cs typeface="Montserrat Light"/>
                          <a:sym typeface="Montserrat Light"/>
                        </a:rPr>
                        <a:t>38.23</a:t>
                      </a:r>
                      <a:endParaRPr sz="1000">
                        <a:latin typeface="Montserrat Light"/>
                        <a:ea typeface="Montserrat Light"/>
                        <a:cs typeface="Montserrat Light"/>
                        <a:sym typeface="Montserrat Light"/>
                      </a:endParaRPr>
                    </a:p>
                  </a:txBody>
                  <a:tcPr marT="91425" marB="91425" marR="91425" marL="91425"/>
                </a:tc>
                <a:tc>
                  <a:txBody>
                    <a:bodyPr/>
                    <a:lstStyle/>
                    <a:p>
                      <a:pPr indent="0" lvl="0" marL="0" rtl="0" algn="ctr">
                        <a:spcBef>
                          <a:spcPts val="0"/>
                        </a:spcBef>
                        <a:spcAft>
                          <a:spcPts val="0"/>
                        </a:spcAft>
                        <a:buNone/>
                      </a:pPr>
                      <a:r>
                        <a:rPr lang="en" sz="1000">
                          <a:latin typeface="Montserrat Light"/>
                          <a:ea typeface="Montserrat Light"/>
                          <a:cs typeface="Montserrat Light"/>
                          <a:sym typeface="Montserrat Light"/>
                        </a:rPr>
                        <a:t>70.83</a:t>
                      </a:r>
                      <a:endParaRPr sz="1000">
                        <a:latin typeface="Montserrat Light"/>
                        <a:ea typeface="Montserrat Light"/>
                        <a:cs typeface="Montserrat Light"/>
                        <a:sym typeface="Montserrat Light"/>
                      </a:endParaRPr>
                    </a:p>
                  </a:txBody>
                  <a:tcPr marT="91425" marB="91425" marR="91425" marL="91425"/>
                </a:tc>
                <a:tc>
                  <a:txBody>
                    <a:bodyPr/>
                    <a:lstStyle/>
                    <a:p>
                      <a:pPr indent="0" lvl="0" marL="0" rtl="0" algn="ctr">
                        <a:spcBef>
                          <a:spcPts val="0"/>
                        </a:spcBef>
                        <a:spcAft>
                          <a:spcPts val="0"/>
                        </a:spcAft>
                        <a:buNone/>
                      </a:pPr>
                      <a:r>
                        <a:rPr lang="en" sz="1000">
                          <a:latin typeface="Montserrat Light"/>
                          <a:ea typeface="Montserrat Light"/>
                          <a:cs typeface="Montserrat Light"/>
                          <a:sym typeface="Montserrat Light"/>
                        </a:rPr>
                        <a:t>44.93</a:t>
                      </a:r>
                      <a:endParaRPr sz="1000">
                        <a:latin typeface="Montserrat Light"/>
                        <a:ea typeface="Montserrat Light"/>
                        <a:cs typeface="Montserrat Light"/>
                        <a:sym typeface="Montserrat Light"/>
                      </a:endParaRPr>
                    </a:p>
                  </a:txBody>
                  <a:tcPr marT="91425" marB="91425" marR="91425" marL="91425"/>
                </a:tc>
                <a:tc>
                  <a:txBody>
                    <a:bodyPr/>
                    <a:lstStyle/>
                    <a:p>
                      <a:pPr indent="0" lvl="0" marL="0" rtl="0" algn="ctr">
                        <a:spcBef>
                          <a:spcPts val="0"/>
                        </a:spcBef>
                        <a:spcAft>
                          <a:spcPts val="0"/>
                        </a:spcAft>
                        <a:buNone/>
                      </a:pPr>
                      <a:r>
                        <a:rPr lang="en" sz="1000">
                          <a:latin typeface="Montserrat Light"/>
                          <a:ea typeface="Montserrat Light"/>
                          <a:cs typeface="Montserrat Light"/>
                          <a:sym typeface="Montserrat Light"/>
                        </a:rPr>
                        <a:t>37.79</a:t>
                      </a:r>
                      <a:endParaRPr sz="1000">
                        <a:latin typeface="Montserrat Light"/>
                        <a:ea typeface="Montserrat Light"/>
                        <a:cs typeface="Montserrat Light"/>
                        <a:sym typeface="Montserrat Light"/>
                      </a:endParaRPr>
                    </a:p>
                  </a:txBody>
                  <a:tcPr marT="91425" marB="91425" marR="91425" marL="91425"/>
                </a:tc>
                <a:tc>
                  <a:txBody>
                    <a:bodyPr/>
                    <a:lstStyle/>
                    <a:p>
                      <a:pPr indent="0" lvl="0" marL="0" rtl="0" algn="ctr">
                        <a:spcBef>
                          <a:spcPts val="0"/>
                        </a:spcBef>
                        <a:spcAft>
                          <a:spcPts val="0"/>
                        </a:spcAft>
                        <a:buNone/>
                      </a:pPr>
                      <a:r>
                        <a:rPr lang="en" sz="1000">
                          <a:latin typeface="Montserrat Light"/>
                          <a:ea typeface="Montserrat Light"/>
                          <a:cs typeface="Montserrat Light"/>
                          <a:sym typeface="Montserrat Light"/>
                        </a:rPr>
                        <a:t>36.94</a:t>
                      </a:r>
                      <a:endParaRPr sz="1000">
                        <a:latin typeface="Montserrat Light"/>
                        <a:ea typeface="Montserrat Light"/>
                        <a:cs typeface="Montserrat Light"/>
                        <a:sym typeface="Montserrat Light"/>
                      </a:endParaRPr>
                    </a:p>
                  </a:txBody>
                  <a:tcPr marT="91425" marB="91425" marR="91425" marL="91425"/>
                </a:tc>
              </a:tr>
              <a:tr h="378425">
                <a:tc>
                  <a:txBody>
                    <a:bodyPr/>
                    <a:lstStyle/>
                    <a:p>
                      <a:pPr indent="0" lvl="0" marL="0" rtl="0" algn="ctr">
                        <a:spcBef>
                          <a:spcPts val="0"/>
                        </a:spcBef>
                        <a:spcAft>
                          <a:spcPts val="0"/>
                        </a:spcAft>
                        <a:buNone/>
                      </a:pPr>
                      <a:r>
                        <a:rPr lang="en" sz="1000">
                          <a:latin typeface="Montserrat"/>
                          <a:ea typeface="Montserrat"/>
                          <a:cs typeface="Montserrat"/>
                          <a:sym typeface="Montserrat"/>
                        </a:rPr>
                        <a:t>Support Vector</a:t>
                      </a:r>
                      <a:endParaRPr sz="10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000">
                          <a:latin typeface="Montserrat Light"/>
                          <a:ea typeface="Montserrat Light"/>
                          <a:cs typeface="Montserrat Light"/>
                          <a:sym typeface="Montserrat Light"/>
                        </a:rPr>
                        <a:t>57.83</a:t>
                      </a:r>
                      <a:endParaRPr sz="1000">
                        <a:latin typeface="Montserrat Light"/>
                        <a:ea typeface="Montserrat Light"/>
                        <a:cs typeface="Montserrat Light"/>
                        <a:sym typeface="Montserrat Light"/>
                      </a:endParaRPr>
                    </a:p>
                  </a:txBody>
                  <a:tcPr marT="91425" marB="91425" marR="91425" marL="91425"/>
                </a:tc>
                <a:tc>
                  <a:txBody>
                    <a:bodyPr/>
                    <a:lstStyle/>
                    <a:p>
                      <a:pPr indent="0" lvl="0" marL="0" rtl="0" algn="ctr">
                        <a:spcBef>
                          <a:spcPts val="0"/>
                        </a:spcBef>
                        <a:spcAft>
                          <a:spcPts val="0"/>
                        </a:spcAft>
                        <a:buNone/>
                      </a:pPr>
                      <a:r>
                        <a:rPr lang="en" sz="1000">
                          <a:latin typeface="Montserrat Light"/>
                          <a:ea typeface="Montserrat Light"/>
                          <a:cs typeface="Montserrat Light"/>
                          <a:sym typeface="Montserrat Light"/>
                        </a:rPr>
                        <a:t>50.03</a:t>
                      </a:r>
                      <a:endParaRPr sz="1000">
                        <a:latin typeface="Montserrat Light"/>
                        <a:ea typeface="Montserrat Light"/>
                        <a:cs typeface="Montserrat Light"/>
                        <a:sym typeface="Montserrat Light"/>
                      </a:endParaRPr>
                    </a:p>
                  </a:txBody>
                  <a:tcPr marT="91425" marB="91425" marR="91425" marL="91425"/>
                </a:tc>
                <a:tc>
                  <a:txBody>
                    <a:bodyPr/>
                    <a:lstStyle/>
                    <a:p>
                      <a:pPr indent="0" lvl="0" marL="0" rtl="0" algn="ctr">
                        <a:spcBef>
                          <a:spcPts val="0"/>
                        </a:spcBef>
                        <a:spcAft>
                          <a:spcPts val="0"/>
                        </a:spcAft>
                        <a:buNone/>
                      </a:pPr>
                      <a:r>
                        <a:rPr lang="en" sz="1000">
                          <a:latin typeface="Montserrat Light"/>
                          <a:ea typeface="Montserrat Light"/>
                          <a:cs typeface="Montserrat Light"/>
                          <a:sym typeface="Montserrat Light"/>
                        </a:rPr>
                        <a:t>39.94</a:t>
                      </a:r>
                      <a:endParaRPr sz="1000">
                        <a:latin typeface="Montserrat Light"/>
                        <a:ea typeface="Montserrat Light"/>
                        <a:cs typeface="Montserrat Light"/>
                        <a:sym typeface="Montserrat Light"/>
                      </a:endParaRPr>
                    </a:p>
                  </a:txBody>
                  <a:tcPr marT="91425" marB="91425" marR="91425" marL="91425"/>
                </a:tc>
                <a:tc>
                  <a:txBody>
                    <a:bodyPr/>
                    <a:lstStyle/>
                    <a:p>
                      <a:pPr indent="0" lvl="0" marL="0" rtl="0" algn="ctr">
                        <a:spcBef>
                          <a:spcPts val="0"/>
                        </a:spcBef>
                        <a:spcAft>
                          <a:spcPts val="0"/>
                        </a:spcAft>
                        <a:buNone/>
                      </a:pPr>
                      <a:r>
                        <a:rPr lang="en" sz="1000">
                          <a:latin typeface="Montserrat Light"/>
                          <a:ea typeface="Montserrat Light"/>
                          <a:cs typeface="Montserrat Light"/>
                          <a:sym typeface="Montserrat Light"/>
                        </a:rPr>
                        <a:t>43.17</a:t>
                      </a:r>
                      <a:endParaRPr sz="1000">
                        <a:latin typeface="Montserrat Light"/>
                        <a:ea typeface="Montserrat Light"/>
                        <a:cs typeface="Montserrat Light"/>
                        <a:sym typeface="Montserrat Light"/>
                      </a:endParaRPr>
                    </a:p>
                  </a:txBody>
                  <a:tcPr marT="91425" marB="91425" marR="91425" marL="91425"/>
                </a:tc>
                <a:tc>
                  <a:txBody>
                    <a:bodyPr/>
                    <a:lstStyle/>
                    <a:p>
                      <a:pPr indent="0" lvl="0" marL="0" rtl="0" algn="ctr">
                        <a:spcBef>
                          <a:spcPts val="0"/>
                        </a:spcBef>
                        <a:spcAft>
                          <a:spcPts val="0"/>
                        </a:spcAft>
                        <a:buNone/>
                      </a:pPr>
                      <a:r>
                        <a:rPr lang="en" sz="1000">
                          <a:latin typeface="Montserrat Light"/>
                          <a:ea typeface="Montserrat Light"/>
                          <a:cs typeface="Montserrat Light"/>
                          <a:sym typeface="Montserrat Light"/>
                        </a:rPr>
                        <a:t>78.97</a:t>
                      </a:r>
                      <a:endParaRPr sz="1000">
                        <a:latin typeface="Montserrat Light"/>
                        <a:ea typeface="Montserrat Light"/>
                        <a:cs typeface="Montserrat Light"/>
                        <a:sym typeface="Montserrat Light"/>
                      </a:endParaRPr>
                    </a:p>
                  </a:txBody>
                  <a:tcPr marT="91425" marB="91425" marR="91425" marL="91425"/>
                </a:tc>
                <a:tc>
                  <a:txBody>
                    <a:bodyPr/>
                    <a:lstStyle/>
                    <a:p>
                      <a:pPr indent="0" lvl="0" marL="0" rtl="0" algn="ctr">
                        <a:spcBef>
                          <a:spcPts val="0"/>
                        </a:spcBef>
                        <a:spcAft>
                          <a:spcPts val="0"/>
                        </a:spcAft>
                        <a:buNone/>
                      </a:pPr>
                      <a:r>
                        <a:rPr lang="en" sz="1000">
                          <a:latin typeface="Montserrat Light"/>
                          <a:ea typeface="Montserrat Light"/>
                          <a:cs typeface="Montserrat Light"/>
                          <a:sym typeface="Montserrat Light"/>
                        </a:rPr>
                        <a:t>57.13</a:t>
                      </a:r>
                      <a:endParaRPr sz="1000">
                        <a:latin typeface="Montserrat Light"/>
                        <a:ea typeface="Montserrat Light"/>
                        <a:cs typeface="Montserrat Light"/>
                        <a:sym typeface="Montserrat Light"/>
                      </a:endParaRPr>
                    </a:p>
                  </a:txBody>
                  <a:tcPr marT="91425" marB="91425" marR="91425" marL="91425"/>
                </a:tc>
                <a:tc>
                  <a:txBody>
                    <a:bodyPr/>
                    <a:lstStyle/>
                    <a:p>
                      <a:pPr indent="0" lvl="0" marL="0" rtl="0" algn="ctr">
                        <a:spcBef>
                          <a:spcPts val="0"/>
                        </a:spcBef>
                        <a:spcAft>
                          <a:spcPts val="0"/>
                        </a:spcAft>
                        <a:buNone/>
                      </a:pPr>
                      <a:r>
                        <a:rPr lang="en" sz="1000">
                          <a:latin typeface="Montserrat Light"/>
                          <a:ea typeface="Montserrat Light"/>
                          <a:cs typeface="Montserrat Light"/>
                          <a:sym typeface="Montserrat Light"/>
                        </a:rPr>
                        <a:t>39.77</a:t>
                      </a:r>
                      <a:endParaRPr sz="1000">
                        <a:latin typeface="Montserrat Light"/>
                        <a:ea typeface="Montserrat Light"/>
                        <a:cs typeface="Montserrat Light"/>
                        <a:sym typeface="Montserrat Light"/>
                      </a:endParaRPr>
                    </a:p>
                  </a:txBody>
                  <a:tcPr marT="91425" marB="91425" marR="91425" marL="91425"/>
                </a:tc>
                <a:tc>
                  <a:txBody>
                    <a:bodyPr/>
                    <a:lstStyle/>
                    <a:p>
                      <a:pPr indent="0" lvl="0" marL="0" rtl="0" algn="ctr">
                        <a:spcBef>
                          <a:spcPts val="0"/>
                        </a:spcBef>
                        <a:spcAft>
                          <a:spcPts val="0"/>
                        </a:spcAft>
                        <a:buNone/>
                      </a:pPr>
                      <a:r>
                        <a:rPr lang="en" sz="1000">
                          <a:latin typeface="Montserrat Light"/>
                          <a:ea typeface="Montserrat Light"/>
                          <a:cs typeface="Montserrat Light"/>
                          <a:sym typeface="Montserrat Light"/>
                        </a:rPr>
                        <a:t>43.38</a:t>
                      </a:r>
                      <a:endParaRPr sz="1000">
                        <a:latin typeface="Montserrat Light"/>
                        <a:ea typeface="Montserrat Light"/>
                        <a:cs typeface="Montserrat Light"/>
                        <a:sym typeface="Montserrat Light"/>
                      </a:endParaRPr>
                    </a:p>
                  </a:txBody>
                  <a:tcPr marT="91425" marB="91425" marR="91425" marL="91425"/>
                </a:tc>
              </a:tr>
              <a:tr h="378425">
                <a:tc>
                  <a:txBody>
                    <a:bodyPr/>
                    <a:lstStyle/>
                    <a:p>
                      <a:pPr indent="0" lvl="0" marL="0" rtl="0" algn="ctr">
                        <a:spcBef>
                          <a:spcPts val="0"/>
                        </a:spcBef>
                        <a:spcAft>
                          <a:spcPts val="0"/>
                        </a:spcAft>
                        <a:buNone/>
                      </a:pPr>
                      <a:r>
                        <a:rPr lang="en" sz="1000">
                          <a:latin typeface="Montserrat"/>
                          <a:ea typeface="Montserrat"/>
                          <a:cs typeface="Montserrat"/>
                          <a:sym typeface="Montserrat"/>
                        </a:rPr>
                        <a:t>Deep Learning</a:t>
                      </a:r>
                      <a:endParaRPr sz="10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000">
                          <a:latin typeface="Montserrat Light"/>
                          <a:ea typeface="Montserrat Light"/>
                          <a:cs typeface="Montserrat Light"/>
                          <a:sym typeface="Montserrat Light"/>
                        </a:rPr>
                        <a:t>58.30</a:t>
                      </a:r>
                      <a:endParaRPr sz="1000">
                        <a:latin typeface="Montserrat Light"/>
                        <a:ea typeface="Montserrat Light"/>
                        <a:cs typeface="Montserrat Light"/>
                        <a:sym typeface="Montserrat Light"/>
                      </a:endParaRPr>
                    </a:p>
                  </a:txBody>
                  <a:tcPr marT="91425" marB="91425" marR="91425" marL="91425"/>
                </a:tc>
                <a:tc>
                  <a:txBody>
                    <a:bodyPr/>
                    <a:lstStyle/>
                    <a:p>
                      <a:pPr indent="0" lvl="0" marL="0" rtl="0" algn="ctr">
                        <a:spcBef>
                          <a:spcPts val="0"/>
                        </a:spcBef>
                        <a:spcAft>
                          <a:spcPts val="0"/>
                        </a:spcAft>
                        <a:buNone/>
                      </a:pPr>
                      <a:r>
                        <a:rPr lang="en" sz="1000">
                          <a:latin typeface="Montserrat Light"/>
                          <a:ea typeface="Montserrat Light"/>
                          <a:cs typeface="Montserrat Light"/>
                          <a:sym typeface="Montserrat Light"/>
                        </a:rPr>
                        <a:t>58.53</a:t>
                      </a:r>
                      <a:endParaRPr sz="1000">
                        <a:latin typeface="Montserrat Light"/>
                        <a:ea typeface="Montserrat Light"/>
                        <a:cs typeface="Montserrat Light"/>
                        <a:sym typeface="Montserrat Light"/>
                      </a:endParaRPr>
                    </a:p>
                  </a:txBody>
                  <a:tcPr marT="91425" marB="91425" marR="91425" marL="91425"/>
                </a:tc>
                <a:tc>
                  <a:txBody>
                    <a:bodyPr/>
                    <a:lstStyle/>
                    <a:p>
                      <a:pPr indent="0" lvl="0" marL="0" rtl="0" algn="ctr">
                        <a:spcBef>
                          <a:spcPts val="0"/>
                        </a:spcBef>
                        <a:spcAft>
                          <a:spcPts val="0"/>
                        </a:spcAft>
                        <a:buNone/>
                      </a:pPr>
                      <a:r>
                        <a:rPr lang="en" sz="1000">
                          <a:latin typeface="Montserrat Light"/>
                          <a:ea typeface="Montserrat Light"/>
                          <a:cs typeface="Montserrat Light"/>
                          <a:sym typeface="Montserrat Light"/>
                        </a:rPr>
                        <a:t>41.07</a:t>
                      </a:r>
                      <a:endParaRPr sz="1000">
                        <a:latin typeface="Montserrat Light"/>
                        <a:ea typeface="Montserrat Light"/>
                        <a:cs typeface="Montserrat Light"/>
                        <a:sym typeface="Montserrat Light"/>
                      </a:endParaRPr>
                    </a:p>
                  </a:txBody>
                  <a:tcPr marT="91425" marB="91425" marR="91425" marL="91425"/>
                </a:tc>
                <a:tc>
                  <a:txBody>
                    <a:bodyPr/>
                    <a:lstStyle/>
                    <a:p>
                      <a:pPr indent="0" lvl="0" marL="0" rtl="0" algn="ctr">
                        <a:spcBef>
                          <a:spcPts val="0"/>
                        </a:spcBef>
                        <a:spcAft>
                          <a:spcPts val="0"/>
                        </a:spcAft>
                        <a:buNone/>
                      </a:pPr>
                      <a:r>
                        <a:rPr lang="en" sz="1000">
                          <a:latin typeface="Montserrat Light"/>
                          <a:ea typeface="Montserrat Light"/>
                          <a:cs typeface="Montserrat Light"/>
                          <a:sym typeface="Montserrat Light"/>
                        </a:rPr>
                        <a:t>40.72</a:t>
                      </a:r>
                      <a:endParaRPr sz="1000">
                        <a:latin typeface="Montserrat Light"/>
                        <a:ea typeface="Montserrat Light"/>
                        <a:cs typeface="Montserrat Light"/>
                        <a:sym typeface="Montserrat Light"/>
                      </a:endParaRPr>
                    </a:p>
                  </a:txBody>
                  <a:tcPr marT="91425" marB="91425" marR="91425" marL="91425"/>
                </a:tc>
                <a:tc>
                  <a:txBody>
                    <a:bodyPr/>
                    <a:lstStyle/>
                    <a:p>
                      <a:pPr indent="0" lvl="0" marL="0" rtl="0" algn="ctr">
                        <a:spcBef>
                          <a:spcPts val="0"/>
                        </a:spcBef>
                        <a:spcAft>
                          <a:spcPts val="0"/>
                        </a:spcAft>
                        <a:buNone/>
                      </a:pPr>
                      <a:r>
                        <a:rPr lang="en" sz="1000">
                          <a:latin typeface="Montserrat Light"/>
                          <a:ea typeface="Montserrat Light"/>
                          <a:cs typeface="Montserrat Light"/>
                          <a:sym typeface="Montserrat Light"/>
                        </a:rPr>
                        <a:t>78.24</a:t>
                      </a:r>
                      <a:endParaRPr sz="1000">
                        <a:latin typeface="Montserrat Light"/>
                        <a:ea typeface="Montserrat Light"/>
                        <a:cs typeface="Montserrat Light"/>
                        <a:sym typeface="Montserrat Light"/>
                      </a:endParaRPr>
                    </a:p>
                  </a:txBody>
                  <a:tcPr marT="91425" marB="91425" marR="91425" marL="91425"/>
                </a:tc>
                <a:tc>
                  <a:txBody>
                    <a:bodyPr/>
                    <a:lstStyle/>
                    <a:p>
                      <a:pPr indent="0" lvl="0" marL="0" rtl="0" algn="ctr">
                        <a:spcBef>
                          <a:spcPts val="0"/>
                        </a:spcBef>
                        <a:spcAft>
                          <a:spcPts val="0"/>
                        </a:spcAft>
                        <a:buNone/>
                      </a:pPr>
                      <a:r>
                        <a:rPr lang="en" sz="1000">
                          <a:latin typeface="Montserrat Light"/>
                          <a:ea typeface="Montserrat Light"/>
                          <a:cs typeface="Montserrat Light"/>
                          <a:sym typeface="Montserrat Light"/>
                        </a:rPr>
                        <a:t>78.31</a:t>
                      </a:r>
                      <a:endParaRPr sz="1000">
                        <a:latin typeface="Montserrat Light"/>
                        <a:ea typeface="Montserrat Light"/>
                        <a:cs typeface="Montserrat Light"/>
                        <a:sym typeface="Montserrat Light"/>
                      </a:endParaRPr>
                    </a:p>
                  </a:txBody>
                  <a:tcPr marT="91425" marB="91425" marR="91425" marL="91425"/>
                </a:tc>
                <a:tc>
                  <a:txBody>
                    <a:bodyPr/>
                    <a:lstStyle/>
                    <a:p>
                      <a:pPr indent="0" lvl="0" marL="0" rtl="0" algn="ctr">
                        <a:spcBef>
                          <a:spcPts val="0"/>
                        </a:spcBef>
                        <a:spcAft>
                          <a:spcPts val="0"/>
                        </a:spcAft>
                        <a:buNone/>
                      </a:pPr>
                      <a:r>
                        <a:rPr lang="en" sz="1000">
                          <a:latin typeface="Montserrat Light"/>
                          <a:ea typeface="Montserrat Light"/>
                          <a:cs typeface="Montserrat Light"/>
                          <a:sym typeface="Montserrat Light"/>
                        </a:rPr>
                        <a:t>40.55</a:t>
                      </a:r>
                      <a:endParaRPr sz="1000">
                        <a:latin typeface="Montserrat Light"/>
                        <a:ea typeface="Montserrat Light"/>
                        <a:cs typeface="Montserrat Light"/>
                        <a:sym typeface="Montserrat Light"/>
                      </a:endParaRPr>
                    </a:p>
                  </a:txBody>
                  <a:tcPr marT="91425" marB="91425" marR="91425" marL="91425"/>
                </a:tc>
                <a:tc>
                  <a:txBody>
                    <a:bodyPr/>
                    <a:lstStyle/>
                    <a:p>
                      <a:pPr indent="0" lvl="0" marL="0" rtl="0" algn="ctr">
                        <a:spcBef>
                          <a:spcPts val="0"/>
                        </a:spcBef>
                        <a:spcAft>
                          <a:spcPts val="0"/>
                        </a:spcAft>
                        <a:buNone/>
                      </a:pPr>
                      <a:r>
                        <a:rPr lang="en" sz="1000">
                          <a:latin typeface="Montserrat Light"/>
                          <a:ea typeface="Montserrat Light"/>
                          <a:cs typeface="Montserrat Light"/>
                          <a:sym typeface="Montserrat Light"/>
                        </a:rPr>
                        <a:t>40.81</a:t>
                      </a:r>
                      <a:endParaRPr sz="1000">
                        <a:latin typeface="Montserrat Light"/>
                        <a:ea typeface="Montserrat Light"/>
                        <a:cs typeface="Montserrat Light"/>
                        <a:sym typeface="Montserrat Light"/>
                      </a:endParaRPr>
                    </a:p>
                  </a:txBody>
                  <a:tcPr marT="91425" marB="91425" marR="91425" marL="91425"/>
                </a:tc>
              </a:tr>
              <a:tr h="378425">
                <a:tc>
                  <a:txBody>
                    <a:bodyPr/>
                    <a:lstStyle/>
                    <a:p>
                      <a:pPr indent="0" lvl="0" marL="0" rtl="0" algn="ctr">
                        <a:spcBef>
                          <a:spcPts val="0"/>
                        </a:spcBef>
                        <a:spcAft>
                          <a:spcPts val="0"/>
                        </a:spcAft>
                        <a:buNone/>
                      </a:pPr>
                      <a:r>
                        <a:rPr lang="en" sz="1000">
                          <a:latin typeface="Montserrat"/>
                          <a:ea typeface="Montserrat"/>
                          <a:cs typeface="Montserrat"/>
                          <a:sym typeface="Montserrat"/>
                        </a:rPr>
                        <a:t>Functional API</a:t>
                      </a:r>
                      <a:endParaRPr sz="10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000">
                          <a:latin typeface="Montserrat Light"/>
                          <a:ea typeface="Montserrat Light"/>
                          <a:cs typeface="Montserrat Light"/>
                          <a:sym typeface="Montserrat Light"/>
                        </a:rPr>
                        <a:t>59.30</a:t>
                      </a:r>
                      <a:endParaRPr sz="1000">
                        <a:latin typeface="Montserrat Light"/>
                        <a:ea typeface="Montserrat Light"/>
                        <a:cs typeface="Montserrat Light"/>
                        <a:sym typeface="Montserrat Light"/>
                      </a:endParaRPr>
                    </a:p>
                  </a:txBody>
                  <a:tcPr marT="91425" marB="91425" marR="91425" marL="91425"/>
                </a:tc>
                <a:tc>
                  <a:txBody>
                    <a:bodyPr/>
                    <a:lstStyle/>
                    <a:p>
                      <a:pPr indent="0" lvl="0" marL="0" rtl="0" algn="ctr">
                        <a:spcBef>
                          <a:spcPts val="0"/>
                        </a:spcBef>
                        <a:spcAft>
                          <a:spcPts val="0"/>
                        </a:spcAft>
                        <a:buNone/>
                      </a:pPr>
                      <a:r>
                        <a:rPr lang="en" sz="1000">
                          <a:latin typeface="Montserrat Light"/>
                          <a:ea typeface="Montserrat Light"/>
                          <a:cs typeface="Montserrat Light"/>
                          <a:sym typeface="Montserrat Light"/>
                        </a:rPr>
                        <a:t>51.18</a:t>
                      </a:r>
                      <a:endParaRPr sz="1000">
                        <a:latin typeface="Montserrat Light"/>
                        <a:ea typeface="Montserrat Light"/>
                        <a:cs typeface="Montserrat Light"/>
                        <a:sym typeface="Montserrat Light"/>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latin typeface="Montserrat Light"/>
                          <a:ea typeface="Montserrat Light"/>
                          <a:cs typeface="Montserrat Light"/>
                          <a:sym typeface="Montserrat Light"/>
                        </a:rPr>
                        <a:t>41.89</a:t>
                      </a:r>
                      <a:endParaRPr sz="1000">
                        <a:latin typeface="Montserrat Light"/>
                        <a:ea typeface="Montserrat Light"/>
                        <a:cs typeface="Montserrat Light"/>
                        <a:sym typeface="Montserrat Light"/>
                      </a:endParaRPr>
                    </a:p>
                  </a:txBody>
                  <a:tcPr marT="91425" marB="91425" marR="91425" marL="91425"/>
                </a:tc>
                <a:tc>
                  <a:txBody>
                    <a:bodyPr/>
                    <a:lstStyle/>
                    <a:p>
                      <a:pPr indent="0" lvl="0" marL="0" rtl="0" algn="ctr">
                        <a:spcBef>
                          <a:spcPts val="0"/>
                        </a:spcBef>
                        <a:spcAft>
                          <a:spcPts val="0"/>
                        </a:spcAft>
                        <a:buNone/>
                      </a:pPr>
                      <a:r>
                        <a:rPr lang="en" sz="1000">
                          <a:latin typeface="Montserrat Light"/>
                          <a:ea typeface="Montserrat Light"/>
                          <a:cs typeface="Montserrat Light"/>
                          <a:sym typeface="Montserrat Light"/>
                        </a:rPr>
                        <a:t>41.81</a:t>
                      </a:r>
                      <a:endParaRPr sz="1000">
                        <a:latin typeface="Montserrat Light"/>
                        <a:ea typeface="Montserrat Light"/>
                        <a:cs typeface="Montserrat Light"/>
                        <a:sym typeface="Montserrat Light"/>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latin typeface="Montserrat Light"/>
                          <a:ea typeface="Montserrat Light"/>
                          <a:cs typeface="Montserrat Light"/>
                          <a:sym typeface="Montserrat Light"/>
                        </a:rPr>
                        <a:t>86.59</a:t>
                      </a:r>
                      <a:endParaRPr sz="1000">
                        <a:latin typeface="Montserrat Light"/>
                        <a:ea typeface="Montserrat Light"/>
                        <a:cs typeface="Montserrat Light"/>
                        <a:sym typeface="Montserrat Light"/>
                      </a:endParaRPr>
                    </a:p>
                  </a:txBody>
                  <a:tcPr marT="91425" marB="91425" marR="91425" marL="91425"/>
                </a:tc>
                <a:tc>
                  <a:txBody>
                    <a:bodyPr/>
                    <a:lstStyle/>
                    <a:p>
                      <a:pPr indent="0" lvl="0" marL="0" rtl="0" algn="ctr">
                        <a:spcBef>
                          <a:spcPts val="0"/>
                        </a:spcBef>
                        <a:spcAft>
                          <a:spcPts val="0"/>
                        </a:spcAft>
                        <a:buNone/>
                      </a:pPr>
                      <a:r>
                        <a:rPr lang="en" sz="1000">
                          <a:latin typeface="Montserrat Light"/>
                          <a:ea typeface="Montserrat Light"/>
                          <a:cs typeface="Montserrat Light"/>
                          <a:sym typeface="Montserrat Light"/>
                        </a:rPr>
                        <a:t>71.49</a:t>
                      </a:r>
                      <a:endParaRPr sz="1000">
                        <a:latin typeface="Montserrat Light"/>
                        <a:ea typeface="Montserrat Light"/>
                        <a:cs typeface="Montserrat Light"/>
                        <a:sym typeface="Montserrat Light"/>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latin typeface="Montserrat Light"/>
                          <a:ea typeface="Montserrat Light"/>
                          <a:cs typeface="Montserrat Light"/>
                          <a:sym typeface="Montserrat Light"/>
                        </a:rPr>
                        <a:t>41.20</a:t>
                      </a:r>
                      <a:endParaRPr sz="1000">
                        <a:latin typeface="Montserrat Light"/>
                        <a:ea typeface="Montserrat Light"/>
                        <a:cs typeface="Montserrat Light"/>
                        <a:sym typeface="Montserrat Light"/>
                      </a:endParaRPr>
                    </a:p>
                  </a:txBody>
                  <a:tcPr marT="91425" marB="91425" marR="91425" marL="91425"/>
                </a:tc>
                <a:tc>
                  <a:txBody>
                    <a:bodyPr/>
                    <a:lstStyle/>
                    <a:p>
                      <a:pPr indent="0" lvl="0" marL="0" rtl="0" algn="ctr">
                        <a:spcBef>
                          <a:spcPts val="0"/>
                        </a:spcBef>
                        <a:spcAft>
                          <a:spcPts val="0"/>
                        </a:spcAft>
                        <a:buNone/>
                      </a:pPr>
                      <a:r>
                        <a:rPr lang="en" sz="1000">
                          <a:latin typeface="Montserrat Light"/>
                          <a:ea typeface="Montserrat Light"/>
                          <a:cs typeface="Montserrat Light"/>
                          <a:sym typeface="Montserrat Light"/>
                        </a:rPr>
                        <a:t>39.18</a:t>
                      </a:r>
                      <a:endParaRPr sz="1000">
                        <a:latin typeface="Montserrat Light"/>
                        <a:ea typeface="Montserrat Light"/>
                        <a:cs typeface="Montserrat Light"/>
                        <a:sym typeface="Montserrat Light"/>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ctrTitle"/>
          </p:nvPr>
        </p:nvSpPr>
        <p:spPr>
          <a:xfrm>
            <a:off x="292800" y="282300"/>
            <a:ext cx="8558400" cy="4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44">
                <a:latin typeface="Montserrat"/>
                <a:ea typeface="Montserrat"/>
                <a:cs typeface="Montserrat"/>
                <a:sym typeface="Montserrat"/>
              </a:rPr>
              <a:t>Analysis</a:t>
            </a:r>
            <a:endParaRPr sz="2644">
              <a:latin typeface="Montserrat"/>
              <a:ea typeface="Montserrat"/>
              <a:cs typeface="Montserrat"/>
              <a:sym typeface="Montserrat"/>
            </a:endParaRPr>
          </a:p>
          <a:p>
            <a:pPr indent="0" lvl="0" marL="0" rtl="0" algn="l">
              <a:spcBef>
                <a:spcPts val="0"/>
              </a:spcBef>
              <a:spcAft>
                <a:spcPts val="0"/>
              </a:spcAft>
              <a:buNone/>
            </a:pPr>
            <a:r>
              <a:t/>
            </a:r>
            <a:endParaRPr sz="1944">
              <a:latin typeface="Montserrat"/>
              <a:ea typeface="Montserrat"/>
              <a:cs typeface="Montserrat"/>
              <a:sym typeface="Montserrat"/>
            </a:endParaRPr>
          </a:p>
          <a:p>
            <a:pPr indent="-349250" lvl="0" marL="457200" marR="0" rtl="0" algn="l">
              <a:lnSpc>
                <a:spcPct val="100000"/>
              </a:lnSpc>
              <a:spcBef>
                <a:spcPts val="0"/>
              </a:spcBef>
              <a:spcAft>
                <a:spcPts val="0"/>
              </a:spcAft>
              <a:buSzPts val="1900"/>
              <a:buFont typeface="Montserrat Thin"/>
              <a:buChar char="●"/>
            </a:pPr>
            <a:r>
              <a:rPr lang="en" sz="2000">
                <a:latin typeface="Montserrat Light"/>
                <a:ea typeface="Montserrat Light"/>
                <a:cs typeface="Montserrat Light"/>
                <a:sym typeface="Montserrat Light"/>
              </a:rPr>
              <a:t>Our first hypothesis that adding topic names as a feature would help in bias prediction did not hold true</a:t>
            </a:r>
            <a:endParaRPr sz="2000">
              <a:latin typeface="Montserrat Light"/>
              <a:ea typeface="Montserrat Light"/>
              <a:cs typeface="Montserrat Light"/>
              <a:sym typeface="Montserrat Light"/>
            </a:endParaRPr>
          </a:p>
          <a:p>
            <a:pPr indent="-349250" lvl="0" marL="457200" marR="0" rtl="0" algn="l">
              <a:lnSpc>
                <a:spcPct val="100000"/>
              </a:lnSpc>
              <a:spcBef>
                <a:spcPts val="0"/>
              </a:spcBef>
              <a:spcAft>
                <a:spcPts val="0"/>
              </a:spcAft>
              <a:buSzPts val="1900"/>
              <a:buFont typeface="Montserrat Thin"/>
              <a:buChar char="●"/>
            </a:pPr>
            <a:r>
              <a:rPr lang="en" sz="2000">
                <a:latin typeface="Montserrat Light"/>
                <a:ea typeface="Montserrat Light"/>
                <a:cs typeface="Montserrat Light"/>
                <a:sym typeface="Montserrat Light"/>
              </a:rPr>
              <a:t>We can see from the tables above that prepending or concatenating the input layers did not help. It rather decreases the accuracies of prediction</a:t>
            </a:r>
            <a:endParaRPr sz="2000">
              <a:latin typeface="Montserrat Light"/>
              <a:ea typeface="Montserrat Light"/>
              <a:cs typeface="Montserrat Light"/>
              <a:sym typeface="Montserrat Light"/>
            </a:endParaRPr>
          </a:p>
          <a:p>
            <a:pPr indent="-349250" lvl="0" marL="457200" marR="0" rtl="0" algn="l">
              <a:lnSpc>
                <a:spcPct val="100000"/>
              </a:lnSpc>
              <a:spcBef>
                <a:spcPts val="0"/>
              </a:spcBef>
              <a:spcAft>
                <a:spcPts val="0"/>
              </a:spcAft>
              <a:buSzPts val="1900"/>
              <a:buFont typeface="Montserrat Thin"/>
              <a:buChar char="●"/>
            </a:pPr>
            <a:r>
              <a:rPr lang="en" sz="2000">
                <a:latin typeface="Montserrat Light"/>
                <a:ea typeface="Montserrat Light"/>
                <a:cs typeface="Montserrat Light"/>
                <a:sym typeface="Montserrat Light"/>
              </a:rPr>
              <a:t>We think that the reason behind this is that a topic name by itself has no bias. For example, consider 2 articles such that one is left and the other is right When we incorporate the topic name, the representation of the two articles is now affected by a feature that is neither left nor right. This results in the representations losing its weight towards a particular bias. Hence, the training did not improve as predicted.</a:t>
            </a:r>
            <a:endParaRPr sz="1500">
              <a:latin typeface="Montserrat Light"/>
              <a:ea typeface="Montserrat Light"/>
              <a:cs typeface="Montserrat Light"/>
              <a:sym typeface="Montserrat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ph type="ctrTitle"/>
          </p:nvPr>
        </p:nvSpPr>
        <p:spPr>
          <a:xfrm>
            <a:off x="292800" y="282300"/>
            <a:ext cx="8558400" cy="4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44">
                <a:latin typeface="Montserrat"/>
                <a:ea typeface="Montserrat"/>
                <a:cs typeface="Montserrat"/>
                <a:sym typeface="Montserrat"/>
              </a:rPr>
              <a:t>Analysis</a:t>
            </a:r>
            <a:endParaRPr sz="1944">
              <a:latin typeface="Montserrat"/>
              <a:ea typeface="Montserrat"/>
              <a:cs typeface="Montserrat"/>
              <a:sym typeface="Montserrat"/>
            </a:endParaRPr>
          </a:p>
          <a:p>
            <a:pPr indent="0" lvl="0" marL="0" rtl="0" algn="l">
              <a:spcBef>
                <a:spcPts val="0"/>
              </a:spcBef>
              <a:spcAft>
                <a:spcPts val="0"/>
              </a:spcAft>
              <a:buNone/>
            </a:pPr>
            <a:r>
              <a:t/>
            </a:r>
            <a:endParaRPr sz="1900">
              <a:latin typeface="Montserrat Light"/>
              <a:ea typeface="Montserrat Light"/>
              <a:cs typeface="Montserrat Light"/>
              <a:sym typeface="Montserrat Light"/>
            </a:endParaRPr>
          </a:p>
          <a:p>
            <a:pPr indent="-349250" lvl="0" marL="457200" rtl="0" algn="l">
              <a:spcBef>
                <a:spcPts val="0"/>
              </a:spcBef>
              <a:spcAft>
                <a:spcPts val="0"/>
              </a:spcAft>
              <a:buSzPts val="1900"/>
              <a:buFont typeface="Montserrat Thin"/>
              <a:buChar char="●"/>
            </a:pPr>
            <a:r>
              <a:rPr lang="en" sz="2000">
                <a:latin typeface="Montserrat Light"/>
                <a:ea typeface="Montserrat Light"/>
                <a:cs typeface="Montserrat Light"/>
                <a:sym typeface="Montserrat Light"/>
              </a:rPr>
              <a:t>Our second hypothesis that media source relates to the bias of the article did hold true.</a:t>
            </a:r>
            <a:endParaRPr sz="2000">
              <a:latin typeface="Montserrat Light"/>
              <a:ea typeface="Montserrat Light"/>
              <a:cs typeface="Montserrat Light"/>
              <a:sym typeface="Montserrat Light"/>
            </a:endParaRPr>
          </a:p>
          <a:p>
            <a:pPr indent="-355600" lvl="0" marL="457200" rtl="0" algn="l">
              <a:spcBef>
                <a:spcPts val="0"/>
              </a:spcBef>
              <a:spcAft>
                <a:spcPts val="0"/>
              </a:spcAft>
              <a:buSzPts val="2000"/>
              <a:buFont typeface="Montserrat Light"/>
              <a:buChar char="●"/>
            </a:pPr>
            <a:r>
              <a:rPr lang="en" sz="2000">
                <a:latin typeface="Montserrat Light"/>
                <a:ea typeface="Montserrat Light"/>
                <a:cs typeface="Montserrat Light"/>
                <a:sym typeface="Montserrat Light"/>
              </a:rPr>
              <a:t>However, it is important to note that the split of the data also a role to play.</a:t>
            </a:r>
            <a:endParaRPr sz="2000">
              <a:latin typeface="Montserrat Light"/>
              <a:ea typeface="Montserrat Light"/>
              <a:cs typeface="Montserrat Light"/>
              <a:sym typeface="Montserrat Light"/>
            </a:endParaRPr>
          </a:p>
          <a:p>
            <a:pPr indent="-355600" lvl="0" marL="457200" rtl="0" algn="l">
              <a:spcBef>
                <a:spcPts val="0"/>
              </a:spcBef>
              <a:spcAft>
                <a:spcPts val="0"/>
              </a:spcAft>
              <a:buSzPts val="2000"/>
              <a:buFont typeface="Montserrat Light"/>
              <a:buChar char="●"/>
            </a:pPr>
            <a:r>
              <a:rPr lang="en" sz="2000">
                <a:latin typeface="Montserrat Light"/>
                <a:ea typeface="Montserrat Light"/>
                <a:cs typeface="Montserrat Light"/>
                <a:sym typeface="Montserrat Light"/>
              </a:rPr>
              <a:t>We see an increase in accuracy for the random split. Increase is because the model is able to learn to relate the source of the article with the bias of the article. </a:t>
            </a:r>
            <a:endParaRPr sz="2000">
              <a:latin typeface="Montserrat Light"/>
              <a:ea typeface="Montserrat Light"/>
              <a:cs typeface="Montserrat Light"/>
              <a:sym typeface="Montserrat Light"/>
            </a:endParaRPr>
          </a:p>
          <a:p>
            <a:pPr indent="-355600" lvl="0" marL="457200" rtl="0" algn="l">
              <a:spcBef>
                <a:spcPts val="0"/>
              </a:spcBef>
              <a:spcAft>
                <a:spcPts val="0"/>
              </a:spcAft>
              <a:buSzPts val="2000"/>
              <a:buFont typeface="Montserrat Light"/>
              <a:buChar char="●"/>
            </a:pPr>
            <a:r>
              <a:rPr lang="en" sz="2000">
                <a:latin typeface="Montserrat Light"/>
                <a:ea typeface="Montserrat Light"/>
                <a:cs typeface="Montserrat Light"/>
                <a:sym typeface="Montserrat Light"/>
              </a:rPr>
              <a:t>No improvements in the media split is seen. The source-bias relationship learned by the model is only for the sources in the train data set. Since, the train and test data do not share media sources, the knowledge gained provides no additional help in prediction for the test data set.</a:t>
            </a:r>
            <a:endParaRPr sz="2000">
              <a:latin typeface="Montserrat Light"/>
              <a:ea typeface="Montserrat Light"/>
              <a:cs typeface="Montserrat Light"/>
              <a:sym typeface="Montserrat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type="ctrTitle"/>
          </p:nvPr>
        </p:nvSpPr>
        <p:spPr>
          <a:xfrm>
            <a:off x="292800" y="385025"/>
            <a:ext cx="8558400" cy="4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44">
                <a:latin typeface="Montserrat"/>
                <a:ea typeface="Montserrat"/>
                <a:cs typeface="Montserrat"/>
                <a:sym typeface="Montserrat"/>
              </a:rPr>
              <a:t>Conclusion</a:t>
            </a:r>
            <a:endParaRPr sz="2644">
              <a:latin typeface="Montserrat"/>
              <a:ea typeface="Montserrat"/>
              <a:cs typeface="Montserrat"/>
              <a:sym typeface="Montserrat"/>
            </a:endParaRPr>
          </a:p>
          <a:p>
            <a:pPr indent="0" lvl="0" marL="0" rtl="0" algn="l">
              <a:spcBef>
                <a:spcPts val="0"/>
              </a:spcBef>
              <a:spcAft>
                <a:spcPts val="0"/>
              </a:spcAft>
              <a:buNone/>
            </a:pPr>
            <a:r>
              <a:t/>
            </a:r>
            <a:endParaRPr sz="2000">
              <a:latin typeface="Montserrat"/>
              <a:ea typeface="Montserrat"/>
              <a:cs typeface="Montserrat"/>
              <a:sym typeface="Montserrat"/>
            </a:endParaRPr>
          </a:p>
          <a:p>
            <a:pPr indent="-349250" lvl="0" marL="457200" rtl="0" algn="l">
              <a:spcBef>
                <a:spcPts val="0"/>
              </a:spcBef>
              <a:spcAft>
                <a:spcPts val="0"/>
              </a:spcAft>
              <a:buSzPts val="1900"/>
              <a:buFont typeface="Montserrat Thin"/>
              <a:buChar char="●"/>
            </a:pPr>
            <a:r>
              <a:rPr lang="en" sz="2200">
                <a:latin typeface="Montserrat Light"/>
                <a:ea typeface="Montserrat Light"/>
                <a:cs typeface="Montserrat Light"/>
                <a:sym typeface="Montserrat Light"/>
              </a:rPr>
              <a:t>The source of a news/media article has an direct relation with the bias of article. While it might appear that certain topics inherently have a bias, a topic can consist of articles that span over different biases.</a:t>
            </a:r>
            <a:endParaRPr sz="2200">
              <a:latin typeface="Montserrat Light"/>
              <a:ea typeface="Montserrat Light"/>
              <a:cs typeface="Montserrat Light"/>
              <a:sym typeface="Montserrat Light"/>
            </a:endParaRPr>
          </a:p>
          <a:p>
            <a:pPr indent="-349250" lvl="0" marL="457200" marR="0" rtl="0" algn="l">
              <a:lnSpc>
                <a:spcPct val="100000"/>
              </a:lnSpc>
              <a:spcBef>
                <a:spcPts val="0"/>
              </a:spcBef>
              <a:spcAft>
                <a:spcPts val="0"/>
              </a:spcAft>
              <a:buSzPts val="1900"/>
              <a:buFont typeface="Montserrat Thin"/>
              <a:buChar char="●"/>
            </a:pPr>
            <a:r>
              <a:rPr lang="en" sz="2200">
                <a:latin typeface="Montserrat Light"/>
                <a:ea typeface="Montserrat Light"/>
                <a:cs typeface="Montserrat Light"/>
                <a:sym typeface="Montserrat Light"/>
              </a:rPr>
              <a:t>It is important for readers to be mindful that the information presented to them may be biased, and they should approach it with some skepticism while forming their opinions.</a:t>
            </a:r>
            <a:endParaRPr sz="2200">
              <a:latin typeface="Montserrat Light"/>
              <a:ea typeface="Montserrat Light"/>
              <a:cs typeface="Montserrat Light"/>
              <a:sym typeface="Montserrat 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