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98" r:id="rId5"/>
    <p:sldId id="302" r:id="rId6"/>
    <p:sldId id="303" r:id="rId7"/>
    <p:sldId id="304" r:id="rId8"/>
    <p:sldId id="305" r:id="rId9"/>
    <p:sldId id="306" r:id="rId10"/>
    <p:sldId id="320" r:id="rId11"/>
    <p:sldId id="318" r:id="rId12"/>
    <p:sldId id="307" r:id="rId13"/>
    <p:sldId id="30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19" autoAdjust="0"/>
  </p:normalViewPr>
  <p:slideViewPr>
    <p:cSldViewPr snapToGrid="0">
      <p:cViewPr varScale="1">
        <p:scale>
          <a:sx n="60" d="100"/>
          <a:sy n="60" d="100"/>
        </p:scale>
        <p:origin x="9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2606F-29CC-4150-9AE3-A993949F1E10}" type="datetimeFigureOut">
              <a:rPr lang="en-IN" smtClean="0"/>
              <a:t>22-09-2022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E3AF88-A9F0-42D4-81EC-19C66FBDA306}" type="slidenum">
              <a:rPr lang="en-IN" smtClean="0"/>
              <a:t>‹#›</a:t>
            </a:fld>
            <a:endParaRPr lang="en-IN"/>
          </a:p>
        </p:txBody>
      </p:sp>
    </p:spTree>
    <p:extLst>
      <p:ext uri="{BB962C8B-B14F-4D97-AF65-F5344CB8AC3E}">
        <p14:creationId xmlns:p14="http://schemas.microsoft.com/office/powerpoint/2010/main" val="1503011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7750" y="1475234"/>
            <a:ext cx="3209973" cy="2901694"/>
          </a:xfrm>
        </p:spPr>
        <p:txBody>
          <a:bodyPr anchor="b">
            <a:normAutofit/>
          </a:bodyPr>
          <a:lstStyle/>
          <a:p>
            <a:r>
              <a:rPr lang="en-US" sz="4400" dirty="0">
                <a:solidFill>
                  <a:schemeClr val="tx1"/>
                </a:solidFill>
              </a:rPr>
              <a:t>Multidimensional Scaling (MDS)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452520"/>
          </a:xfrm>
        </p:spPr>
        <p:txBody>
          <a:bodyPr anchor="t">
            <a:normAutofit/>
          </a:bodyPr>
          <a:lstStyle/>
          <a:p>
            <a:pPr>
              <a:lnSpc>
                <a:spcPct val="100000"/>
              </a:lnSpc>
            </a:pPr>
            <a:r>
              <a:rPr lang="en-US" sz="1600" dirty="0"/>
              <a:t>VISHAL GARG</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7C65-8CEF-5E52-56C5-79EEAFF2B34D}"/>
              </a:ext>
            </a:extLst>
          </p:cNvPr>
          <p:cNvSpPr>
            <a:spLocks noGrp="1"/>
          </p:cNvSpPr>
          <p:nvPr>
            <p:ph type="title"/>
          </p:nvPr>
        </p:nvSpPr>
        <p:spPr/>
        <p:txBody>
          <a:bodyPr>
            <a:normAutofit/>
          </a:bodyPr>
          <a:lstStyle/>
          <a:p>
            <a:r>
              <a:rPr lang="en-IN" sz="4000" dirty="0">
                <a:solidFill>
                  <a:schemeClr val="tx1"/>
                </a:solidFill>
              </a:rPr>
              <a:t>FINAL INSIGHTS/RECOMMENDATIONS</a:t>
            </a:r>
          </a:p>
        </p:txBody>
      </p:sp>
      <p:sp>
        <p:nvSpPr>
          <p:cNvPr id="3" name="Content Placeholder 2">
            <a:extLst>
              <a:ext uri="{FF2B5EF4-FFF2-40B4-BE49-F238E27FC236}">
                <a16:creationId xmlns:a16="http://schemas.microsoft.com/office/drawing/2014/main" id="{1F5D2544-8310-9205-7E9A-599905577B4E}"/>
              </a:ext>
            </a:extLst>
          </p:cNvPr>
          <p:cNvSpPr>
            <a:spLocks noGrp="1"/>
          </p:cNvSpPr>
          <p:nvPr>
            <p:ph idx="1"/>
          </p:nvPr>
        </p:nvSpPr>
        <p:spPr/>
        <p:txBody>
          <a:bodyPr>
            <a:normAutofit/>
          </a:bodyPr>
          <a:lstStyle/>
          <a:p>
            <a:pPr>
              <a:buFont typeface="Wingdings" panose="05000000000000000000" pitchFamily="2" charset="2"/>
              <a:buChar char="ü"/>
            </a:pPr>
            <a:r>
              <a:rPr lang="en-IN" dirty="0">
                <a:solidFill>
                  <a:schemeClr val="tx1"/>
                </a:solidFill>
              </a:rPr>
              <a:t> From the prices, we can infer that as we move from top to bottom on Y- axis, the prices of toothpastes is decreasing. The values may differ and 1 or 2 brands may not follow the same pattern. But out of the total 9 brands, we can see that 6-7 are in place which is corroborated by the price table obtained in the previous slide.</a:t>
            </a:r>
          </a:p>
        </p:txBody>
      </p:sp>
    </p:spTree>
    <p:extLst>
      <p:ext uri="{BB962C8B-B14F-4D97-AF65-F5344CB8AC3E}">
        <p14:creationId xmlns:p14="http://schemas.microsoft.com/office/powerpoint/2010/main" val="364075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47C6DB-0B9F-A22A-8A64-AE346AF306E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THANK YOU</a:t>
            </a:r>
          </a:p>
        </p:txBody>
      </p:sp>
      <p:cxnSp>
        <p:nvCxnSpPr>
          <p:cNvPr id="27" name="Straight Connector 2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Smiling Face with No Fill">
            <a:extLst>
              <a:ext uri="{FF2B5EF4-FFF2-40B4-BE49-F238E27FC236}">
                <a16:creationId xmlns:a16="http://schemas.microsoft.com/office/drawing/2014/main" id="{9C5C54AA-9D07-D587-5270-5DF6912EF5F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1248" y="640080"/>
            <a:ext cx="5577840" cy="5577840"/>
          </a:xfrm>
          <a:prstGeom prst="rect">
            <a:avLst/>
          </a:prstGeom>
        </p:spPr>
      </p:pic>
    </p:spTree>
    <p:extLst>
      <p:ext uri="{BB962C8B-B14F-4D97-AF65-F5344CB8AC3E}">
        <p14:creationId xmlns:p14="http://schemas.microsoft.com/office/powerpoint/2010/main" val="2589792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8EAF-0983-EBF4-FD42-185E69D7747E}"/>
              </a:ext>
            </a:extLst>
          </p:cNvPr>
          <p:cNvSpPr>
            <a:spLocks noGrp="1"/>
          </p:cNvSpPr>
          <p:nvPr>
            <p:ph type="title"/>
          </p:nvPr>
        </p:nvSpPr>
        <p:spPr/>
        <p:txBody>
          <a:bodyPr>
            <a:normAutofit/>
          </a:bodyPr>
          <a:lstStyle/>
          <a:p>
            <a:r>
              <a:rPr lang="en-IN" sz="4000" dirty="0">
                <a:solidFill>
                  <a:schemeClr val="tx1"/>
                </a:solidFill>
              </a:rPr>
              <a:t>MULTIDIMENSIONAL SCALING	(MDS)</a:t>
            </a:r>
          </a:p>
        </p:txBody>
      </p:sp>
      <p:sp>
        <p:nvSpPr>
          <p:cNvPr id="3" name="Content Placeholder 2">
            <a:extLst>
              <a:ext uri="{FF2B5EF4-FFF2-40B4-BE49-F238E27FC236}">
                <a16:creationId xmlns:a16="http://schemas.microsoft.com/office/drawing/2014/main" id="{3BA49151-5542-50AE-FA97-50D2E81462D8}"/>
              </a:ext>
            </a:extLst>
          </p:cNvPr>
          <p:cNvSpPr>
            <a:spLocks noGrp="1"/>
          </p:cNvSpPr>
          <p:nvPr>
            <p:ph idx="1"/>
          </p:nvPr>
        </p:nvSpPr>
        <p:spPr/>
        <p:txBody>
          <a:bodyPr/>
          <a:lstStyle/>
          <a:p>
            <a:pPr>
              <a:buFont typeface="Wingdings" panose="05000000000000000000" pitchFamily="2" charset="2"/>
              <a:buChar char="ü"/>
            </a:pPr>
            <a:r>
              <a:rPr lang="en-IN" dirty="0">
                <a:solidFill>
                  <a:schemeClr val="tx1"/>
                </a:solidFill>
              </a:rPr>
              <a:t> Multidimensional Scaling is the method of visual representation of distances or dissimilarities between set of objects. This helps us to reduce the dimension of multidimensional data into 2-D which can be easily interpreted by managers in order to derive meaningful insights from the data.</a:t>
            </a:r>
          </a:p>
          <a:p>
            <a:pPr>
              <a:buFont typeface="Wingdings" panose="05000000000000000000" pitchFamily="2" charset="2"/>
              <a:buChar char="ü"/>
            </a:pPr>
            <a:r>
              <a:rPr lang="en-IN" dirty="0">
                <a:solidFill>
                  <a:schemeClr val="tx1"/>
                </a:solidFill>
              </a:rPr>
              <a:t> There are 2 types of MDS techniques:</a:t>
            </a:r>
          </a:p>
          <a:p>
            <a:pPr marL="544068" lvl="1" indent="-342900">
              <a:buFont typeface="+mj-lt"/>
              <a:buAutoNum type="arabicPeriod"/>
            </a:pPr>
            <a:r>
              <a:rPr lang="en-IN" b="1" dirty="0">
                <a:solidFill>
                  <a:schemeClr val="tx1"/>
                </a:solidFill>
              </a:rPr>
              <a:t>Metric MDS </a:t>
            </a:r>
            <a:r>
              <a:rPr lang="en-IN" dirty="0">
                <a:solidFill>
                  <a:schemeClr val="tx1"/>
                </a:solidFill>
              </a:rPr>
              <a:t>– This technique is used when our data is interval in nature.</a:t>
            </a:r>
          </a:p>
          <a:p>
            <a:pPr marL="544068" lvl="1" indent="-342900">
              <a:buFont typeface="+mj-lt"/>
              <a:buAutoNum type="arabicPeriod"/>
            </a:pPr>
            <a:r>
              <a:rPr lang="en-IN" b="1" dirty="0">
                <a:solidFill>
                  <a:schemeClr val="tx1"/>
                </a:solidFill>
              </a:rPr>
              <a:t>Non-metric MDS </a:t>
            </a:r>
            <a:r>
              <a:rPr lang="en-IN" dirty="0">
                <a:solidFill>
                  <a:schemeClr val="tx1"/>
                </a:solidFill>
              </a:rPr>
              <a:t>– This is used when the data we have is ordinal.</a:t>
            </a:r>
          </a:p>
          <a:p>
            <a:pPr marL="201168" lvl="1" indent="0">
              <a:buNone/>
            </a:pPr>
            <a:endParaRPr lang="en-IN" dirty="0">
              <a:solidFill>
                <a:schemeClr val="tx1"/>
              </a:solidFill>
            </a:endParaRPr>
          </a:p>
          <a:p>
            <a:pPr marL="201168" lvl="1" indent="0">
              <a:buNone/>
            </a:pPr>
            <a:endParaRPr lang="en-IN" dirty="0">
              <a:solidFill>
                <a:schemeClr val="tx1"/>
              </a:solidFill>
            </a:endParaRPr>
          </a:p>
        </p:txBody>
      </p:sp>
    </p:spTree>
    <p:extLst>
      <p:ext uri="{BB962C8B-B14F-4D97-AF65-F5344CB8AC3E}">
        <p14:creationId xmlns:p14="http://schemas.microsoft.com/office/powerpoint/2010/main" val="2360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7C65-8CEF-5E52-56C5-79EEAFF2B34D}"/>
              </a:ext>
            </a:extLst>
          </p:cNvPr>
          <p:cNvSpPr>
            <a:spLocks noGrp="1"/>
          </p:cNvSpPr>
          <p:nvPr>
            <p:ph type="title"/>
          </p:nvPr>
        </p:nvSpPr>
        <p:spPr/>
        <p:txBody>
          <a:bodyPr>
            <a:normAutofit/>
          </a:bodyPr>
          <a:lstStyle/>
          <a:p>
            <a:r>
              <a:rPr lang="en-IN" sz="4000" dirty="0">
                <a:solidFill>
                  <a:schemeClr val="tx1"/>
                </a:solidFill>
              </a:rPr>
              <a:t>DATASET DESCRIPTION</a:t>
            </a:r>
          </a:p>
        </p:txBody>
      </p:sp>
      <p:sp>
        <p:nvSpPr>
          <p:cNvPr id="3" name="Content Placeholder 2">
            <a:extLst>
              <a:ext uri="{FF2B5EF4-FFF2-40B4-BE49-F238E27FC236}">
                <a16:creationId xmlns:a16="http://schemas.microsoft.com/office/drawing/2014/main" id="{1F5D2544-8310-9205-7E9A-599905577B4E}"/>
              </a:ext>
            </a:extLst>
          </p:cNvPr>
          <p:cNvSpPr>
            <a:spLocks noGrp="1"/>
          </p:cNvSpPr>
          <p:nvPr>
            <p:ph idx="1"/>
          </p:nvPr>
        </p:nvSpPr>
        <p:spPr/>
        <p:txBody>
          <a:bodyPr/>
          <a:lstStyle/>
          <a:p>
            <a:pPr>
              <a:buFont typeface="Wingdings" panose="05000000000000000000" pitchFamily="2" charset="2"/>
              <a:buChar char="ü"/>
            </a:pPr>
            <a:r>
              <a:rPr lang="en-IN" dirty="0">
                <a:solidFill>
                  <a:schemeClr val="tx1"/>
                </a:solidFill>
              </a:rPr>
              <a:t> The dataset is obtained from a market research survey that is run by companies to identify the best brands in the market. We have a total of </a:t>
            </a:r>
            <a:r>
              <a:rPr lang="en-IN" b="1" dirty="0">
                <a:solidFill>
                  <a:schemeClr val="tx1"/>
                </a:solidFill>
              </a:rPr>
              <a:t>9 toothpaste brands </a:t>
            </a:r>
            <a:r>
              <a:rPr lang="en-IN" dirty="0">
                <a:solidFill>
                  <a:schemeClr val="tx1"/>
                </a:solidFill>
              </a:rPr>
              <a:t>in the given dataset.</a:t>
            </a:r>
          </a:p>
          <a:p>
            <a:pPr>
              <a:buFont typeface="Wingdings" panose="05000000000000000000" pitchFamily="2" charset="2"/>
              <a:buChar char="ü"/>
            </a:pPr>
            <a:r>
              <a:rPr lang="en-IN" dirty="0">
                <a:solidFill>
                  <a:schemeClr val="tx1"/>
                </a:solidFill>
              </a:rPr>
              <a:t> The data is collected on a Likert scale of 1-7 where 1 is ‘Very Dissimilar’ and 7 is ‘Very Similar’. 1 shows us that those two brands are perceived by customers as very dissimilar whereas a values of 7 tells us that the customers perceive those two brands to be very similar.</a:t>
            </a:r>
          </a:p>
          <a:p>
            <a:pPr>
              <a:buFont typeface="Wingdings" panose="05000000000000000000" pitchFamily="2" charset="2"/>
              <a:buChar char="ü"/>
            </a:pPr>
            <a:r>
              <a:rPr lang="en-IN" dirty="0">
                <a:solidFill>
                  <a:schemeClr val="tx1"/>
                </a:solidFill>
              </a:rPr>
              <a:t> Since the data that we have is </a:t>
            </a:r>
            <a:r>
              <a:rPr lang="en-IN" b="1" dirty="0">
                <a:solidFill>
                  <a:schemeClr val="tx1"/>
                </a:solidFill>
              </a:rPr>
              <a:t>ordinal data, </a:t>
            </a:r>
            <a:r>
              <a:rPr lang="en-IN" dirty="0">
                <a:solidFill>
                  <a:schemeClr val="tx1"/>
                </a:solidFill>
              </a:rPr>
              <a:t>we’ll be running a non-metric MDS model in order to reduce our data and plot it onto a 2-D graph to easily visualize and extract actionable insights.</a:t>
            </a:r>
            <a:endParaRPr lang="en-IN" b="1" dirty="0">
              <a:solidFill>
                <a:schemeClr val="tx1"/>
              </a:solidFill>
            </a:endParaRPr>
          </a:p>
        </p:txBody>
      </p:sp>
    </p:spTree>
    <p:extLst>
      <p:ext uri="{BB962C8B-B14F-4D97-AF65-F5344CB8AC3E}">
        <p14:creationId xmlns:p14="http://schemas.microsoft.com/office/powerpoint/2010/main" val="2055929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7C65-8CEF-5E52-56C5-79EEAFF2B34D}"/>
              </a:ext>
            </a:extLst>
          </p:cNvPr>
          <p:cNvSpPr>
            <a:spLocks noGrp="1"/>
          </p:cNvSpPr>
          <p:nvPr>
            <p:ph type="title"/>
          </p:nvPr>
        </p:nvSpPr>
        <p:spPr/>
        <p:txBody>
          <a:bodyPr>
            <a:normAutofit/>
          </a:bodyPr>
          <a:lstStyle/>
          <a:p>
            <a:r>
              <a:rPr lang="en-IN" sz="4000" dirty="0">
                <a:solidFill>
                  <a:schemeClr val="tx1"/>
                </a:solidFill>
              </a:rPr>
              <a:t>MODEL SELECTION</a:t>
            </a:r>
          </a:p>
        </p:txBody>
      </p:sp>
      <p:sp>
        <p:nvSpPr>
          <p:cNvPr id="3" name="Content Placeholder 2">
            <a:extLst>
              <a:ext uri="{FF2B5EF4-FFF2-40B4-BE49-F238E27FC236}">
                <a16:creationId xmlns:a16="http://schemas.microsoft.com/office/drawing/2014/main" id="{1F5D2544-8310-9205-7E9A-599905577B4E}"/>
              </a:ext>
            </a:extLst>
          </p:cNvPr>
          <p:cNvSpPr>
            <a:spLocks noGrp="1"/>
          </p:cNvSpPr>
          <p:nvPr>
            <p:ph idx="1"/>
          </p:nvPr>
        </p:nvSpPr>
        <p:spPr/>
        <p:txBody>
          <a:bodyPr/>
          <a:lstStyle/>
          <a:p>
            <a:pPr>
              <a:buFont typeface="Wingdings" panose="05000000000000000000" pitchFamily="2" charset="2"/>
              <a:buChar char="ü"/>
            </a:pPr>
            <a:r>
              <a:rPr lang="en-IN" dirty="0">
                <a:solidFill>
                  <a:schemeClr val="tx1"/>
                </a:solidFill>
              </a:rPr>
              <a:t> As discussed earlier, the data that we have is </a:t>
            </a:r>
            <a:r>
              <a:rPr lang="en-IN" b="1" dirty="0">
                <a:solidFill>
                  <a:schemeClr val="tx1"/>
                </a:solidFill>
              </a:rPr>
              <a:t>ordinal data. </a:t>
            </a:r>
            <a:r>
              <a:rPr lang="en-IN" dirty="0">
                <a:solidFill>
                  <a:schemeClr val="tx1"/>
                </a:solidFill>
              </a:rPr>
              <a:t>So, we’ll be running a non-metric MDS mode.</a:t>
            </a:r>
          </a:p>
          <a:p>
            <a:pPr>
              <a:buFont typeface="Wingdings" panose="05000000000000000000" pitchFamily="2" charset="2"/>
              <a:buChar char="ü"/>
            </a:pPr>
            <a:r>
              <a:rPr lang="en-IN" b="1" dirty="0">
                <a:solidFill>
                  <a:schemeClr val="tx1"/>
                </a:solidFill>
              </a:rPr>
              <a:t> </a:t>
            </a:r>
            <a:r>
              <a:rPr lang="en-IN" dirty="0">
                <a:solidFill>
                  <a:schemeClr val="tx1"/>
                </a:solidFill>
              </a:rPr>
              <a:t>The parameters of our models will be as follows:</a:t>
            </a:r>
          </a:p>
          <a:p>
            <a:pPr lvl="1">
              <a:buFont typeface="Wingdings" panose="05000000000000000000" pitchFamily="2" charset="2"/>
              <a:buChar char="ü"/>
            </a:pPr>
            <a:r>
              <a:rPr lang="en-IN" b="1" dirty="0">
                <a:solidFill>
                  <a:schemeClr val="tx1"/>
                </a:solidFill>
              </a:rPr>
              <a:t> n_components = 2 :</a:t>
            </a:r>
            <a:r>
              <a:rPr lang="en-IN" dirty="0">
                <a:solidFill>
                  <a:schemeClr val="tx1"/>
                </a:solidFill>
              </a:rPr>
              <a:t> Since we have to see our data in 2-D.</a:t>
            </a:r>
          </a:p>
          <a:p>
            <a:pPr lvl="1">
              <a:buFont typeface="Wingdings" panose="05000000000000000000" pitchFamily="2" charset="2"/>
              <a:buChar char="ü"/>
            </a:pPr>
            <a:r>
              <a:rPr lang="en-IN" b="1" dirty="0">
                <a:solidFill>
                  <a:schemeClr val="tx1"/>
                </a:solidFill>
              </a:rPr>
              <a:t> metric = False : </a:t>
            </a:r>
            <a:r>
              <a:rPr lang="en-IN" dirty="0">
                <a:solidFill>
                  <a:schemeClr val="tx1"/>
                </a:solidFill>
              </a:rPr>
              <a:t>Since we are running non-metric MDS.</a:t>
            </a:r>
          </a:p>
          <a:p>
            <a:pPr lvl="1">
              <a:buFont typeface="Wingdings" panose="05000000000000000000" pitchFamily="2" charset="2"/>
              <a:buChar char="ü"/>
            </a:pPr>
            <a:r>
              <a:rPr lang="en-IN" b="1" dirty="0">
                <a:solidFill>
                  <a:schemeClr val="tx1"/>
                </a:solidFill>
              </a:rPr>
              <a:t> dissimilarity = ‘precomputed’ : </a:t>
            </a:r>
            <a:r>
              <a:rPr lang="en-IN" dirty="0">
                <a:solidFill>
                  <a:schemeClr val="tx1"/>
                </a:solidFill>
              </a:rPr>
              <a:t>Since the dissimilarity matrix is already computed for our dataset, we’ll be using precomputed instead of ‘Euclidean’.</a:t>
            </a:r>
            <a:endParaRPr lang="en-IN" b="1" dirty="0">
              <a:solidFill>
                <a:schemeClr val="tx1"/>
              </a:solidFill>
            </a:endParaRPr>
          </a:p>
        </p:txBody>
      </p:sp>
    </p:spTree>
    <p:extLst>
      <p:ext uri="{BB962C8B-B14F-4D97-AF65-F5344CB8AC3E}">
        <p14:creationId xmlns:p14="http://schemas.microsoft.com/office/powerpoint/2010/main" val="107282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1517C65-8CEF-5E52-56C5-79EEAFF2B34D}"/>
              </a:ext>
            </a:extLst>
          </p:cNvPr>
          <p:cNvSpPr>
            <a:spLocks noGrp="1"/>
          </p:cNvSpPr>
          <p:nvPr>
            <p:ph type="title"/>
          </p:nvPr>
        </p:nvSpPr>
        <p:spPr>
          <a:xfrm>
            <a:off x="257175" y="923924"/>
            <a:ext cx="3648075" cy="1553997"/>
          </a:xfrm>
        </p:spPr>
        <p:txBody>
          <a:bodyPr>
            <a:normAutofit/>
          </a:bodyPr>
          <a:lstStyle/>
          <a:p>
            <a:r>
              <a:rPr lang="en-IN" sz="2500" dirty="0">
                <a:solidFill>
                  <a:srgbClr val="FFFFFF"/>
                </a:solidFill>
              </a:rPr>
              <a:t>FINAL INSIGHTS/ RECOMMENDATIONS</a:t>
            </a:r>
          </a:p>
        </p:txBody>
      </p:sp>
      <p:cxnSp>
        <p:nvCxnSpPr>
          <p:cNvPr id="14" name="Straight Connector 1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5D2544-8310-9205-7E9A-599905577B4E}"/>
              </a:ext>
            </a:extLst>
          </p:cNvPr>
          <p:cNvSpPr>
            <a:spLocks noGrp="1"/>
          </p:cNvSpPr>
          <p:nvPr>
            <p:ph idx="1"/>
          </p:nvPr>
        </p:nvSpPr>
        <p:spPr>
          <a:xfrm>
            <a:off x="571752" y="2799654"/>
            <a:ext cx="3005462" cy="3418266"/>
          </a:xfrm>
        </p:spPr>
        <p:txBody>
          <a:bodyPr>
            <a:normAutofit/>
          </a:bodyPr>
          <a:lstStyle/>
          <a:p>
            <a:pPr>
              <a:buFont typeface="Wingdings" panose="05000000000000000000" pitchFamily="2" charset="2"/>
              <a:buChar char="ü"/>
            </a:pPr>
            <a:r>
              <a:rPr lang="en-IN" sz="1700" dirty="0">
                <a:solidFill>
                  <a:srgbClr val="FFFFFF"/>
                </a:solidFill>
              </a:rPr>
              <a:t> On running our model, we get the below plot where different brands of toothpastes are placed at different positions.</a:t>
            </a:r>
          </a:p>
          <a:p>
            <a:pPr>
              <a:buFont typeface="Wingdings" panose="05000000000000000000" pitchFamily="2" charset="2"/>
              <a:buChar char="ü"/>
            </a:pPr>
            <a:r>
              <a:rPr lang="en-IN" sz="1700" dirty="0">
                <a:solidFill>
                  <a:srgbClr val="FFFFFF"/>
                </a:solidFill>
              </a:rPr>
              <a:t> In order to make meaningful insights from the plot, we can name our X and Y axes to identify and divide positioning of different brands.</a:t>
            </a:r>
          </a:p>
          <a:p>
            <a:pPr>
              <a:buFont typeface="Wingdings" panose="05000000000000000000" pitchFamily="2" charset="2"/>
              <a:buChar char="ü"/>
            </a:pPr>
            <a:endParaRPr lang="en-IN" sz="1700" b="1" dirty="0">
              <a:solidFill>
                <a:srgbClr val="FFFFFF"/>
              </a:solidFill>
            </a:endParaRPr>
          </a:p>
        </p:txBody>
      </p:sp>
      <p:pic>
        <p:nvPicPr>
          <p:cNvPr id="5" name="Picture 4" descr="Chart&#10;&#10;Description automatically generated with medium confidence">
            <a:extLst>
              <a:ext uri="{FF2B5EF4-FFF2-40B4-BE49-F238E27FC236}">
                <a16:creationId xmlns:a16="http://schemas.microsoft.com/office/drawing/2014/main" id="{1B74D475-B8C0-A2A4-666B-F79024F9FE76}"/>
              </a:ext>
            </a:extLst>
          </p:cNvPr>
          <p:cNvPicPr>
            <a:picLocks noChangeAspect="1"/>
          </p:cNvPicPr>
          <p:nvPr/>
        </p:nvPicPr>
        <p:blipFill>
          <a:blip r:embed="rId2"/>
          <a:stretch>
            <a:fillRect/>
          </a:stretch>
        </p:blipFill>
        <p:spPr>
          <a:xfrm>
            <a:off x="5258453" y="640080"/>
            <a:ext cx="5765210" cy="5577840"/>
          </a:xfrm>
          <a:prstGeom prst="rect">
            <a:avLst/>
          </a:prstGeom>
        </p:spPr>
      </p:pic>
    </p:spTree>
    <p:extLst>
      <p:ext uri="{BB962C8B-B14F-4D97-AF65-F5344CB8AC3E}">
        <p14:creationId xmlns:p14="http://schemas.microsoft.com/office/powerpoint/2010/main" val="274733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7C65-8CEF-5E52-56C5-79EEAFF2B34D}"/>
              </a:ext>
            </a:extLst>
          </p:cNvPr>
          <p:cNvSpPr>
            <a:spLocks noGrp="1"/>
          </p:cNvSpPr>
          <p:nvPr>
            <p:ph type="title"/>
          </p:nvPr>
        </p:nvSpPr>
        <p:spPr/>
        <p:txBody>
          <a:bodyPr>
            <a:normAutofit/>
          </a:bodyPr>
          <a:lstStyle/>
          <a:p>
            <a:r>
              <a:rPr lang="en-IN" sz="4000" dirty="0">
                <a:solidFill>
                  <a:schemeClr val="tx1"/>
                </a:solidFill>
              </a:rPr>
              <a:t>FINAL INSIGHTS/RECOMMENDATIONS</a:t>
            </a:r>
          </a:p>
        </p:txBody>
      </p:sp>
      <p:sp>
        <p:nvSpPr>
          <p:cNvPr id="3" name="Content Placeholder 2">
            <a:extLst>
              <a:ext uri="{FF2B5EF4-FFF2-40B4-BE49-F238E27FC236}">
                <a16:creationId xmlns:a16="http://schemas.microsoft.com/office/drawing/2014/main" id="{1F5D2544-8310-9205-7E9A-599905577B4E}"/>
              </a:ext>
            </a:extLst>
          </p:cNvPr>
          <p:cNvSpPr>
            <a:spLocks noGrp="1"/>
          </p:cNvSpPr>
          <p:nvPr>
            <p:ph idx="1"/>
          </p:nvPr>
        </p:nvSpPr>
        <p:spPr/>
        <p:txBody>
          <a:bodyPr>
            <a:normAutofit lnSpcReduction="10000"/>
          </a:bodyPr>
          <a:lstStyle/>
          <a:p>
            <a:pPr>
              <a:buFont typeface="Wingdings" panose="05000000000000000000" pitchFamily="2" charset="2"/>
              <a:buChar char="ü"/>
            </a:pPr>
            <a:r>
              <a:rPr lang="en-IN" dirty="0">
                <a:solidFill>
                  <a:schemeClr val="tx1"/>
                </a:solidFill>
              </a:rPr>
              <a:t> In order to identify similar brands and group them together, we can use various techniques to identify clusters of similar or dissimilar brands and this would require general knowledge about toothpaste brands and their positioning in the market.</a:t>
            </a:r>
          </a:p>
          <a:p>
            <a:pPr>
              <a:buFont typeface="Wingdings" panose="05000000000000000000" pitchFamily="2" charset="2"/>
              <a:buChar char="ü"/>
            </a:pPr>
            <a:r>
              <a:rPr lang="en-IN" dirty="0">
                <a:solidFill>
                  <a:schemeClr val="tx1"/>
                </a:solidFill>
              </a:rPr>
              <a:t> There are different types of toothpastes and the components in each toothpaste is different. Different companies manufacture variety of toothpastes depending on which customer segment they want to target.</a:t>
            </a:r>
          </a:p>
          <a:p>
            <a:pPr>
              <a:buFont typeface="Wingdings" panose="05000000000000000000" pitchFamily="2" charset="2"/>
              <a:buChar char="ü"/>
            </a:pPr>
            <a:r>
              <a:rPr lang="en-IN" dirty="0">
                <a:solidFill>
                  <a:schemeClr val="tx1"/>
                </a:solidFill>
              </a:rPr>
              <a:t> Apart from various mix of products that companies manufacture, there is generally a particular USP for each brand, say Sensodyne, which is widely known for its toothpaste that helps in tackling teeth sensitivity.</a:t>
            </a:r>
          </a:p>
          <a:p>
            <a:pPr>
              <a:buFont typeface="Wingdings" panose="05000000000000000000" pitchFamily="2" charset="2"/>
              <a:buChar char="ü"/>
            </a:pPr>
            <a:r>
              <a:rPr lang="en-IN" dirty="0">
                <a:solidFill>
                  <a:schemeClr val="tx1"/>
                </a:solidFill>
              </a:rPr>
              <a:t> Please find different types of toothpastes and their unique ingredient in next slide.</a:t>
            </a:r>
          </a:p>
        </p:txBody>
      </p:sp>
    </p:spTree>
    <p:extLst>
      <p:ext uri="{BB962C8B-B14F-4D97-AF65-F5344CB8AC3E}">
        <p14:creationId xmlns:p14="http://schemas.microsoft.com/office/powerpoint/2010/main" val="181396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CAC600-CBB0-7AAD-D433-13C5A4CA7E05}"/>
              </a:ext>
            </a:extLst>
          </p:cNvPr>
          <p:cNvSpPr>
            <a:spLocks noGrp="1"/>
          </p:cNvSpPr>
          <p:nvPr>
            <p:ph type="title"/>
          </p:nvPr>
        </p:nvSpPr>
        <p:spPr>
          <a:xfrm>
            <a:off x="380145" y="516836"/>
            <a:ext cx="3493212" cy="1961085"/>
          </a:xfrm>
        </p:spPr>
        <p:txBody>
          <a:bodyPr>
            <a:normAutofit/>
          </a:bodyPr>
          <a:lstStyle/>
          <a:p>
            <a:r>
              <a:rPr lang="en-IN" sz="2400" dirty="0">
                <a:solidFill>
                  <a:schemeClr val="bg1"/>
                </a:solidFill>
              </a:rPr>
              <a:t>FINAL INSIGHTS/</a:t>
            </a:r>
            <a:br>
              <a:rPr lang="en-IN" sz="2400" dirty="0">
                <a:solidFill>
                  <a:schemeClr val="bg1"/>
                </a:solidFill>
              </a:rPr>
            </a:br>
            <a:r>
              <a:rPr lang="en-IN" sz="2400" dirty="0">
                <a:solidFill>
                  <a:schemeClr val="bg1"/>
                </a:solidFill>
              </a:rPr>
              <a:t>RECOMMENDATIONS</a:t>
            </a:r>
          </a:p>
        </p:txBody>
      </p:sp>
      <p:cxnSp>
        <p:nvCxnSpPr>
          <p:cNvPr id="23" name="Straight Connector 2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B5DE90-B2BB-9325-EE43-32B163EDE660}"/>
              </a:ext>
            </a:extLst>
          </p:cNvPr>
          <p:cNvSpPr>
            <a:spLocks noGrp="1"/>
          </p:cNvSpPr>
          <p:nvPr>
            <p:ph idx="1"/>
          </p:nvPr>
        </p:nvSpPr>
        <p:spPr>
          <a:xfrm>
            <a:off x="571752" y="2858648"/>
            <a:ext cx="3005462" cy="3189665"/>
          </a:xfrm>
        </p:spPr>
        <p:txBody>
          <a:bodyPr>
            <a:normAutofit/>
          </a:bodyPr>
          <a:lstStyle/>
          <a:p>
            <a:pPr>
              <a:lnSpc>
                <a:spcPct val="100000"/>
              </a:lnSpc>
              <a:buFont typeface="Wingdings" panose="05000000000000000000" pitchFamily="2" charset="2"/>
              <a:buChar char="ü"/>
            </a:pPr>
            <a:r>
              <a:rPr lang="en-IN" sz="1600" dirty="0">
                <a:solidFill>
                  <a:srgbClr val="FFFFFF"/>
                </a:solidFill>
              </a:rPr>
              <a:t> From the plot obtained earlier, we can see that:</a:t>
            </a:r>
          </a:p>
          <a:p>
            <a:pPr lvl="1">
              <a:buFont typeface="Wingdings" panose="05000000000000000000" pitchFamily="2" charset="2"/>
              <a:buChar char="ü"/>
            </a:pPr>
            <a:r>
              <a:rPr lang="en-IN" sz="1400" dirty="0">
                <a:solidFill>
                  <a:srgbClr val="FFFFFF"/>
                </a:solidFill>
              </a:rPr>
              <a:t>Brands like Ultra Brite, Gleem, and Plus White position themselves as Whitening toothpaste.</a:t>
            </a:r>
          </a:p>
          <a:p>
            <a:pPr lvl="1">
              <a:buFont typeface="Wingdings" panose="05000000000000000000" pitchFamily="2" charset="2"/>
              <a:buChar char="ü"/>
            </a:pPr>
            <a:r>
              <a:rPr lang="en-IN" sz="1400" dirty="0">
                <a:solidFill>
                  <a:srgbClr val="FFFFFF"/>
                </a:solidFill>
              </a:rPr>
              <a:t>Close-up position itself as a brand that focuses highly on freshness and is different from other brands. </a:t>
            </a:r>
          </a:p>
          <a:p>
            <a:pPr lvl="1">
              <a:buFont typeface="Wingdings" panose="05000000000000000000" pitchFamily="2" charset="2"/>
              <a:buChar char="ü"/>
            </a:pPr>
            <a:r>
              <a:rPr lang="en-IN" sz="1400" dirty="0">
                <a:solidFill>
                  <a:srgbClr val="FFFFFF"/>
                </a:solidFill>
              </a:rPr>
              <a:t>Colgate position itself as a calcium-based toothpaste, thus facilitating in Enamel Repair.  </a:t>
            </a:r>
          </a:p>
        </p:txBody>
      </p:sp>
      <p:pic>
        <p:nvPicPr>
          <p:cNvPr id="5" name="Picture 4">
            <a:extLst>
              <a:ext uri="{FF2B5EF4-FFF2-40B4-BE49-F238E27FC236}">
                <a16:creationId xmlns:a16="http://schemas.microsoft.com/office/drawing/2014/main" id="{B9752DD3-1DEE-DE7F-7940-0BB43E11016F}"/>
              </a:ext>
            </a:extLst>
          </p:cNvPr>
          <p:cNvPicPr>
            <a:picLocks noChangeAspect="1"/>
          </p:cNvPicPr>
          <p:nvPr/>
        </p:nvPicPr>
        <p:blipFill>
          <a:blip r:embed="rId2"/>
          <a:stretch>
            <a:fillRect/>
          </a:stretch>
        </p:blipFill>
        <p:spPr>
          <a:xfrm>
            <a:off x="5279162" y="2260316"/>
            <a:ext cx="6217620" cy="2027282"/>
          </a:xfrm>
          <a:prstGeom prst="rect">
            <a:avLst/>
          </a:prstGeom>
        </p:spPr>
      </p:pic>
    </p:spTree>
    <p:extLst>
      <p:ext uri="{BB962C8B-B14F-4D97-AF65-F5344CB8AC3E}">
        <p14:creationId xmlns:p14="http://schemas.microsoft.com/office/powerpoint/2010/main" val="101985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7C65-8CEF-5E52-56C5-79EEAFF2B34D}"/>
              </a:ext>
            </a:extLst>
          </p:cNvPr>
          <p:cNvSpPr>
            <a:spLocks noGrp="1"/>
          </p:cNvSpPr>
          <p:nvPr>
            <p:ph type="title"/>
          </p:nvPr>
        </p:nvSpPr>
        <p:spPr/>
        <p:txBody>
          <a:bodyPr>
            <a:normAutofit/>
          </a:bodyPr>
          <a:lstStyle/>
          <a:p>
            <a:r>
              <a:rPr lang="en-IN" sz="4000" dirty="0">
                <a:solidFill>
                  <a:schemeClr val="tx1"/>
                </a:solidFill>
              </a:rPr>
              <a:t>FINAL INSIGHTS/RECOMMENDATIONS</a:t>
            </a:r>
          </a:p>
        </p:txBody>
      </p:sp>
      <p:sp>
        <p:nvSpPr>
          <p:cNvPr id="3" name="Content Placeholder 2">
            <a:extLst>
              <a:ext uri="{FF2B5EF4-FFF2-40B4-BE49-F238E27FC236}">
                <a16:creationId xmlns:a16="http://schemas.microsoft.com/office/drawing/2014/main" id="{1F5D2544-8310-9205-7E9A-599905577B4E}"/>
              </a:ext>
            </a:extLst>
          </p:cNvPr>
          <p:cNvSpPr>
            <a:spLocks noGrp="1"/>
          </p:cNvSpPr>
          <p:nvPr>
            <p:ph idx="1"/>
          </p:nvPr>
        </p:nvSpPr>
        <p:spPr/>
        <p:txBody>
          <a:bodyPr>
            <a:normAutofit/>
          </a:bodyPr>
          <a:lstStyle/>
          <a:p>
            <a:pPr>
              <a:buFont typeface="Wingdings" panose="05000000000000000000" pitchFamily="2" charset="2"/>
              <a:buChar char="ü"/>
            </a:pPr>
            <a:r>
              <a:rPr lang="en-IN" b="1" dirty="0">
                <a:solidFill>
                  <a:schemeClr val="tx1"/>
                </a:solidFill>
              </a:rPr>
              <a:t> </a:t>
            </a:r>
            <a:r>
              <a:rPr lang="en-IN" dirty="0">
                <a:solidFill>
                  <a:schemeClr val="tx1"/>
                </a:solidFill>
              </a:rPr>
              <a:t>The X-axis can be a function of </a:t>
            </a:r>
            <a:r>
              <a:rPr lang="en-IN" b="1" dirty="0">
                <a:solidFill>
                  <a:schemeClr val="tx1"/>
                </a:solidFill>
              </a:rPr>
              <a:t>Taste &amp; Freshness </a:t>
            </a:r>
            <a:r>
              <a:rPr lang="en-IN" dirty="0">
                <a:solidFill>
                  <a:schemeClr val="tx1"/>
                </a:solidFill>
              </a:rPr>
              <a:t>where when we move from left to right on X-axis, we move towards the brand of toothpastes which are positioning themselves heavily on Taste &amp; Freshness in the market. This is their Unique Selling Proposition (USP).</a:t>
            </a:r>
          </a:p>
          <a:p>
            <a:pPr>
              <a:buFont typeface="Wingdings" panose="05000000000000000000" pitchFamily="2" charset="2"/>
              <a:buChar char="ü"/>
            </a:pPr>
            <a:r>
              <a:rPr lang="en-IN" b="1" dirty="0">
                <a:solidFill>
                  <a:schemeClr val="tx1"/>
                </a:solidFill>
              </a:rPr>
              <a:t> </a:t>
            </a:r>
            <a:r>
              <a:rPr lang="en-IN" dirty="0">
                <a:solidFill>
                  <a:schemeClr val="tx1"/>
                </a:solidFill>
              </a:rPr>
              <a:t>The Y-axis can be a function of </a:t>
            </a:r>
            <a:r>
              <a:rPr lang="en-IN" b="1" dirty="0">
                <a:solidFill>
                  <a:schemeClr val="tx1"/>
                </a:solidFill>
              </a:rPr>
              <a:t>Protection/Whitening </a:t>
            </a:r>
            <a:r>
              <a:rPr lang="en-IN" dirty="0">
                <a:solidFill>
                  <a:schemeClr val="tx1"/>
                </a:solidFill>
              </a:rPr>
              <a:t>where brands which are at the lower end of Y-axis are positioning their brand for Protection against cavities &amp; Germs whereas brands at higher end of Y-axis are positioning themselves as Teeth Whitening brands. This is their Unique Selling Proposition (USP).</a:t>
            </a:r>
          </a:p>
          <a:p>
            <a:pPr>
              <a:buFont typeface="Wingdings" panose="05000000000000000000" pitchFamily="2" charset="2"/>
              <a:buChar char="ü"/>
            </a:pPr>
            <a:r>
              <a:rPr lang="en-IN" dirty="0">
                <a:solidFill>
                  <a:schemeClr val="tx1"/>
                </a:solidFill>
              </a:rPr>
              <a:t> We can also look at the price of different brand of toothpastes and see if that is a differentiating factor. Please find attached the price/100gm of different toothpastes.</a:t>
            </a:r>
          </a:p>
        </p:txBody>
      </p:sp>
    </p:spTree>
    <p:extLst>
      <p:ext uri="{BB962C8B-B14F-4D97-AF65-F5344CB8AC3E}">
        <p14:creationId xmlns:p14="http://schemas.microsoft.com/office/powerpoint/2010/main" val="1780323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7C65-8CEF-5E52-56C5-79EEAFF2B34D}"/>
              </a:ext>
            </a:extLst>
          </p:cNvPr>
          <p:cNvSpPr>
            <a:spLocks noGrp="1"/>
          </p:cNvSpPr>
          <p:nvPr>
            <p:ph type="title"/>
          </p:nvPr>
        </p:nvSpPr>
        <p:spPr/>
        <p:txBody>
          <a:bodyPr>
            <a:normAutofit/>
          </a:bodyPr>
          <a:lstStyle/>
          <a:p>
            <a:r>
              <a:rPr lang="en-IN" sz="4000" dirty="0">
                <a:solidFill>
                  <a:schemeClr val="tx1"/>
                </a:solidFill>
              </a:rPr>
              <a:t>FINAL INSIGHTS/RECOMMENDATIONS</a:t>
            </a:r>
          </a:p>
        </p:txBody>
      </p:sp>
      <p:graphicFrame>
        <p:nvGraphicFramePr>
          <p:cNvPr id="5" name="Table 5">
            <a:extLst>
              <a:ext uri="{FF2B5EF4-FFF2-40B4-BE49-F238E27FC236}">
                <a16:creationId xmlns:a16="http://schemas.microsoft.com/office/drawing/2014/main" id="{A7CA0600-D02C-3F7C-68C9-BC1F8A35E005}"/>
              </a:ext>
            </a:extLst>
          </p:cNvPr>
          <p:cNvGraphicFramePr>
            <a:graphicFrameLocks noGrp="1"/>
          </p:cNvGraphicFramePr>
          <p:nvPr>
            <p:ph idx="1"/>
            <p:extLst>
              <p:ext uri="{D42A27DB-BD31-4B8C-83A1-F6EECF244321}">
                <p14:modId xmlns:p14="http://schemas.microsoft.com/office/powerpoint/2010/main" val="3610092615"/>
              </p:ext>
            </p:extLst>
          </p:nvPr>
        </p:nvGraphicFramePr>
        <p:xfrm>
          <a:off x="1096963" y="2108200"/>
          <a:ext cx="10058397" cy="3708400"/>
        </p:xfrm>
        <a:graphic>
          <a:graphicData uri="http://schemas.openxmlformats.org/drawingml/2006/table">
            <a:tbl>
              <a:tblPr firstRow="1" bandRow="1">
                <a:tableStyleId>{073A0DAA-6AF3-43AB-8588-CEC1D06C72B9}</a:tableStyleId>
              </a:tblPr>
              <a:tblGrid>
                <a:gridCol w="3352799">
                  <a:extLst>
                    <a:ext uri="{9D8B030D-6E8A-4147-A177-3AD203B41FA5}">
                      <a16:colId xmlns:a16="http://schemas.microsoft.com/office/drawing/2014/main" val="1211312164"/>
                    </a:ext>
                  </a:extLst>
                </a:gridCol>
                <a:gridCol w="3352799">
                  <a:extLst>
                    <a:ext uri="{9D8B030D-6E8A-4147-A177-3AD203B41FA5}">
                      <a16:colId xmlns:a16="http://schemas.microsoft.com/office/drawing/2014/main" val="1184266657"/>
                    </a:ext>
                  </a:extLst>
                </a:gridCol>
                <a:gridCol w="3352799">
                  <a:extLst>
                    <a:ext uri="{9D8B030D-6E8A-4147-A177-3AD203B41FA5}">
                      <a16:colId xmlns:a16="http://schemas.microsoft.com/office/drawing/2014/main" val="3183728335"/>
                    </a:ext>
                  </a:extLst>
                </a:gridCol>
              </a:tblGrid>
              <a:tr h="370840">
                <a:tc>
                  <a:txBody>
                    <a:bodyPr/>
                    <a:lstStyle/>
                    <a:p>
                      <a:pPr algn="ctr" fontAlgn="b"/>
                      <a:r>
                        <a:rPr lang="en-IN" sz="1800" b="1" u="none" strike="noStrike" dirty="0">
                          <a:solidFill>
                            <a:srgbClr val="FFFFFF"/>
                          </a:solidFill>
                          <a:effectLst/>
                        </a:rPr>
                        <a:t>Brand</a:t>
                      </a:r>
                      <a:endParaRPr lang="en-IN" sz="1800" b="1" i="0" u="none" strike="noStrike" dirty="0">
                        <a:solidFill>
                          <a:srgbClr val="FFFFFF"/>
                        </a:solidFill>
                        <a:effectLst/>
                        <a:latin typeface="Calibri" panose="020F0502020204030204" pitchFamily="34" charset="0"/>
                      </a:endParaRPr>
                    </a:p>
                  </a:txBody>
                  <a:tcPr marL="6350" marR="6350" marT="6350" marB="0" anchor="b"/>
                </a:tc>
                <a:tc>
                  <a:txBody>
                    <a:bodyPr/>
                    <a:lstStyle/>
                    <a:p>
                      <a:pPr algn="ctr" fontAlgn="b"/>
                      <a:r>
                        <a:rPr lang="en-IN" sz="1800" b="1" u="none" strike="noStrike" dirty="0">
                          <a:solidFill>
                            <a:srgbClr val="FFFFFF"/>
                          </a:solidFill>
                          <a:effectLst/>
                        </a:rPr>
                        <a:t>Price *</a:t>
                      </a:r>
                      <a:endParaRPr lang="en-IN" sz="1800" b="1" i="0" u="none" strike="noStrike" dirty="0">
                        <a:solidFill>
                          <a:srgbClr val="FFFFFF"/>
                        </a:solidFill>
                        <a:effectLst/>
                        <a:latin typeface="Calibri" panose="020F0502020204030204" pitchFamily="34" charset="0"/>
                      </a:endParaRPr>
                    </a:p>
                  </a:txBody>
                  <a:tcPr marL="6350" marR="6350" marT="6350" marB="0" anchor="b"/>
                </a:tc>
                <a:tc>
                  <a:txBody>
                    <a:bodyPr/>
                    <a:lstStyle/>
                    <a:p>
                      <a:pPr algn="ctr" fontAlgn="b"/>
                      <a:r>
                        <a:rPr lang="en-IN" sz="1800" b="1" u="none" strike="noStrike">
                          <a:solidFill>
                            <a:srgbClr val="FFFFFF"/>
                          </a:solidFill>
                          <a:effectLst/>
                        </a:rPr>
                        <a:t>Quantity</a:t>
                      </a:r>
                      <a:endParaRPr lang="en-IN" sz="1800" b="1" i="0" u="none" strike="noStrike">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19833851"/>
                  </a:ext>
                </a:extLst>
              </a:tr>
              <a:tr h="370840">
                <a:tc>
                  <a:txBody>
                    <a:bodyPr/>
                    <a:lstStyle/>
                    <a:p>
                      <a:pPr algn="ctr" fontAlgn="b"/>
                      <a:r>
                        <a:rPr lang="en-IN" sz="1800" b="0" u="none" strike="noStrike">
                          <a:solidFill>
                            <a:srgbClr val="000000"/>
                          </a:solidFill>
                          <a:effectLst/>
                        </a:rPr>
                        <a:t>Plus White</a:t>
                      </a:r>
                      <a:endParaRPr lang="en-I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IN" sz="1800" b="0" i="0" kern="1200" dirty="0">
                          <a:solidFill>
                            <a:schemeClr val="dk1"/>
                          </a:solidFill>
                          <a:effectLst/>
                          <a:latin typeface="+mn-lt"/>
                          <a:ea typeface="+mn-ea"/>
                          <a:cs typeface="+mn-cs"/>
                        </a:rPr>
                        <a:t>₹ </a:t>
                      </a:r>
                      <a:r>
                        <a:rPr lang="en-IN" sz="1800" b="0" u="none" strike="noStrike" dirty="0">
                          <a:solidFill>
                            <a:srgbClr val="000000"/>
                          </a:solidFill>
                          <a:effectLst/>
                        </a:rPr>
                        <a:t>1200</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800" b="0" u="none" strike="noStrike">
                          <a:solidFill>
                            <a:srgbClr val="000000"/>
                          </a:solidFill>
                          <a:effectLst/>
                        </a:rPr>
                        <a:t>100g</a:t>
                      </a:r>
                      <a:endParaRPr lang="en-IN"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02062653"/>
                  </a:ext>
                </a:extLst>
              </a:tr>
              <a:tr h="370840">
                <a:tc>
                  <a:txBody>
                    <a:bodyPr/>
                    <a:lstStyle/>
                    <a:p>
                      <a:pPr algn="ctr" fontAlgn="b"/>
                      <a:r>
                        <a:rPr lang="en-IN" sz="1800" b="0" u="none" strike="noStrike" dirty="0">
                          <a:solidFill>
                            <a:srgbClr val="000000"/>
                          </a:solidFill>
                          <a:effectLst/>
                        </a:rPr>
                        <a:t>Gleem</a:t>
                      </a:r>
                      <a:endParaRPr lang="en-IN" sz="18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IN" sz="1800" b="0" i="0" kern="1200" dirty="0">
                          <a:solidFill>
                            <a:schemeClr val="dk1"/>
                          </a:solidFill>
                          <a:effectLst/>
                          <a:latin typeface="+mn-lt"/>
                          <a:ea typeface="+mn-ea"/>
                          <a:cs typeface="+mn-cs"/>
                        </a:rPr>
                        <a:t>₹ </a:t>
                      </a:r>
                      <a:r>
                        <a:rPr lang="en-IN" sz="1800" b="0" u="none" strike="noStrike" dirty="0">
                          <a:solidFill>
                            <a:srgbClr val="000000"/>
                          </a:solidFill>
                          <a:effectLst/>
                        </a:rPr>
                        <a:t>1120</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800" b="0" u="none" strike="noStrike">
                          <a:solidFill>
                            <a:srgbClr val="000000"/>
                          </a:solidFill>
                          <a:effectLst/>
                        </a:rPr>
                        <a:t>100g</a:t>
                      </a:r>
                      <a:endParaRPr lang="en-IN"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39708037"/>
                  </a:ext>
                </a:extLst>
              </a:tr>
              <a:tr h="370840">
                <a:tc>
                  <a:txBody>
                    <a:bodyPr/>
                    <a:lstStyle/>
                    <a:p>
                      <a:pPr algn="ctr" fontAlgn="b"/>
                      <a:r>
                        <a:rPr lang="en-IN" sz="1800" b="0" u="none" strike="noStrike" dirty="0">
                          <a:solidFill>
                            <a:srgbClr val="000000"/>
                          </a:solidFill>
                          <a:effectLst/>
                        </a:rPr>
                        <a:t>Ultra Brite</a:t>
                      </a:r>
                      <a:endParaRPr lang="en-IN" sz="18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IN" sz="1800" b="0" i="0" kern="1200" dirty="0">
                          <a:solidFill>
                            <a:schemeClr val="dk1"/>
                          </a:solidFill>
                          <a:effectLst/>
                          <a:latin typeface="+mn-lt"/>
                          <a:ea typeface="+mn-ea"/>
                          <a:cs typeface="+mn-cs"/>
                        </a:rPr>
                        <a:t>₹ </a:t>
                      </a:r>
                      <a:r>
                        <a:rPr lang="en-IN" sz="1800" b="0" u="none" strike="noStrike" dirty="0">
                          <a:solidFill>
                            <a:srgbClr val="000000"/>
                          </a:solidFill>
                          <a:effectLst/>
                        </a:rPr>
                        <a:t>600</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800" b="0" u="none" strike="noStrike">
                          <a:solidFill>
                            <a:srgbClr val="000000"/>
                          </a:solidFill>
                          <a:effectLst/>
                        </a:rPr>
                        <a:t>100g</a:t>
                      </a:r>
                      <a:endParaRPr lang="en-IN"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32303495"/>
                  </a:ext>
                </a:extLst>
              </a:tr>
              <a:tr h="370840">
                <a:tc>
                  <a:txBody>
                    <a:bodyPr/>
                    <a:lstStyle/>
                    <a:p>
                      <a:pPr algn="ctr" fontAlgn="b"/>
                      <a:r>
                        <a:rPr lang="en-IN" sz="1800" b="0" u="none" strike="noStrike">
                          <a:solidFill>
                            <a:srgbClr val="000000"/>
                          </a:solidFill>
                          <a:effectLst/>
                        </a:rPr>
                        <a:t>Crest</a:t>
                      </a:r>
                      <a:endParaRPr lang="en-I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IN" sz="1800" b="0" i="0" kern="1200" dirty="0">
                          <a:solidFill>
                            <a:schemeClr val="dk1"/>
                          </a:solidFill>
                          <a:effectLst/>
                          <a:latin typeface="+mn-lt"/>
                          <a:ea typeface="+mn-ea"/>
                          <a:cs typeface="+mn-cs"/>
                        </a:rPr>
                        <a:t>₹ </a:t>
                      </a:r>
                      <a:r>
                        <a:rPr lang="en-IN" sz="1800" b="0" u="none" strike="noStrike" dirty="0">
                          <a:solidFill>
                            <a:srgbClr val="000000"/>
                          </a:solidFill>
                          <a:effectLst/>
                        </a:rPr>
                        <a:t>300</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800" b="0" u="none" strike="noStrike">
                          <a:solidFill>
                            <a:srgbClr val="000000"/>
                          </a:solidFill>
                          <a:effectLst/>
                        </a:rPr>
                        <a:t>100g</a:t>
                      </a:r>
                      <a:endParaRPr lang="en-IN"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7408325"/>
                  </a:ext>
                </a:extLst>
              </a:tr>
              <a:tr h="370840">
                <a:tc>
                  <a:txBody>
                    <a:bodyPr/>
                    <a:lstStyle/>
                    <a:p>
                      <a:pPr algn="ctr" fontAlgn="b"/>
                      <a:r>
                        <a:rPr lang="en-IN" sz="1800" b="0" u="none" strike="noStrike">
                          <a:solidFill>
                            <a:srgbClr val="000000"/>
                          </a:solidFill>
                          <a:effectLst/>
                        </a:rPr>
                        <a:t>Sensodyne</a:t>
                      </a:r>
                      <a:endParaRPr lang="en-I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IN" sz="1800" b="0" i="0" kern="1200" dirty="0">
                          <a:solidFill>
                            <a:schemeClr val="dk1"/>
                          </a:solidFill>
                          <a:effectLst/>
                          <a:latin typeface="+mn-lt"/>
                          <a:ea typeface="+mn-ea"/>
                          <a:cs typeface="+mn-cs"/>
                        </a:rPr>
                        <a:t>₹ </a:t>
                      </a:r>
                      <a:r>
                        <a:rPr lang="en-IN" sz="1800" b="0" u="none" strike="noStrike" dirty="0">
                          <a:solidFill>
                            <a:srgbClr val="000000"/>
                          </a:solidFill>
                          <a:effectLst/>
                        </a:rPr>
                        <a:t>210</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800" b="0" u="none" strike="noStrike" dirty="0">
                          <a:solidFill>
                            <a:srgbClr val="000000"/>
                          </a:solidFill>
                          <a:effectLst/>
                        </a:rPr>
                        <a:t>100g</a:t>
                      </a:r>
                      <a:endParaRPr lang="en-IN"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2122110"/>
                  </a:ext>
                </a:extLst>
              </a:tr>
              <a:tr h="370840">
                <a:tc>
                  <a:txBody>
                    <a:bodyPr/>
                    <a:lstStyle/>
                    <a:p>
                      <a:pPr algn="ctr" fontAlgn="b"/>
                      <a:r>
                        <a:rPr lang="en-IN" sz="1800" b="0" u="none" strike="noStrike">
                          <a:solidFill>
                            <a:srgbClr val="000000"/>
                          </a:solidFill>
                          <a:effectLst/>
                        </a:rPr>
                        <a:t>Aqua-Fresh</a:t>
                      </a:r>
                      <a:endParaRPr lang="en-I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IN" sz="1800" b="0" i="0" kern="1200" dirty="0">
                          <a:solidFill>
                            <a:schemeClr val="dk1"/>
                          </a:solidFill>
                          <a:effectLst/>
                          <a:latin typeface="+mn-lt"/>
                          <a:ea typeface="+mn-ea"/>
                          <a:cs typeface="+mn-cs"/>
                        </a:rPr>
                        <a:t>₹ </a:t>
                      </a:r>
                      <a:r>
                        <a:rPr lang="en-IN" sz="1800" b="0" u="none" strike="noStrike" dirty="0">
                          <a:solidFill>
                            <a:srgbClr val="000000"/>
                          </a:solidFill>
                          <a:effectLst/>
                        </a:rPr>
                        <a:t>150</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800" b="0" u="none" strike="noStrike" dirty="0">
                          <a:solidFill>
                            <a:srgbClr val="000000"/>
                          </a:solidFill>
                          <a:effectLst/>
                        </a:rPr>
                        <a:t>100g</a:t>
                      </a:r>
                      <a:endParaRPr lang="en-IN"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6506459"/>
                  </a:ext>
                </a:extLst>
              </a:tr>
              <a:tr h="370840">
                <a:tc>
                  <a:txBody>
                    <a:bodyPr/>
                    <a:lstStyle/>
                    <a:p>
                      <a:pPr algn="ctr" fontAlgn="b"/>
                      <a:r>
                        <a:rPr lang="en-IN" sz="1800" b="0" u="none" strike="noStrike">
                          <a:solidFill>
                            <a:srgbClr val="000000"/>
                          </a:solidFill>
                          <a:effectLst/>
                        </a:rPr>
                        <a:t>Colgate</a:t>
                      </a:r>
                      <a:endParaRPr lang="en-I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IN" sz="1800" b="0" i="0" kern="1200" dirty="0">
                          <a:solidFill>
                            <a:schemeClr val="dk1"/>
                          </a:solidFill>
                          <a:effectLst/>
                          <a:latin typeface="+mn-lt"/>
                          <a:ea typeface="+mn-ea"/>
                          <a:cs typeface="+mn-cs"/>
                        </a:rPr>
                        <a:t>₹ </a:t>
                      </a:r>
                      <a:r>
                        <a:rPr lang="en-IN" sz="1800" b="0" u="none" strike="noStrike" dirty="0">
                          <a:solidFill>
                            <a:srgbClr val="000000"/>
                          </a:solidFill>
                          <a:effectLst/>
                        </a:rPr>
                        <a:t>75</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800" b="0" u="none" strike="noStrike">
                          <a:solidFill>
                            <a:srgbClr val="000000"/>
                          </a:solidFill>
                          <a:effectLst/>
                        </a:rPr>
                        <a:t>100g</a:t>
                      </a:r>
                      <a:endParaRPr lang="en-IN"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2906706"/>
                  </a:ext>
                </a:extLst>
              </a:tr>
              <a:tr h="370840">
                <a:tc>
                  <a:txBody>
                    <a:bodyPr/>
                    <a:lstStyle/>
                    <a:p>
                      <a:pPr algn="ctr" fontAlgn="b"/>
                      <a:r>
                        <a:rPr lang="en-IN" sz="1800" b="0" u="none" strike="noStrike">
                          <a:solidFill>
                            <a:srgbClr val="000000"/>
                          </a:solidFill>
                          <a:effectLst/>
                        </a:rPr>
                        <a:t>Pepsodent</a:t>
                      </a:r>
                      <a:endParaRPr lang="en-I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IN" sz="1800" b="0" i="0" kern="1200" dirty="0">
                          <a:solidFill>
                            <a:schemeClr val="dk1"/>
                          </a:solidFill>
                          <a:effectLst/>
                          <a:latin typeface="+mn-lt"/>
                          <a:ea typeface="+mn-ea"/>
                          <a:cs typeface="+mn-cs"/>
                        </a:rPr>
                        <a:t>₹ </a:t>
                      </a:r>
                      <a:r>
                        <a:rPr lang="en-IN" sz="1800" b="0" u="none" strike="noStrike" dirty="0">
                          <a:solidFill>
                            <a:srgbClr val="000000"/>
                          </a:solidFill>
                          <a:effectLst/>
                        </a:rPr>
                        <a:t>62</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800" b="0" u="none" strike="noStrike">
                          <a:solidFill>
                            <a:srgbClr val="000000"/>
                          </a:solidFill>
                          <a:effectLst/>
                        </a:rPr>
                        <a:t>100g</a:t>
                      </a:r>
                      <a:endParaRPr lang="en-IN"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44086691"/>
                  </a:ext>
                </a:extLst>
              </a:tr>
              <a:tr h="370840">
                <a:tc>
                  <a:txBody>
                    <a:bodyPr/>
                    <a:lstStyle/>
                    <a:p>
                      <a:pPr algn="ctr" fontAlgn="b"/>
                      <a:r>
                        <a:rPr lang="en-IN" sz="1800" b="0" u="none" strike="noStrike">
                          <a:solidFill>
                            <a:srgbClr val="000000"/>
                          </a:solidFill>
                          <a:effectLst/>
                        </a:rPr>
                        <a:t>Close-Up</a:t>
                      </a:r>
                      <a:endParaRPr lang="en-I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IN" sz="1800" b="0" i="0" kern="1200" dirty="0">
                          <a:solidFill>
                            <a:schemeClr val="dk1"/>
                          </a:solidFill>
                          <a:effectLst/>
                          <a:latin typeface="+mn-lt"/>
                          <a:ea typeface="+mn-ea"/>
                          <a:cs typeface="+mn-cs"/>
                        </a:rPr>
                        <a:t>₹ </a:t>
                      </a:r>
                      <a:r>
                        <a:rPr lang="en-IN" sz="1800" b="0" u="none" strike="noStrike" dirty="0">
                          <a:solidFill>
                            <a:srgbClr val="000000"/>
                          </a:solidFill>
                          <a:effectLst/>
                        </a:rPr>
                        <a:t>45</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800" b="0" u="none" strike="noStrike" dirty="0">
                          <a:solidFill>
                            <a:srgbClr val="000000"/>
                          </a:solidFill>
                          <a:effectLst/>
                        </a:rPr>
                        <a:t>100g</a:t>
                      </a:r>
                      <a:endParaRPr lang="en-IN"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22185842"/>
                  </a:ext>
                </a:extLst>
              </a:tr>
            </a:tbl>
          </a:graphicData>
        </a:graphic>
      </p:graphicFrame>
      <p:sp>
        <p:nvSpPr>
          <p:cNvPr id="6" name="Footer Placeholder 5">
            <a:extLst>
              <a:ext uri="{FF2B5EF4-FFF2-40B4-BE49-F238E27FC236}">
                <a16:creationId xmlns:a16="http://schemas.microsoft.com/office/drawing/2014/main" id="{2BFBFA6F-00B4-4439-9077-1015794474E8}"/>
              </a:ext>
            </a:extLst>
          </p:cNvPr>
          <p:cNvSpPr>
            <a:spLocks noGrp="1"/>
          </p:cNvSpPr>
          <p:nvPr>
            <p:ph type="ftr" sz="quarter" idx="11"/>
          </p:nvPr>
        </p:nvSpPr>
        <p:spPr>
          <a:xfrm>
            <a:off x="1097278" y="6446839"/>
            <a:ext cx="10058081" cy="334962"/>
          </a:xfrm>
        </p:spPr>
        <p:txBody>
          <a:bodyPr/>
          <a:lstStyle/>
          <a:p>
            <a:r>
              <a:rPr lang="en-US" dirty="0">
                <a:solidFill>
                  <a:schemeClr val="bg1"/>
                </a:solidFill>
              </a:rPr>
              <a:t>* Please note the values for each brand are obtained from various e-commerce websites such as amazon, flipkart, Walmart etc. and are approximate &amp; only for base model (without any special additives) for each brand. Values may be different for brands with special additives such as extra whitening, extra freshness, with salt etc.</a:t>
            </a:r>
          </a:p>
        </p:txBody>
      </p:sp>
    </p:spTree>
    <p:extLst>
      <p:ext uri="{BB962C8B-B14F-4D97-AF65-F5344CB8AC3E}">
        <p14:creationId xmlns:p14="http://schemas.microsoft.com/office/powerpoint/2010/main" val="236712324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{5EFDE3D1-8F17-42B1-AD03-BF86A76134FE}tf22712842_win32</Template>
  <TotalTime>575</TotalTime>
  <Words>905</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Calibri</vt:lpstr>
      <vt:lpstr>Franklin Gothic Book</vt:lpstr>
      <vt:lpstr>Wingdings</vt:lpstr>
      <vt:lpstr>1_RetrospectVTI</vt:lpstr>
      <vt:lpstr>Multidimensional Scaling (MDS)</vt:lpstr>
      <vt:lpstr>MULTIDIMENSIONAL SCALING (MDS)</vt:lpstr>
      <vt:lpstr>DATASET DESCRIPTION</vt:lpstr>
      <vt:lpstr>MODEL SELECTION</vt:lpstr>
      <vt:lpstr>FINAL INSIGHTS/ RECOMMENDATIONS</vt:lpstr>
      <vt:lpstr>FINAL INSIGHTS/RECOMMENDATIONS</vt:lpstr>
      <vt:lpstr>FINAL INSIGHTS/ RECOMMENDATIONS</vt:lpstr>
      <vt:lpstr>FINAL INSIGHTS/RECOMMENDATIONS</vt:lpstr>
      <vt:lpstr>FINAL INSIGHTS/RECOMMENDATIONS</vt:lpstr>
      <vt:lpstr>FINAL INSIGHTS/RECOMMENDATIONS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MMLA END TERM</dc:title>
  <dc:creator>Vishal Garg</dc:creator>
  <cp:lastModifiedBy>Vishal Garg</cp:lastModifiedBy>
  <cp:revision>23</cp:revision>
  <dcterms:created xsi:type="dcterms:W3CDTF">2022-05-15T09:30:05Z</dcterms:created>
  <dcterms:modified xsi:type="dcterms:W3CDTF">2022-09-22T07:41:01Z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