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5E9781-C20B-448E-A376-A745A2B98472}">
  <a:tblStyle styleId="{435E9781-C20B-448E-A376-A745A2B984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833e8331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833e8331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Most of the time, the dataset will contain features highly varying in magnitudes, units and range. But since, most of the machine learning algorithms use Euclidean distance between two data points (eg. KNN)  in their computations, this is a problem.To suppress this effect, we need to bring all features to the same level of magnitudes. This can be achieved by scaling.For our project we have considered</a:t>
            </a:r>
            <a:r>
              <a:rPr b="1" lang="en" sz="1200">
                <a:latin typeface="Nunito"/>
                <a:ea typeface="Nunito"/>
                <a:cs typeface="Nunito"/>
                <a:sym typeface="Nunito"/>
              </a:rPr>
              <a:t> Min-Max Normalization.</a:t>
            </a:r>
            <a:endParaRPr b="1" sz="1200">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ec6b63d0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ec6b63d0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d470fc269_2_2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d470fc269_2_2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84237f66c_3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84237f66c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d470fc269_2_2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d470fc269_2_2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d470fc269_2_2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d470fc269_2_2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d470fc269_2_2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d470fc269_2_2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d470fc269_2_2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d470fc269_2_2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ec6b63d0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ec6b63d0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d470fc269_2_2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d470fc269_2_2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ed5d357d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ed5d357d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ed5d357d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ed5d357d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8345fc4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8345fc4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d476472b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d476472b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d470fc269_2_2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d470fc269_2_2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830f1748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830f1748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ed5d357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ed5d357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ed5d357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ed5d357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830f1748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30f1748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150"/>
              <a:t>The signals were band-pass filtered using a Butterworth Band Pass filter with low and high cutoff 15 Hz and 500 Hz respectively and a notch filter at 50Hz to eliminate line interference artifacts.</a:t>
            </a:r>
            <a:endParaRPr b="1" sz="1150"/>
          </a:p>
          <a:p>
            <a:pPr indent="0" lvl="0" marL="0" rtl="0" algn="just">
              <a:lnSpc>
                <a:spcPct val="115000"/>
              </a:lnSpc>
              <a:spcBef>
                <a:spcPts val="0"/>
              </a:spcBef>
              <a:spcAft>
                <a:spcPts val="0"/>
              </a:spcAft>
              <a:buNone/>
            </a:pPr>
            <a:r>
              <a:t/>
            </a:r>
            <a:endParaRPr b="1" sz="1150"/>
          </a:p>
          <a:p>
            <a:pPr indent="0" lvl="0" marL="0" rtl="0" algn="just">
              <a:lnSpc>
                <a:spcPct val="115000"/>
              </a:lnSpc>
              <a:spcBef>
                <a:spcPts val="0"/>
              </a:spcBef>
              <a:spcAft>
                <a:spcPts val="0"/>
              </a:spcAft>
              <a:buNone/>
            </a:pPr>
            <a:r>
              <a:t/>
            </a:r>
            <a:endParaRPr b="1" sz="1150"/>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d470fc269_2_2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d470fc269_2_2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d37b5db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d37b5db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833e833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833e833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It is  the </a:t>
            </a:r>
            <a:r>
              <a:rPr b="1" lang="en" sz="1200"/>
              <a:t>transformation of the raw signal data </a:t>
            </a:r>
            <a:r>
              <a:rPr lang="en" sz="1200"/>
              <a:t>into a </a:t>
            </a:r>
            <a:r>
              <a:rPr b="1" lang="en" sz="1200"/>
              <a:t>relevant data structure by removing noise, and highlighting the important data</a:t>
            </a:r>
            <a:r>
              <a:rPr lang="en" sz="1200"/>
              <a:t>. </a:t>
            </a:r>
            <a:endParaRPr sz="1200"/>
          </a:p>
          <a:p>
            <a:pPr indent="0" lvl="0" marL="0" rtl="0" algn="l">
              <a:spcBef>
                <a:spcPts val="0"/>
              </a:spcBef>
              <a:spcAft>
                <a:spcPts val="0"/>
              </a:spcAft>
              <a:buNone/>
            </a:pPr>
            <a:r>
              <a:rPr lang="en" sz="1200"/>
              <a:t>There are three main categories of features important for the operation of an EMG based control system. They are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Time domain features are computed based upon the input signals amplitude. The resultant values give a measure of the waveform amplitude, frequency, and duration with some limitations.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rchive.ics.uci.edu/ml/index.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42100" y="362675"/>
            <a:ext cx="7715400" cy="11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a:p>
            <a:pPr indent="0" lvl="0" marL="0" rtl="0" algn="ctr">
              <a:spcBef>
                <a:spcPts val="0"/>
              </a:spcBef>
              <a:spcAft>
                <a:spcPts val="0"/>
              </a:spcAft>
              <a:buNone/>
            </a:pPr>
            <a:r>
              <a:t/>
            </a:r>
            <a:endParaRPr/>
          </a:p>
        </p:txBody>
      </p:sp>
      <p:sp>
        <p:nvSpPr>
          <p:cNvPr id="129" name="Google Shape;129;p13"/>
          <p:cNvSpPr txBox="1"/>
          <p:nvPr>
            <p:ph idx="1" type="subTitle"/>
          </p:nvPr>
        </p:nvSpPr>
        <p:spPr>
          <a:xfrm>
            <a:off x="837925" y="3216925"/>
            <a:ext cx="7567200" cy="150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SUBMITTED </a:t>
            </a:r>
            <a:r>
              <a:rPr lang="en" sz="1600"/>
              <a:t>BY-</a:t>
            </a:r>
            <a:endParaRPr sz="1600"/>
          </a:p>
          <a:p>
            <a:pPr indent="0" lvl="0" marL="0" rtl="0" algn="ctr">
              <a:spcBef>
                <a:spcPts val="0"/>
              </a:spcBef>
              <a:spcAft>
                <a:spcPts val="0"/>
              </a:spcAft>
              <a:buNone/>
            </a:pPr>
            <a:r>
              <a:rPr lang="en" sz="1600"/>
              <a:t>Gurarpit Kaur- 2016UIC312</a:t>
            </a:r>
            <a:r>
              <a:rPr lang="en"/>
              <a:t>9 </a:t>
            </a:r>
            <a:endParaRPr/>
          </a:p>
          <a:p>
            <a:pPr indent="0" lvl="0" marL="0" rtl="0" algn="ctr">
              <a:spcBef>
                <a:spcPts val="0"/>
              </a:spcBef>
              <a:spcAft>
                <a:spcPts val="0"/>
              </a:spcAft>
              <a:buNone/>
            </a:pPr>
            <a:r>
              <a:rPr lang="en" sz="1600"/>
              <a:t>Ayush</a:t>
            </a:r>
            <a:r>
              <a:rPr lang="en"/>
              <a:t> G</a:t>
            </a:r>
            <a:r>
              <a:rPr lang="en" sz="1600"/>
              <a:t>rover - </a:t>
            </a:r>
            <a:r>
              <a:rPr lang="en" sz="1600"/>
              <a:t>2016UIC3145 </a:t>
            </a:r>
            <a:endParaRPr/>
          </a:p>
          <a:p>
            <a:pPr indent="0" lvl="0" marL="0" rtl="0" algn="ctr">
              <a:spcBef>
                <a:spcPts val="0"/>
              </a:spcBef>
              <a:spcAft>
                <a:spcPts val="0"/>
              </a:spcAft>
              <a:buNone/>
            </a:pPr>
            <a:r>
              <a:rPr lang="en" sz="1600"/>
              <a:t>Sanya  Devgon - </a:t>
            </a:r>
            <a:r>
              <a:rPr lang="en" sz="1600"/>
              <a:t>2016UIC3146</a:t>
            </a:r>
            <a:endParaRPr sz="1600"/>
          </a:p>
          <a:p>
            <a:pPr indent="0" lvl="0" marL="0" rtl="0" algn="ctr">
              <a:spcBef>
                <a:spcPts val="0"/>
              </a:spcBef>
              <a:spcAft>
                <a:spcPts val="0"/>
              </a:spcAft>
              <a:buNone/>
            </a:pPr>
            <a:r>
              <a:rPr lang="en" sz="1600"/>
              <a:t>Surbhi Garg - </a:t>
            </a:r>
            <a:r>
              <a:rPr lang="en" sz="1600"/>
              <a:t>2016UIC3148</a:t>
            </a:r>
            <a:endParaRPr sz="1600"/>
          </a:p>
          <a:p>
            <a:pPr indent="0" lvl="0" marL="0" rtl="0" algn="ctr">
              <a:spcBef>
                <a:spcPts val="0"/>
              </a:spcBef>
              <a:spcAft>
                <a:spcPts val="0"/>
              </a:spcAft>
              <a:buNone/>
            </a:pPr>
            <a:r>
              <a:t/>
            </a:r>
            <a:endParaRPr sz="1400"/>
          </a:p>
        </p:txBody>
      </p:sp>
      <p:sp>
        <p:nvSpPr>
          <p:cNvPr id="130" name="Google Shape;130;p13"/>
          <p:cNvSpPr txBox="1"/>
          <p:nvPr/>
        </p:nvSpPr>
        <p:spPr>
          <a:xfrm>
            <a:off x="548475" y="1928700"/>
            <a:ext cx="8076600" cy="13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chemeClr val="lt1"/>
                </a:solidFill>
                <a:latin typeface="Maven Pro"/>
                <a:ea typeface="Maven Pro"/>
                <a:cs typeface="Maven Pro"/>
                <a:sym typeface="Maven Pro"/>
              </a:rPr>
              <a:t>Gesture Detection based on EMG Signals using ML techniques</a:t>
            </a:r>
            <a:endParaRPr sz="1000">
              <a:latin typeface="Nunito"/>
              <a:ea typeface="Nunito"/>
              <a:cs typeface="Nunito"/>
              <a:sym typeface="Nunito"/>
            </a:endParaRPr>
          </a:p>
        </p:txBody>
      </p:sp>
      <p:pic>
        <p:nvPicPr>
          <p:cNvPr id="131" name="Google Shape;131;p13"/>
          <p:cNvPicPr preferRelativeResize="0"/>
          <p:nvPr/>
        </p:nvPicPr>
        <p:blipFill>
          <a:blip r:embed="rId3">
            <a:alphaModFix/>
          </a:blip>
          <a:stretch>
            <a:fillRect/>
          </a:stretch>
        </p:blipFill>
        <p:spPr>
          <a:xfrm>
            <a:off x="3740325" y="357800"/>
            <a:ext cx="1571950" cy="1571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1138275" y="870250"/>
            <a:ext cx="7554600" cy="369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200">
                <a:solidFill>
                  <a:srgbClr val="000000"/>
                </a:solidFill>
                <a:latin typeface="Arial"/>
                <a:ea typeface="Arial"/>
                <a:cs typeface="Arial"/>
                <a:sym typeface="Arial"/>
              </a:rPr>
              <a:t>A </a:t>
            </a:r>
            <a:r>
              <a:rPr b="1" lang="en" sz="1200">
                <a:solidFill>
                  <a:srgbClr val="000000"/>
                </a:solidFill>
                <a:latin typeface="Arial"/>
                <a:ea typeface="Arial"/>
                <a:cs typeface="Arial"/>
                <a:sym typeface="Arial"/>
              </a:rPr>
              <a:t>technique to standardize the independent features present in the data in a fixed range.</a:t>
            </a:r>
            <a:r>
              <a:rPr lang="en" sz="1200">
                <a:solidFill>
                  <a:srgbClr val="000000"/>
                </a:solidFill>
                <a:latin typeface="Arial"/>
                <a:ea typeface="Arial"/>
                <a:cs typeface="Arial"/>
                <a:sym typeface="Arial"/>
              </a:rPr>
              <a:t> It is performed during the </a:t>
            </a:r>
            <a:r>
              <a:rPr b="1" lang="en" sz="1200">
                <a:solidFill>
                  <a:srgbClr val="000000"/>
                </a:solidFill>
                <a:latin typeface="Arial"/>
                <a:ea typeface="Arial"/>
                <a:cs typeface="Arial"/>
                <a:sym typeface="Arial"/>
              </a:rPr>
              <a:t>data pre-processing to handle highly varying magnitudes or values or units</a:t>
            </a:r>
            <a:r>
              <a:rPr lang="en" sz="1200">
                <a:solidFill>
                  <a:srgbClr val="000000"/>
                </a:solidFill>
                <a:latin typeface="Arial"/>
                <a:ea typeface="Arial"/>
                <a:cs typeface="Arial"/>
                <a:sym typeface="Arial"/>
              </a:rPr>
              <a:t>. If feature scaling is not done, then a </a:t>
            </a:r>
            <a:r>
              <a:rPr b="1" lang="en" sz="1200">
                <a:solidFill>
                  <a:srgbClr val="000000"/>
                </a:solidFill>
                <a:latin typeface="Arial"/>
                <a:ea typeface="Arial"/>
                <a:cs typeface="Arial"/>
                <a:sym typeface="Arial"/>
              </a:rPr>
              <a:t>machine learning algorithm tends to weigh greater values</a:t>
            </a:r>
            <a:r>
              <a:rPr lang="en" sz="1200">
                <a:solidFill>
                  <a:srgbClr val="000000"/>
                </a:solidFill>
                <a:latin typeface="Arial"/>
                <a:ea typeface="Arial"/>
                <a:cs typeface="Arial"/>
                <a:sym typeface="Arial"/>
              </a:rPr>
              <a:t>, higher and consider smaller values as the lower values, regardless of the unit of the values.  </a:t>
            </a:r>
            <a:r>
              <a:rPr b="1" lang="en" sz="1200">
                <a:solidFill>
                  <a:srgbClr val="000000"/>
                </a:solidFill>
                <a:latin typeface="Arial"/>
                <a:ea typeface="Arial"/>
                <a:cs typeface="Arial"/>
                <a:sym typeface="Arial"/>
              </a:rPr>
              <a:t>We have used Min-Max feature scaling to scale our dataset.</a:t>
            </a:r>
            <a:endParaRPr b="1" sz="1200">
              <a:solidFill>
                <a:srgbClr val="000000"/>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b="1" lang="en" sz="1200">
                <a:solidFill>
                  <a:srgbClr val="000000"/>
                </a:solidFill>
                <a:latin typeface="Arial"/>
                <a:ea typeface="Arial"/>
                <a:cs typeface="Arial"/>
                <a:sym typeface="Arial"/>
              </a:rPr>
              <a:t>Min-Max Feature Scaling</a:t>
            </a:r>
            <a:endParaRPr sz="1200">
              <a:solidFill>
                <a:srgbClr val="000000"/>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lang="en" sz="1200">
                <a:solidFill>
                  <a:srgbClr val="000000"/>
                </a:solidFill>
                <a:latin typeface="Arial"/>
                <a:ea typeface="Arial"/>
                <a:cs typeface="Arial"/>
                <a:sym typeface="Arial"/>
              </a:rPr>
              <a:t>Min-max feature scaling is the simplest method and consists in rescaling the range of features to scale the range in [0, 1] . Selecting the target range depends on the nature of the data. The general formula for a min-max of [0, 1] is given as: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1600"/>
              </a:spcBef>
              <a:spcAft>
                <a:spcPts val="0"/>
              </a:spcAft>
              <a:buNone/>
            </a:pPr>
            <a:r>
              <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sz="1200">
              <a:latin typeface="Arial"/>
              <a:ea typeface="Arial"/>
              <a:cs typeface="Arial"/>
              <a:sym typeface="Arial"/>
            </a:endParaRPr>
          </a:p>
        </p:txBody>
      </p:sp>
      <p:pic>
        <p:nvPicPr>
          <p:cNvPr id="191" name="Google Shape;191;p22"/>
          <p:cNvPicPr preferRelativeResize="0"/>
          <p:nvPr/>
        </p:nvPicPr>
        <p:blipFill>
          <a:blip r:embed="rId3">
            <a:alphaModFix/>
          </a:blip>
          <a:stretch>
            <a:fillRect/>
          </a:stretch>
        </p:blipFill>
        <p:spPr>
          <a:xfrm>
            <a:off x="3531550" y="3408950"/>
            <a:ext cx="2090250" cy="661475"/>
          </a:xfrm>
          <a:prstGeom prst="rect">
            <a:avLst/>
          </a:prstGeom>
          <a:noFill/>
          <a:ln>
            <a:noFill/>
          </a:ln>
        </p:spPr>
      </p:pic>
      <p:sp>
        <p:nvSpPr>
          <p:cNvPr id="192" name="Google Shape;192;p22"/>
          <p:cNvSpPr txBox="1"/>
          <p:nvPr/>
        </p:nvSpPr>
        <p:spPr>
          <a:xfrm>
            <a:off x="1138275" y="269000"/>
            <a:ext cx="34866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lt1"/>
                </a:solidFill>
                <a:latin typeface="Maven Pro"/>
                <a:ea typeface="Maven Pro"/>
                <a:cs typeface="Maven Pro"/>
                <a:sym typeface="Maven Pro"/>
              </a:rPr>
              <a:t>Feature Scaling</a:t>
            </a:r>
            <a:endParaRPr b="1" sz="2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158725" y="203725"/>
            <a:ext cx="2902800" cy="5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Classification</a:t>
            </a:r>
            <a:endParaRPr b="1" sz="3200">
              <a:latin typeface="Maven Pro"/>
              <a:ea typeface="Maven Pro"/>
              <a:cs typeface="Maven Pro"/>
              <a:sym typeface="Maven Pro"/>
            </a:endParaRPr>
          </a:p>
          <a:p>
            <a:pPr indent="0" lvl="0" marL="0" rtl="0" algn="l">
              <a:spcBef>
                <a:spcPts val="0"/>
              </a:spcBef>
              <a:spcAft>
                <a:spcPts val="0"/>
              </a:spcAft>
              <a:buNone/>
            </a:pPr>
            <a:r>
              <a:t/>
            </a:r>
            <a:endParaRPr/>
          </a:p>
        </p:txBody>
      </p:sp>
      <p:sp>
        <p:nvSpPr>
          <p:cNvPr id="198" name="Google Shape;198;p23"/>
          <p:cNvSpPr txBox="1"/>
          <p:nvPr/>
        </p:nvSpPr>
        <p:spPr>
          <a:xfrm>
            <a:off x="1113200" y="792025"/>
            <a:ext cx="7259100" cy="10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We have worked on different machine learning models to obtain which model gives the the most optimum prediction results.  Some of the common machine learning models used in preparing this project  are  </a:t>
            </a:r>
            <a:r>
              <a:rPr b="1" lang="en">
                <a:latin typeface="Calibri"/>
                <a:ea typeface="Calibri"/>
                <a:cs typeface="Calibri"/>
                <a:sym typeface="Calibri"/>
              </a:rPr>
              <a:t>KNN( K-nearest neighbours)</a:t>
            </a:r>
            <a:r>
              <a:rPr lang="en">
                <a:latin typeface="Calibri"/>
                <a:ea typeface="Calibri"/>
                <a:cs typeface="Calibri"/>
                <a:sym typeface="Calibri"/>
              </a:rPr>
              <a:t> , </a:t>
            </a:r>
            <a:r>
              <a:rPr b="1" lang="en">
                <a:latin typeface="Calibri"/>
                <a:ea typeface="Calibri"/>
                <a:cs typeface="Calibri"/>
                <a:sym typeface="Calibri"/>
              </a:rPr>
              <a:t>Decision trees</a:t>
            </a:r>
            <a:r>
              <a:rPr lang="en">
                <a:latin typeface="Calibri"/>
                <a:ea typeface="Calibri"/>
                <a:cs typeface="Calibri"/>
                <a:sym typeface="Calibri"/>
              </a:rPr>
              <a:t> and </a:t>
            </a:r>
            <a:r>
              <a:rPr b="1" lang="en">
                <a:latin typeface="Calibri"/>
                <a:ea typeface="Calibri"/>
                <a:cs typeface="Calibri"/>
                <a:sym typeface="Calibri"/>
              </a:rPr>
              <a:t>Random forest</a:t>
            </a:r>
            <a:r>
              <a:rPr lang="en">
                <a:latin typeface="Calibri"/>
                <a:ea typeface="Calibri"/>
                <a:cs typeface="Calibri"/>
                <a:sym typeface="Calibri"/>
              </a:rPr>
              <a:t>. </a:t>
            </a:r>
            <a:r>
              <a:rPr b="1" lang="en">
                <a:latin typeface="Calibri"/>
                <a:ea typeface="Calibri"/>
                <a:cs typeface="Calibri"/>
                <a:sym typeface="Calibri"/>
              </a:rPr>
              <a:t>KNN (K -nearest neighbour) </a:t>
            </a:r>
            <a:r>
              <a:rPr lang="en">
                <a:latin typeface="Calibri"/>
                <a:ea typeface="Calibri"/>
                <a:cs typeface="Calibri"/>
                <a:sym typeface="Calibri"/>
              </a:rPr>
              <a:t>has given the best results out of the other two.</a:t>
            </a:r>
            <a:endParaRPr>
              <a:latin typeface="Calibri"/>
              <a:ea typeface="Calibri"/>
              <a:cs typeface="Calibri"/>
              <a:sym typeface="Calibri"/>
            </a:endParaRPr>
          </a:p>
        </p:txBody>
      </p:sp>
      <p:sp>
        <p:nvSpPr>
          <p:cNvPr id="199" name="Google Shape;199;p23"/>
          <p:cNvSpPr txBox="1"/>
          <p:nvPr/>
        </p:nvSpPr>
        <p:spPr>
          <a:xfrm>
            <a:off x="4880725" y="1928900"/>
            <a:ext cx="3732600" cy="23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foundational principle of the KNN algorithm is that </a:t>
            </a:r>
            <a:r>
              <a:rPr b="1" lang="en">
                <a:latin typeface="Calibri"/>
                <a:ea typeface="Calibri"/>
                <a:cs typeface="Calibri"/>
                <a:sym typeface="Calibri"/>
              </a:rPr>
              <a:t>similar data points lie close together.</a:t>
            </a:r>
            <a:r>
              <a:rPr lang="en">
                <a:latin typeface="Calibri"/>
                <a:ea typeface="Calibri"/>
                <a:cs typeface="Calibri"/>
                <a:sym typeface="Calibri"/>
              </a:rPr>
              <a:t> This assumption is based on the basic concept of calculation of distances between two data points. We have used Euclidean distances for obtaining our model results. The Euclidean distance metric can be given as follows: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Calibri"/>
              <a:ea typeface="Calibri"/>
              <a:cs typeface="Calibri"/>
              <a:sym typeface="Calibri"/>
            </a:endParaRPr>
          </a:p>
        </p:txBody>
      </p:sp>
      <p:pic>
        <p:nvPicPr>
          <p:cNvPr id="200" name="Google Shape;200;p23"/>
          <p:cNvPicPr preferRelativeResize="0"/>
          <p:nvPr/>
        </p:nvPicPr>
        <p:blipFill>
          <a:blip r:embed="rId3">
            <a:alphaModFix/>
          </a:blip>
          <a:stretch>
            <a:fillRect/>
          </a:stretch>
        </p:blipFill>
        <p:spPr>
          <a:xfrm>
            <a:off x="4936100" y="3657730"/>
            <a:ext cx="3397075" cy="400370"/>
          </a:xfrm>
          <a:prstGeom prst="rect">
            <a:avLst/>
          </a:prstGeom>
          <a:noFill/>
          <a:ln cap="flat" cmpd="sng" w="9525">
            <a:solidFill>
              <a:srgbClr val="000000"/>
            </a:solidFill>
            <a:prstDash val="solid"/>
            <a:round/>
            <a:headEnd len="sm" w="sm" type="none"/>
            <a:tailEnd len="sm" w="sm" type="none"/>
          </a:ln>
        </p:spPr>
      </p:pic>
      <p:pic>
        <p:nvPicPr>
          <p:cNvPr id="201" name="Google Shape;201;p23"/>
          <p:cNvPicPr preferRelativeResize="0"/>
          <p:nvPr/>
        </p:nvPicPr>
        <p:blipFill>
          <a:blip r:embed="rId4">
            <a:alphaModFix/>
          </a:blip>
          <a:stretch>
            <a:fillRect/>
          </a:stretch>
        </p:blipFill>
        <p:spPr>
          <a:xfrm>
            <a:off x="1292925" y="1928900"/>
            <a:ext cx="3233550" cy="2784650"/>
          </a:xfrm>
          <a:prstGeom prst="rect">
            <a:avLst/>
          </a:prstGeom>
          <a:noFill/>
          <a:ln>
            <a:noFill/>
          </a:ln>
        </p:spPr>
      </p:pic>
      <p:pic>
        <p:nvPicPr>
          <p:cNvPr id="202" name="Google Shape;202;p23"/>
          <p:cNvPicPr preferRelativeResize="0"/>
          <p:nvPr/>
        </p:nvPicPr>
        <p:blipFill>
          <a:blip r:embed="rId5">
            <a:alphaModFix/>
          </a:blip>
          <a:stretch>
            <a:fillRect/>
          </a:stretch>
        </p:blipFill>
        <p:spPr>
          <a:xfrm>
            <a:off x="5532325" y="4312575"/>
            <a:ext cx="2204625" cy="335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170100" y="464600"/>
            <a:ext cx="4635300" cy="5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Hyperparameters</a:t>
            </a:r>
            <a:endParaRPr b="1" sz="3200">
              <a:latin typeface="Maven Pro"/>
              <a:ea typeface="Maven Pro"/>
              <a:cs typeface="Maven Pro"/>
              <a:sym typeface="Maven Pro"/>
            </a:endParaRPr>
          </a:p>
          <a:p>
            <a:pPr indent="0" lvl="0" marL="0" rtl="0" algn="l">
              <a:spcBef>
                <a:spcPts val="0"/>
              </a:spcBef>
              <a:spcAft>
                <a:spcPts val="0"/>
              </a:spcAft>
              <a:buNone/>
            </a:pPr>
            <a:r>
              <a:t/>
            </a:r>
            <a:endParaRPr/>
          </a:p>
        </p:txBody>
      </p:sp>
      <p:graphicFrame>
        <p:nvGraphicFramePr>
          <p:cNvPr id="208" name="Google Shape;208;p24"/>
          <p:cNvGraphicFramePr/>
          <p:nvPr/>
        </p:nvGraphicFramePr>
        <p:xfrm>
          <a:off x="1308425" y="1904950"/>
          <a:ext cx="3000000" cy="3000000"/>
        </p:xfrm>
        <a:graphic>
          <a:graphicData uri="http://schemas.openxmlformats.org/drawingml/2006/table">
            <a:tbl>
              <a:tblPr>
                <a:noFill/>
                <a:tableStyleId>{435E9781-C20B-448E-A376-A745A2B98472}</a:tableStyleId>
              </a:tblPr>
              <a:tblGrid>
                <a:gridCol w="2332050"/>
                <a:gridCol w="2332050"/>
                <a:gridCol w="2218900"/>
              </a:tblGrid>
              <a:tr h="456850">
                <a:tc>
                  <a:txBody>
                    <a:bodyPr/>
                    <a:lstStyle/>
                    <a:p>
                      <a:pPr indent="0" lvl="0" marL="0" rtl="0" algn="ctr">
                        <a:spcBef>
                          <a:spcPts val="0"/>
                        </a:spcBef>
                        <a:spcAft>
                          <a:spcPts val="0"/>
                        </a:spcAft>
                        <a:buNone/>
                      </a:pPr>
                      <a:r>
                        <a:rPr b="1" lang="en" sz="1200"/>
                        <a:t>K-Nearest Neighbors</a:t>
                      </a:r>
                      <a:endParaRPr b="1" sz="1200"/>
                    </a:p>
                  </a:txBody>
                  <a:tcPr marT="91425" marB="91425" marR="91425" marL="91425">
                    <a:lnL cap="flat" cmpd="sng" w="9525">
                      <a:solidFill>
                        <a:srgbClr val="A4C2F4"/>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A4C2F4"/>
                      </a:solidFill>
                      <a:prstDash val="solid"/>
                      <a:round/>
                      <a:headEnd len="sm" w="sm" type="none"/>
                      <a:tailEnd len="sm" w="sm" type="none"/>
                    </a:lnT>
                    <a:lnB cap="flat" cmpd="sng" w="9525">
                      <a:solidFill>
                        <a:srgbClr val="A4C2F4"/>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200"/>
                        <a:t>Random Forest </a:t>
                      </a:r>
                      <a:endParaRPr b="1" sz="1200"/>
                    </a:p>
                  </a:txBody>
                  <a:tcPr marT="91425" marB="91425" marR="91425" marL="91425">
                    <a:lnL cap="flat" cmpd="sng" w="9525">
                      <a:solidFill>
                        <a:srgbClr val="A4C2F4"/>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A4C2F4"/>
                      </a:solidFill>
                      <a:prstDash val="solid"/>
                      <a:round/>
                      <a:headEnd len="sm" w="sm" type="none"/>
                      <a:tailEnd len="sm" w="sm" type="none"/>
                    </a:lnT>
                    <a:lnB cap="flat" cmpd="sng" w="9525">
                      <a:solidFill>
                        <a:srgbClr val="A4C2F4"/>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200"/>
                        <a:t>Decision Tree</a:t>
                      </a:r>
                      <a:endParaRPr b="1" sz="1200"/>
                    </a:p>
                  </a:txBody>
                  <a:tcPr marT="91425" marB="91425" marR="91425" marL="91425">
                    <a:lnL cap="flat" cmpd="sng" w="9525">
                      <a:solidFill>
                        <a:srgbClr val="A4C2F4"/>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A4C2F4"/>
                      </a:solidFill>
                      <a:prstDash val="solid"/>
                      <a:round/>
                      <a:headEnd len="sm" w="sm" type="none"/>
                      <a:tailEnd len="sm" w="sm" type="none"/>
                    </a:lnT>
                    <a:lnB cap="flat" cmpd="sng" w="9525">
                      <a:solidFill>
                        <a:srgbClr val="A4C2F4"/>
                      </a:solidFill>
                      <a:prstDash val="solid"/>
                      <a:round/>
                      <a:headEnd len="sm" w="sm" type="none"/>
                      <a:tailEnd len="sm" w="sm" type="none"/>
                    </a:lnB>
                    <a:solidFill>
                      <a:srgbClr val="A4C2F4"/>
                    </a:solidFill>
                  </a:tcPr>
                </a:tc>
              </a:tr>
              <a:tr h="456850">
                <a:tc>
                  <a:txBody>
                    <a:bodyPr/>
                    <a:lstStyle/>
                    <a:p>
                      <a:pPr indent="0" lvl="0" marL="0" rtl="0" algn="ctr">
                        <a:spcBef>
                          <a:spcPts val="0"/>
                        </a:spcBef>
                        <a:spcAft>
                          <a:spcPts val="0"/>
                        </a:spcAft>
                        <a:buNone/>
                      </a:pPr>
                      <a:r>
                        <a:rPr lang="en" sz="1200"/>
                        <a:t>N_Neighbours = 1</a:t>
                      </a:r>
                      <a:endParaRPr sz="1200"/>
                    </a:p>
                  </a:txBody>
                  <a:tcPr marT="91425" marB="91425" marR="91425" marL="91425">
                    <a:lnT cap="flat" cmpd="sng" w="9525">
                      <a:solidFill>
                        <a:srgbClr val="A4C2F4"/>
                      </a:solidFill>
                      <a:prstDash val="solid"/>
                      <a:round/>
                      <a:headEnd len="sm" w="sm" type="none"/>
                      <a:tailEnd len="sm" w="sm" type="none"/>
                    </a:lnT>
                    <a:solidFill>
                      <a:srgbClr val="C9DAF8"/>
                    </a:solidFill>
                  </a:tcPr>
                </a:tc>
                <a:tc>
                  <a:txBody>
                    <a:bodyPr/>
                    <a:lstStyle/>
                    <a:p>
                      <a:pPr indent="0" lvl="0" marL="0" rtl="0" algn="ctr">
                        <a:spcBef>
                          <a:spcPts val="0"/>
                        </a:spcBef>
                        <a:spcAft>
                          <a:spcPts val="0"/>
                        </a:spcAft>
                        <a:buNone/>
                      </a:pPr>
                      <a:r>
                        <a:rPr lang="en" sz="1200"/>
                        <a:t>Max_Depth = 50</a:t>
                      </a:r>
                      <a:endParaRPr sz="1200"/>
                    </a:p>
                  </a:txBody>
                  <a:tcPr marT="91425" marB="91425" marR="91425" marL="91425">
                    <a:lnT cap="flat" cmpd="sng" w="9525">
                      <a:solidFill>
                        <a:srgbClr val="A4C2F4"/>
                      </a:solidFill>
                      <a:prstDash val="solid"/>
                      <a:round/>
                      <a:headEnd len="sm" w="sm" type="none"/>
                      <a:tailEnd len="sm" w="sm" type="none"/>
                    </a:lnT>
                    <a:solidFill>
                      <a:srgbClr val="C9DAF8"/>
                    </a:solidFill>
                  </a:tcPr>
                </a:tc>
                <a:tc>
                  <a:txBody>
                    <a:bodyPr/>
                    <a:lstStyle/>
                    <a:p>
                      <a:pPr indent="0" lvl="0" marL="0" rtl="0" algn="ctr">
                        <a:spcBef>
                          <a:spcPts val="0"/>
                        </a:spcBef>
                        <a:spcAft>
                          <a:spcPts val="0"/>
                        </a:spcAft>
                        <a:buNone/>
                      </a:pPr>
                      <a:r>
                        <a:rPr lang="en" sz="1200"/>
                        <a:t>Max_Depth* = None</a:t>
                      </a:r>
                      <a:endParaRPr sz="1200"/>
                    </a:p>
                  </a:txBody>
                  <a:tcPr marT="91425" marB="91425" marR="91425" marL="91425">
                    <a:lnT cap="flat" cmpd="sng" w="9525">
                      <a:solidFill>
                        <a:srgbClr val="A4C2F4"/>
                      </a:solidFill>
                      <a:prstDash val="solid"/>
                      <a:round/>
                      <a:headEnd len="sm" w="sm" type="none"/>
                      <a:tailEnd len="sm" w="sm" type="none"/>
                    </a:lnT>
                    <a:solidFill>
                      <a:srgbClr val="C9DAF8"/>
                    </a:solidFill>
                  </a:tcPr>
                </a:tc>
              </a:tr>
              <a:tr h="456850">
                <a:tc>
                  <a:txBody>
                    <a:bodyPr/>
                    <a:lstStyle/>
                    <a:p>
                      <a:pPr indent="0" lvl="0" marL="0" rtl="0" algn="ctr">
                        <a:spcBef>
                          <a:spcPts val="0"/>
                        </a:spcBef>
                        <a:spcAft>
                          <a:spcPts val="0"/>
                        </a:spcAft>
                        <a:buNone/>
                      </a:pPr>
                      <a:r>
                        <a:rPr lang="en" sz="1200"/>
                        <a:t>P = 2</a:t>
                      </a:r>
                      <a:endParaRPr sz="1200"/>
                    </a:p>
                  </a:txBody>
                  <a:tcPr marT="91425" marB="91425" marR="91425" marL="91425">
                    <a:solidFill>
                      <a:srgbClr val="C9DAF8"/>
                    </a:solidFill>
                  </a:tcPr>
                </a:tc>
                <a:tc>
                  <a:txBody>
                    <a:bodyPr/>
                    <a:lstStyle/>
                    <a:p>
                      <a:pPr indent="0" lvl="0" marL="0" rtl="0" algn="ctr">
                        <a:spcBef>
                          <a:spcPts val="0"/>
                        </a:spcBef>
                        <a:spcAft>
                          <a:spcPts val="0"/>
                        </a:spcAft>
                        <a:buNone/>
                      </a:pPr>
                      <a:r>
                        <a:rPr lang="en" sz="1200"/>
                        <a:t>Criterion = ‘gini’</a:t>
                      </a:r>
                      <a:endParaRPr sz="1200"/>
                    </a:p>
                  </a:txBody>
                  <a:tcPr marT="91425" marB="91425" marR="91425" marL="91425">
                    <a:solidFill>
                      <a:srgbClr val="C9DAF8"/>
                    </a:solidFill>
                  </a:tcPr>
                </a:tc>
                <a:tc>
                  <a:txBody>
                    <a:bodyPr/>
                    <a:lstStyle/>
                    <a:p>
                      <a:pPr indent="0" lvl="0" marL="0" rtl="0" algn="ctr">
                        <a:spcBef>
                          <a:spcPts val="0"/>
                        </a:spcBef>
                        <a:spcAft>
                          <a:spcPts val="0"/>
                        </a:spcAft>
                        <a:buNone/>
                      </a:pPr>
                      <a:r>
                        <a:rPr lang="en" sz="1200"/>
                        <a:t>Criterion = ‘gini’</a:t>
                      </a:r>
                      <a:endParaRPr sz="1200"/>
                    </a:p>
                  </a:txBody>
                  <a:tcPr marT="91425" marB="91425" marR="91425" marL="91425">
                    <a:solidFill>
                      <a:srgbClr val="C9DAF8"/>
                    </a:solidFill>
                  </a:tcPr>
                </a:tc>
              </a:tr>
              <a:tr h="456850">
                <a:tc>
                  <a:txBody>
                    <a:bodyPr/>
                    <a:lstStyle/>
                    <a:p>
                      <a:pPr indent="0" lvl="0" marL="0" rtl="0" algn="ctr">
                        <a:spcBef>
                          <a:spcPts val="0"/>
                        </a:spcBef>
                        <a:spcAft>
                          <a:spcPts val="0"/>
                        </a:spcAft>
                        <a:buNone/>
                      </a:pPr>
                      <a:r>
                        <a:rPr lang="en" sz="1200"/>
                        <a:t>Metric = “minkowski”</a:t>
                      </a:r>
                      <a:endParaRPr sz="1200"/>
                    </a:p>
                  </a:txBody>
                  <a:tcPr marT="91425" marB="91425" marR="91425" marL="91425">
                    <a:solidFill>
                      <a:srgbClr val="C9DAF8"/>
                    </a:solidFill>
                  </a:tcPr>
                </a:tc>
                <a:tc>
                  <a:txBody>
                    <a:bodyPr/>
                    <a:lstStyle/>
                    <a:p>
                      <a:pPr indent="0" lvl="0" marL="0" rtl="0" algn="ctr">
                        <a:spcBef>
                          <a:spcPts val="0"/>
                        </a:spcBef>
                        <a:spcAft>
                          <a:spcPts val="0"/>
                        </a:spcAft>
                        <a:buNone/>
                      </a:pPr>
                      <a:r>
                        <a:rPr lang="en" sz="1200"/>
                        <a:t>Bootstrap = True </a:t>
                      </a:r>
                      <a:endParaRPr sz="1200"/>
                    </a:p>
                  </a:txBody>
                  <a:tcPr marT="91425" marB="91425" marR="91425" marL="91425">
                    <a:solidFill>
                      <a:srgbClr val="C9DAF8"/>
                    </a:solidFill>
                  </a:tcPr>
                </a:tc>
                <a:tc>
                  <a:txBody>
                    <a:bodyPr/>
                    <a:lstStyle/>
                    <a:p>
                      <a:pPr indent="0" lvl="0" marL="0" rtl="0" algn="ctr">
                        <a:spcBef>
                          <a:spcPts val="0"/>
                        </a:spcBef>
                        <a:spcAft>
                          <a:spcPts val="0"/>
                        </a:spcAft>
                        <a:buNone/>
                      </a:pPr>
                      <a:r>
                        <a:rPr lang="en" sz="1200"/>
                        <a:t>Bootstrap = ‘best’</a:t>
                      </a:r>
                      <a:endParaRPr sz="1200"/>
                    </a:p>
                  </a:txBody>
                  <a:tcPr marT="91425" marB="91425" marR="91425" marL="91425">
                    <a:solidFill>
                      <a:srgbClr val="C9DAF8"/>
                    </a:solidFill>
                  </a:tcPr>
                </a:tc>
              </a:tr>
            </a:tbl>
          </a:graphicData>
        </a:graphic>
      </p:graphicFrame>
      <p:sp>
        <p:nvSpPr>
          <p:cNvPr id="209" name="Google Shape;209;p24"/>
          <p:cNvSpPr txBox="1"/>
          <p:nvPr/>
        </p:nvSpPr>
        <p:spPr>
          <a:xfrm>
            <a:off x="1213175" y="3992975"/>
            <a:ext cx="72591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a:t>
            </a:r>
            <a:r>
              <a:rPr lang="en">
                <a:latin typeface="Calibri"/>
                <a:ea typeface="Calibri"/>
                <a:cs typeface="Calibri"/>
                <a:sym typeface="Calibri"/>
              </a:rPr>
              <a:t>Max_Depth = None means that means that the nodes are expanded until all leaves are pure or until all  leaves contain less than min_samples_split samples (which is set to 2)</a:t>
            </a:r>
            <a:endParaRPr>
              <a:latin typeface="Calibri"/>
              <a:ea typeface="Calibri"/>
              <a:cs typeface="Calibri"/>
              <a:sym typeface="Calibri"/>
            </a:endParaRPr>
          </a:p>
          <a:p>
            <a:pPr indent="0" lvl="0" marL="0" rtl="0" algn="just">
              <a:lnSpc>
                <a:spcPct val="115000"/>
              </a:lnSpc>
              <a:spcBef>
                <a:spcPts val="1200"/>
              </a:spcBef>
              <a:spcAft>
                <a:spcPts val="0"/>
              </a:spcAft>
              <a:buNone/>
            </a:pPr>
            <a:r>
              <a:rPr lang="en" sz="1100">
                <a:latin typeface="Georgia"/>
                <a:ea typeface="Georgia"/>
                <a:cs typeface="Georgia"/>
                <a:sym typeface="Georgia"/>
              </a:rPr>
              <a:t> </a:t>
            </a:r>
            <a:endParaRPr sz="1100">
              <a:latin typeface="Georgia"/>
              <a:ea typeface="Georgia"/>
              <a:cs typeface="Georgia"/>
              <a:sym typeface="Georgia"/>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210" name="Google Shape;210;p24"/>
          <p:cNvSpPr txBox="1"/>
          <p:nvPr/>
        </p:nvSpPr>
        <p:spPr>
          <a:xfrm>
            <a:off x="1213175" y="1116925"/>
            <a:ext cx="72591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following table holds the information about the various hyperparameters we set for each classifier.</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nvSpPr>
        <p:spPr>
          <a:xfrm>
            <a:off x="1174075" y="279125"/>
            <a:ext cx="69285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lt1"/>
                </a:solidFill>
                <a:latin typeface="Maven Pro"/>
                <a:ea typeface="Maven Pro"/>
                <a:cs typeface="Maven Pro"/>
                <a:sym typeface="Maven Pro"/>
              </a:rPr>
              <a:t>Model Evaluation Parameters</a:t>
            </a:r>
            <a:endParaRPr b="1" sz="3200">
              <a:solidFill>
                <a:schemeClr val="lt1"/>
              </a:solidFill>
              <a:latin typeface="Maven Pro"/>
              <a:ea typeface="Maven Pro"/>
              <a:cs typeface="Maven Pro"/>
              <a:sym typeface="Maven Pro"/>
            </a:endParaRPr>
          </a:p>
        </p:txBody>
      </p:sp>
      <p:graphicFrame>
        <p:nvGraphicFramePr>
          <p:cNvPr id="216" name="Google Shape;216;p25"/>
          <p:cNvGraphicFramePr/>
          <p:nvPr/>
        </p:nvGraphicFramePr>
        <p:xfrm>
          <a:off x="1270800" y="1582425"/>
          <a:ext cx="3000000" cy="3000000"/>
        </p:xfrm>
        <a:graphic>
          <a:graphicData uri="http://schemas.openxmlformats.org/drawingml/2006/table">
            <a:tbl>
              <a:tblPr>
                <a:noFill/>
                <a:tableStyleId>{435E9781-C20B-448E-A376-A745A2B98472}</a:tableStyleId>
              </a:tblPr>
              <a:tblGrid>
                <a:gridCol w="1485825"/>
                <a:gridCol w="1485825"/>
                <a:gridCol w="1292375"/>
                <a:gridCol w="1213200"/>
                <a:gridCol w="1785175"/>
              </a:tblGrid>
              <a:tr h="711225">
                <a:tc>
                  <a:txBody>
                    <a:bodyPr/>
                    <a:lstStyle/>
                    <a:p>
                      <a:pPr indent="0" lvl="0" marL="0" rtl="0" algn="ctr">
                        <a:spcBef>
                          <a:spcPts val="0"/>
                        </a:spcBef>
                        <a:spcAft>
                          <a:spcPts val="0"/>
                        </a:spcAft>
                        <a:buNone/>
                      </a:pPr>
                      <a:r>
                        <a:rPr b="1" lang="en"/>
                        <a:t>Accuracy </a:t>
                      </a:r>
                      <a:endParaRPr b="1"/>
                    </a:p>
                    <a:p>
                      <a:pPr indent="0" lvl="0" marL="0" rtl="0" algn="ctr">
                        <a:spcBef>
                          <a:spcPts val="0"/>
                        </a:spcBef>
                        <a:spcAft>
                          <a:spcPts val="0"/>
                        </a:spcAft>
                        <a:buNone/>
                      </a:pPr>
                      <a:r>
                        <a:rPr b="1" lang="en"/>
                        <a:t>(Confusion Matrix)</a:t>
                      </a:r>
                      <a:endParaRPr b="1"/>
                    </a:p>
                  </a:txBody>
                  <a:tcPr marT="91425" marB="91425" marR="91425" marL="91425" anchor="ctr"/>
                </a:tc>
                <a:tc>
                  <a:txBody>
                    <a:bodyPr/>
                    <a:lstStyle/>
                    <a:p>
                      <a:pPr indent="0" lvl="0" marL="0" rtl="0" algn="ctr">
                        <a:spcBef>
                          <a:spcPts val="0"/>
                        </a:spcBef>
                        <a:spcAft>
                          <a:spcPts val="0"/>
                        </a:spcAft>
                        <a:buNone/>
                      </a:pPr>
                      <a:r>
                        <a:rPr b="1" lang="en"/>
                        <a:t>Specificity</a:t>
                      </a:r>
                      <a:endParaRPr b="1"/>
                    </a:p>
                  </a:txBody>
                  <a:tcPr marT="91425" marB="91425" marR="91425" marL="91425" anchor="ctr"/>
                </a:tc>
                <a:tc>
                  <a:txBody>
                    <a:bodyPr/>
                    <a:lstStyle/>
                    <a:p>
                      <a:pPr indent="0" lvl="0" marL="0" rtl="0" algn="ctr">
                        <a:spcBef>
                          <a:spcPts val="0"/>
                        </a:spcBef>
                        <a:spcAft>
                          <a:spcPts val="0"/>
                        </a:spcAft>
                        <a:buNone/>
                      </a:pPr>
                      <a:r>
                        <a:rPr b="1" lang="en"/>
                        <a:t>Precision </a:t>
                      </a:r>
                      <a:endParaRPr b="1"/>
                    </a:p>
                  </a:txBody>
                  <a:tcPr marT="91425" marB="91425" marR="91425" marL="91425" anchor="ctr"/>
                </a:tc>
                <a:tc>
                  <a:txBody>
                    <a:bodyPr/>
                    <a:lstStyle/>
                    <a:p>
                      <a:pPr indent="0" lvl="0" marL="0" rtl="0" algn="ctr">
                        <a:spcBef>
                          <a:spcPts val="0"/>
                        </a:spcBef>
                        <a:spcAft>
                          <a:spcPts val="0"/>
                        </a:spcAft>
                        <a:buNone/>
                      </a:pPr>
                      <a:r>
                        <a:rPr b="1" lang="en"/>
                        <a:t>Recall </a:t>
                      </a:r>
                      <a:endParaRPr b="1"/>
                    </a:p>
                  </a:txBody>
                  <a:tcPr marT="91425" marB="91425" marR="91425" marL="91425" anchor="ctr"/>
                </a:tc>
                <a:tc>
                  <a:txBody>
                    <a:bodyPr/>
                    <a:lstStyle/>
                    <a:p>
                      <a:pPr indent="0" lvl="0" marL="0" rtl="0" algn="ctr">
                        <a:spcBef>
                          <a:spcPts val="0"/>
                        </a:spcBef>
                        <a:spcAft>
                          <a:spcPts val="0"/>
                        </a:spcAft>
                        <a:buNone/>
                      </a:pPr>
                      <a:r>
                        <a:rPr b="1" lang="en"/>
                        <a:t>F1 Score</a:t>
                      </a:r>
                      <a:endParaRPr b="1"/>
                    </a:p>
                  </a:txBody>
                  <a:tcPr marT="91425" marB="91425" marR="91425" marL="91425" anchor="ctr"/>
                </a:tc>
              </a:tr>
              <a:tr h="8513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17" name="Google Shape;217;p25"/>
          <p:cNvSpPr txBox="1"/>
          <p:nvPr/>
        </p:nvSpPr>
        <p:spPr>
          <a:xfrm>
            <a:off x="1174075" y="983825"/>
            <a:ext cx="73323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Parameters based on which we have measured the performance of the various classifiers are as follows -</a:t>
            </a:r>
            <a:endParaRPr sz="1200"/>
          </a:p>
        </p:txBody>
      </p:sp>
      <p:sp>
        <p:nvSpPr>
          <p:cNvPr id="218" name="Google Shape;218;p25"/>
          <p:cNvSpPr txBox="1"/>
          <p:nvPr/>
        </p:nvSpPr>
        <p:spPr>
          <a:xfrm>
            <a:off x="1980750" y="4425675"/>
            <a:ext cx="21981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Figure: Sample Confusion Matrix</a:t>
            </a:r>
            <a:endParaRPr sz="1100">
              <a:latin typeface="Calibri"/>
              <a:ea typeface="Calibri"/>
              <a:cs typeface="Calibri"/>
              <a:sym typeface="Calibri"/>
            </a:endParaRPr>
          </a:p>
        </p:txBody>
      </p:sp>
      <p:pic>
        <p:nvPicPr>
          <p:cNvPr id="219" name="Google Shape;219;p25"/>
          <p:cNvPicPr preferRelativeResize="0"/>
          <p:nvPr/>
        </p:nvPicPr>
        <p:blipFill rotWithShape="1">
          <a:blip r:embed="rId3">
            <a:alphaModFix/>
          </a:blip>
          <a:srcRect b="4495" l="1520" r="-1520" t="4504"/>
          <a:stretch/>
        </p:blipFill>
        <p:spPr>
          <a:xfrm>
            <a:off x="1250275" y="3358108"/>
            <a:ext cx="3685599" cy="1143767"/>
          </a:xfrm>
          <a:prstGeom prst="rect">
            <a:avLst/>
          </a:prstGeom>
          <a:noFill/>
          <a:ln>
            <a:noFill/>
          </a:ln>
        </p:spPr>
      </p:pic>
      <p:pic>
        <p:nvPicPr>
          <p:cNvPr id="220" name="Google Shape;220;p25"/>
          <p:cNvPicPr preferRelativeResize="0"/>
          <p:nvPr/>
        </p:nvPicPr>
        <p:blipFill>
          <a:blip r:embed="rId4">
            <a:alphaModFix/>
          </a:blip>
          <a:stretch>
            <a:fillRect/>
          </a:stretch>
        </p:blipFill>
        <p:spPr>
          <a:xfrm>
            <a:off x="3037800" y="2528225"/>
            <a:ext cx="949275" cy="552300"/>
          </a:xfrm>
          <a:prstGeom prst="rect">
            <a:avLst/>
          </a:prstGeom>
          <a:noFill/>
          <a:ln>
            <a:noFill/>
          </a:ln>
        </p:spPr>
      </p:pic>
      <p:pic>
        <p:nvPicPr>
          <p:cNvPr id="221" name="Google Shape;221;p25"/>
          <p:cNvPicPr preferRelativeResize="0"/>
          <p:nvPr/>
        </p:nvPicPr>
        <p:blipFill>
          <a:blip r:embed="rId5">
            <a:alphaModFix/>
          </a:blip>
          <a:stretch>
            <a:fillRect/>
          </a:stretch>
        </p:blipFill>
        <p:spPr>
          <a:xfrm>
            <a:off x="7039775" y="2560625"/>
            <a:ext cx="1343350" cy="463500"/>
          </a:xfrm>
          <a:prstGeom prst="rect">
            <a:avLst/>
          </a:prstGeom>
          <a:noFill/>
          <a:ln>
            <a:noFill/>
          </a:ln>
        </p:spPr>
      </p:pic>
      <p:pic>
        <p:nvPicPr>
          <p:cNvPr id="222" name="Google Shape;222;p25"/>
          <p:cNvPicPr preferRelativeResize="0"/>
          <p:nvPr/>
        </p:nvPicPr>
        <p:blipFill>
          <a:blip r:embed="rId6">
            <a:alphaModFix/>
          </a:blip>
          <a:stretch>
            <a:fillRect/>
          </a:stretch>
        </p:blipFill>
        <p:spPr>
          <a:xfrm>
            <a:off x="1371150" y="2490150"/>
            <a:ext cx="1293550" cy="628500"/>
          </a:xfrm>
          <a:prstGeom prst="rect">
            <a:avLst/>
          </a:prstGeom>
          <a:noFill/>
          <a:ln>
            <a:noFill/>
          </a:ln>
        </p:spPr>
      </p:pic>
      <p:pic>
        <p:nvPicPr>
          <p:cNvPr id="223" name="Google Shape;223;p25"/>
          <p:cNvPicPr preferRelativeResize="0"/>
          <p:nvPr/>
        </p:nvPicPr>
        <p:blipFill>
          <a:blip r:embed="rId7">
            <a:alphaModFix/>
          </a:blip>
          <a:stretch>
            <a:fillRect/>
          </a:stretch>
        </p:blipFill>
        <p:spPr>
          <a:xfrm>
            <a:off x="5803200" y="2597125"/>
            <a:ext cx="804575" cy="463500"/>
          </a:xfrm>
          <a:prstGeom prst="rect">
            <a:avLst/>
          </a:prstGeom>
          <a:noFill/>
          <a:ln>
            <a:noFill/>
          </a:ln>
        </p:spPr>
      </p:pic>
      <p:pic>
        <p:nvPicPr>
          <p:cNvPr id="224" name="Google Shape;224;p25"/>
          <p:cNvPicPr preferRelativeResize="0"/>
          <p:nvPr/>
        </p:nvPicPr>
        <p:blipFill>
          <a:blip r:embed="rId8">
            <a:alphaModFix/>
          </a:blip>
          <a:stretch>
            <a:fillRect/>
          </a:stretch>
        </p:blipFill>
        <p:spPr>
          <a:xfrm>
            <a:off x="4450163" y="2523475"/>
            <a:ext cx="926412" cy="53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150025" y="404425"/>
            <a:ext cx="6209400" cy="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Result &amp; Discussion</a:t>
            </a:r>
            <a:endParaRPr b="1" sz="3200">
              <a:latin typeface="Maven Pro"/>
              <a:ea typeface="Maven Pro"/>
              <a:cs typeface="Maven Pro"/>
              <a:sym typeface="Maven Pro"/>
            </a:endParaRPr>
          </a:p>
        </p:txBody>
      </p:sp>
      <p:sp>
        <p:nvSpPr>
          <p:cNvPr id="230" name="Google Shape;230;p26"/>
          <p:cNvSpPr txBox="1"/>
          <p:nvPr>
            <p:ph idx="1" type="body"/>
          </p:nvPr>
        </p:nvSpPr>
        <p:spPr>
          <a:xfrm>
            <a:off x="1150025" y="1228725"/>
            <a:ext cx="7392300" cy="337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Arial"/>
                <a:ea typeface="Arial"/>
                <a:cs typeface="Arial"/>
                <a:sym typeface="Arial"/>
              </a:rPr>
              <a:t>The Accuracy comparison across different classifiers is a very important aspect to deduce model performance and the overall most suitable classifier for the particular problem. The following figures and illustrate this aspect. Also, the two feature sets are also considered while plotting the graph.</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sz="1200">
              <a:solidFill>
                <a:srgbClr val="000000"/>
              </a:solidFill>
              <a:latin typeface="Arial"/>
              <a:ea typeface="Arial"/>
              <a:cs typeface="Arial"/>
              <a:sym typeface="Arial"/>
            </a:endParaRPr>
          </a:p>
        </p:txBody>
      </p:sp>
      <p:pic>
        <p:nvPicPr>
          <p:cNvPr id="231" name="Google Shape;231;p26"/>
          <p:cNvPicPr preferRelativeResize="0"/>
          <p:nvPr/>
        </p:nvPicPr>
        <p:blipFill>
          <a:blip r:embed="rId3">
            <a:alphaModFix/>
          </a:blip>
          <a:stretch>
            <a:fillRect/>
          </a:stretch>
        </p:blipFill>
        <p:spPr>
          <a:xfrm>
            <a:off x="4908200" y="2164675"/>
            <a:ext cx="3574100" cy="2281725"/>
          </a:xfrm>
          <a:prstGeom prst="rect">
            <a:avLst/>
          </a:prstGeom>
          <a:noFill/>
          <a:ln>
            <a:noFill/>
          </a:ln>
        </p:spPr>
      </p:pic>
      <p:pic>
        <p:nvPicPr>
          <p:cNvPr id="232" name="Google Shape;232;p26"/>
          <p:cNvPicPr preferRelativeResize="0"/>
          <p:nvPr/>
        </p:nvPicPr>
        <p:blipFill>
          <a:blip r:embed="rId4">
            <a:alphaModFix/>
          </a:blip>
          <a:stretch>
            <a:fillRect/>
          </a:stretch>
        </p:blipFill>
        <p:spPr>
          <a:xfrm>
            <a:off x="1220200" y="2495275"/>
            <a:ext cx="3574099" cy="1531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140000" y="278100"/>
            <a:ext cx="6489900" cy="5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Result &amp; Discussion Cotd.</a:t>
            </a:r>
            <a:endParaRPr b="1" sz="3200">
              <a:latin typeface="Maven Pro"/>
              <a:ea typeface="Maven Pro"/>
              <a:cs typeface="Maven Pro"/>
              <a:sym typeface="Maven Pro"/>
            </a:endParaRPr>
          </a:p>
        </p:txBody>
      </p:sp>
      <p:sp>
        <p:nvSpPr>
          <p:cNvPr id="238" name="Google Shape;238;p27"/>
          <p:cNvSpPr txBox="1"/>
          <p:nvPr>
            <p:ph idx="1" type="body"/>
          </p:nvPr>
        </p:nvSpPr>
        <p:spPr>
          <a:xfrm>
            <a:off x="1190125" y="890325"/>
            <a:ext cx="7505700" cy="792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solidFill>
                  <a:srgbClr val="000000"/>
                </a:solidFill>
                <a:latin typeface="Arial"/>
                <a:ea typeface="Arial"/>
                <a:cs typeface="Arial"/>
                <a:sym typeface="Arial"/>
              </a:rPr>
              <a:t>Accuracy is an important factor to deduce a model’s performance, but for a more holistic approach we have considered other performance metrics as well. The following two tables display these parameters for both the type of feature sets.</a:t>
            </a:r>
            <a:endParaRPr sz="1200">
              <a:solidFill>
                <a:srgbClr val="000000"/>
              </a:solidFill>
              <a:latin typeface="Arial"/>
              <a:ea typeface="Arial"/>
              <a:cs typeface="Arial"/>
              <a:sym typeface="Arial"/>
            </a:endParaRPr>
          </a:p>
        </p:txBody>
      </p:sp>
      <p:pic>
        <p:nvPicPr>
          <p:cNvPr id="239" name="Google Shape;239;p27"/>
          <p:cNvPicPr preferRelativeResize="0"/>
          <p:nvPr/>
        </p:nvPicPr>
        <p:blipFill>
          <a:blip r:embed="rId3">
            <a:alphaModFix/>
          </a:blip>
          <a:stretch>
            <a:fillRect/>
          </a:stretch>
        </p:blipFill>
        <p:spPr>
          <a:xfrm>
            <a:off x="478250" y="2019225"/>
            <a:ext cx="3792951" cy="2079525"/>
          </a:xfrm>
          <a:prstGeom prst="rect">
            <a:avLst/>
          </a:prstGeom>
          <a:noFill/>
          <a:ln>
            <a:noFill/>
          </a:ln>
        </p:spPr>
      </p:pic>
      <p:pic>
        <p:nvPicPr>
          <p:cNvPr id="240" name="Google Shape;240;p27"/>
          <p:cNvPicPr preferRelativeResize="0"/>
          <p:nvPr/>
        </p:nvPicPr>
        <p:blipFill>
          <a:blip r:embed="rId4">
            <a:alphaModFix/>
          </a:blip>
          <a:stretch>
            <a:fillRect/>
          </a:stretch>
        </p:blipFill>
        <p:spPr>
          <a:xfrm>
            <a:off x="4732425" y="2040300"/>
            <a:ext cx="3963400" cy="2079525"/>
          </a:xfrm>
          <a:prstGeom prst="rect">
            <a:avLst/>
          </a:prstGeom>
          <a:noFill/>
          <a:ln>
            <a:noFill/>
          </a:ln>
        </p:spPr>
      </p:pic>
      <p:sp>
        <p:nvSpPr>
          <p:cNvPr id="241" name="Google Shape;241;p27"/>
          <p:cNvSpPr txBox="1"/>
          <p:nvPr/>
        </p:nvSpPr>
        <p:spPr>
          <a:xfrm>
            <a:off x="478325" y="4241125"/>
            <a:ext cx="40236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Performance parameters for feature set without windowing</a:t>
            </a:r>
            <a:endParaRPr sz="1200">
              <a:latin typeface="Calibri"/>
              <a:ea typeface="Calibri"/>
              <a:cs typeface="Calibri"/>
              <a:sym typeface="Calibri"/>
            </a:endParaRPr>
          </a:p>
        </p:txBody>
      </p:sp>
      <p:sp>
        <p:nvSpPr>
          <p:cNvPr id="242" name="Google Shape;242;p27"/>
          <p:cNvSpPr txBox="1"/>
          <p:nvPr/>
        </p:nvSpPr>
        <p:spPr>
          <a:xfrm>
            <a:off x="4732425" y="4241125"/>
            <a:ext cx="37929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Performance parameters for feature set with windowing</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idx="1" type="body"/>
          </p:nvPr>
        </p:nvSpPr>
        <p:spPr>
          <a:xfrm>
            <a:off x="1140000" y="910400"/>
            <a:ext cx="7505700" cy="1281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200">
                <a:solidFill>
                  <a:srgbClr val="000000"/>
                </a:solidFill>
                <a:latin typeface="Arial"/>
                <a:ea typeface="Arial"/>
                <a:cs typeface="Arial"/>
                <a:sym typeface="Arial"/>
              </a:rPr>
              <a:t>As the final aspect for our result we considered the are under the ROC (Receiver Operating Curve). The comparison is made on the basis of the closeness of area under the curve to the value 1. </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200">
                <a:solidFill>
                  <a:srgbClr val="000000"/>
                </a:solidFill>
                <a:latin typeface="Arial"/>
                <a:ea typeface="Arial"/>
                <a:cs typeface="Arial"/>
                <a:sym typeface="Arial"/>
              </a:rPr>
              <a:t>The following figure displays the values of AUC for different classifiers and also reiterates the results we got with other parameter consideration. Feature Set 1 includes the set without windowing whereas Feature set 2 refers to the set with the windowing method applied in the figure.</a:t>
            </a:r>
            <a:endParaRPr sz="1200">
              <a:latin typeface="Arial"/>
              <a:ea typeface="Arial"/>
              <a:cs typeface="Arial"/>
              <a:sym typeface="Arial"/>
            </a:endParaRPr>
          </a:p>
        </p:txBody>
      </p:sp>
      <p:sp>
        <p:nvSpPr>
          <p:cNvPr id="248" name="Google Shape;248;p28"/>
          <p:cNvSpPr txBox="1"/>
          <p:nvPr>
            <p:ph type="title"/>
          </p:nvPr>
        </p:nvSpPr>
        <p:spPr>
          <a:xfrm>
            <a:off x="1140000" y="328225"/>
            <a:ext cx="6489900" cy="5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Result &amp; Discussion Cotd.</a:t>
            </a:r>
            <a:endParaRPr/>
          </a:p>
        </p:txBody>
      </p:sp>
      <p:pic>
        <p:nvPicPr>
          <p:cNvPr id="249" name="Google Shape;249;p28"/>
          <p:cNvPicPr preferRelativeResize="0"/>
          <p:nvPr/>
        </p:nvPicPr>
        <p:blipFill>
          <a:blip r:embed="rId3">
            <a:alphaModFix/>
          </a:blip>
          <a:stretch>
            <a:fillRect/>
          </a:stretch>
        </p:blipFill>
        <p:spPr>
          <a:xfrm>
            <a:off x="1056775" y="2262075"/>
            <a:ext cx="6432875" cy="2662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104975" y="294150"/>
            <a:ext cx="5036100" cy="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Benchmarking</a:t>
            </a:r>
            <a:endParaRPr/>
          </a:p>
        </p:txBody>
      </p:sp>
      <p:sp>
        <p:nvSpPr>
          <p:cNvPr id="255" name="Google Shape;255;p29"/>
          <p:cNvSpPr txBox="1"/>
          <p:nvPr/>
        </p:nvSpPr>
        <p:spPr>
          <a:xfrm>
            <a:off x="1096800" y="927800"/>
            <a:ext cx="67980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following is the comparison of our work with the past literature available on the same dataset with discussions along the same lines of gesture detection.</a:t>
            </a:r>
            <a:endParaRPr>
              <a:latin typeface="Calibri"/>
              <a:ea typeface="Calibri"/>
              <a:cs typeface="Calibri"/>
              <a:sym typeface="Calibri"/>
            </a:endParaRPr>
          </a:p>
        </p:txBody>
      </p:sp>
      <p:sp>
        <p:nvSpPr>
          <p:cNvPr id="256" name="Google Shape;256;p29"/>
          <p:cNvSpPr txBox="1"/>
          <p:nvPr/>
        </p:nvSpPr>
        <p:spPr>
          <a:xfrm>
            <a:off x="1444575" y="4325500"/>
            <a:ext cx="4356900" cy="2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Comparison with [1]</a:t>
            </a:r>
            <a:endParaRPr>
              <a:latin typeface="Calibri"/>
              <a:ea typeface="Calibri"/>
              <a:cs typeface="Calibri"/>
              <a:sym typeface="Calibri"/>
            </a:endParaRPr>
          </a:p>
        </p:txBody>
      </p:sp>
      <p:pic>
        <p:nvPicPr>
          <p:cNvPr id="257" name="Google Shape;257;p29"/>
          <p:cNvPicPr preferRelativeResize="0"/>
          <p:nvPr/>
        </p:nvPicPr>
        <p:blipFill>
          <a:blip r:embed="rId3">
            <a:alphaModFix/>
          </a:blip>
          <a:stretch>
            <a:fillRect/>
          </a:stretch>
        </p:blipFill>
        <p:spPr>
          <a:xfrm>
            <a:off x="1431200" y="1543400"/>
            <a:ext cx="5036101" cy="2782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1104975" y="146225"/>
            <a:ext cx="5036100" cy="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Why KNN?</a:t>
            </a:r>
            <a:endParaRPr/>
          </a:p>
        </p:txBody>
      </p:sp>
      <p:sp>
        <p:nvSpPr>
          <p:cNvPr id="263" name="Google Shape;263;p30"/>
          <p:cNvSpPr txBox="1"/>
          <p:nvPr/>
        </p:nvSpPr>
        <p:spPr>
          <a:xfrm>
            <a:off x="1218775" y="739100"/>
            <a:ext cx="7077900" cy="2509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t>KNN can be used for both classification and regression predictive problems. However, it is more widely used in classification problems in the industry. To evaluate any technique we generally look at 3 important aspects:</a:t>
            </a:r>
            <a:endParaRPr sz="1200"/>
          </a:p>
          <a:p>
            <a:pPr indent="0" lvl="0" marL="0" rtl="0" algn="l">
              <a:lnSpc>
                <a:spcPct val="115000"/>
              </a:lnSpc>
              <a:spcBef>
                <a:spcPts val="1600"/>
              </a:spcBef>
              <a:spcAft>
                <a:spcPts val="0"/>
              </a:spcAft>
              <a:buNone/>
            </a:pPr>
            <a:r>
              <a:rPr lang="en" sz="1200"/>
              <a:t>1. Ease to interpret output</a:t>
            </a:r>
            <a:endParaRPr sz="1200"/>
          </a:p>
          <a:p>
            <a:pPr indent="0" lvl="0" marL="0" rtl="0" algn="l">
              <a:lnSpc>
                <a:spcPct val="115000"/>
              </a:lnSpc>
              <a:spcBef>
                <a:spcPts val="1600"/>
              </a:spcBef>
              <a:spcAft>
                <a:spcPts val="0"/>
              </a:spcAft>
              <a:buNone/>
            </a:pPr>
            <a:r>
              <a:rPr lang="en" sz="1200"/>
              <a:t>2. Calculation time</a:t>
            </a:r>
            <a:endParaRPr sz="1200"/>
          </a:p>
          <a:p>
            <a:pPr indent="0" lvl="0" marL="0" rtl="0" algn="l">
              <a:lnSpc>
                <a:spcPct val="115000"/>
              </a:lnSpc>
              <a:spcBef>
                <a:spcPts val="1600"/>
              </a:spcBef>
              <a:spcAft>
                <a:spcPts val="0"/>
              </a:spcAft>
              <a:buNone/>
            </a:pPr>
            <a:r>
              <a:rPr lang="en" sz="1200"/>
              <a:t>3. Predictive Power</a:t>
            </a:r>
            <a:endParaRPr sz="1200"/>
          </a:p>
          <a:p>
            <a:pPr indent="0" lvl="0" marL="0" rtl="0" algn="l">
              <a:lnSpc>
                <a:spcPct val="115000"/>
              </a:lnSpc>
              <a:spcBef>
                <a:spcPts val="1600"/>
              </a:spcBef>
              <a:spcAft>
                <a:spcPts val="0"/>
              </a:spcAft>
              <a:buNone/>
            </a:pPr>
            <a:r>
              <a:rPr lang="en" sz="1200"/>
              <a:t>KNN algorithm fairs across all parameters of considerations. It is commonly used for its easy of interpretation and low calculation time.</a:t>
            </a:r>
            <a:endParaRPr sz="1200"/>
          </a:p>
          <a:p>
            <a:pPr indent="0" lvl="0" marL="0" rtl="0" algn="l">
              <a:lnSpc>
                <a:spcPct val="115000"/>
              </a:lnSpc>
              <a:spcBef>
                <a:spcPts val="1600"/>
              </a:spcBef>
              <a:spcAft>
                <a:spcPts val="0"/>
              </a:spcAft>
              <a:buNone/>
            </a:pPr>
            <a:r>
              <a:t/>
            </a:r>
            <a:endParaRPr sz="1200"/>
          </a:p>
          <a:p>
            <a:pPr indent="0" lvl="0" marL="0" rtl="0" algn="l">
              <a:spcBef>
                <a:spcPts val="1600"/>
              </a:spcBef>
              <a:spcAft>
                <a:spcPts val="0"/>
              </a:spcAft>
              <a:buNone/>
            </a:pPr>
            <a:r>
              <a:t/>
            </a:r>
            <a:endParaRPr>
              <a:latin typeface="Calibri"/>
              <a:ea typeface="Calibri"/>
              <a:cs typeface="Calibri"/>
              <a:sym typeface="Calibri"/>
            </a:endParaRPr>
          </a:p>
        </p:txBody>
      </p:sp>
      <p:pic>
        <p:nvPicPr>
          <p:cNvPr id="264" name="Google Shape;264;p30"/>
          <p:cNvPicPr preferRelativeResize="0"/>
          <p:nvPr/>
        </p:nvPicPr>
        <p:blipFill>
          <a:blip r:embed="rId3">
            <a:alphaModFix/>
          </a:blip>
          <a:stretch>
            <a:fillRect/>
          </a:stretch>
        </p:blipFill>
        <p:spPr>
          <a:xfrm>
            <a:off x="3152700" y="3620850"/>
            <a:ext cx="3576575" cy="902625"/>
          </a:xfrm>
          <a:prstGeom prst="rect">
            <a:avLst/>
          </a:prstGeom>
          <a:noFill/>
          <a:ln>
            <a:noFill/>
          </a:ln>
        </p:spPr>
      </p:pic>
      <p:pic>
        <p:nvPicPr>
          <p:cNvPr id="265" name="Google Shape;265;p30"/>
          <p:cNvPicPr preferRelativeResize="0"/>
          <p:nvPr/>
        </p:nvPicPr>
        <p:blipFill>
          <a:blip r:embed="rId4">
            <a:alphaModFix/>
          </a:blip>
          <a:stretch>
            <a:fillRect/>
          </a:stretch>
        </p:blipFill>
        <p:spPr>
          <a:xfrm>
            <a:off x="1317045" y="3802325"/>
            <a:ext cx="1835655" cy="72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idx="1" type="body"/>
          </p:nvPr>
        </p:nvSpPr>
        <p:spPr>
          <a:xfrm>
            <a:off x="1160025" y="1080875"/>
            <a:ext cx="7332300" cy="3651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200">
                <a:solidFill>
                  <a:srgbClr val="000000"/>
                </a:solidFill>
                <a:latin typeface="Arial"/>
                <a:ea typeface="Arial"/>
                <a:cs typeface="Arial"/>
                <a:sym typeface="Arial"/>
              </a:rPr>
              <a:t>In our work, </a:t>
            </a:r>
            <a:r>
              <a:rPr b="1" lang="en" sz="1200">
                <a:solidFill>
                  <a:srgbClr val="000000"/>
                </a:solidFill>
                <a:latin typeface="Arial"/>
                <a:ea typeface="Arial"/>
                <a:cs typeface="Arial"/>
                <a:sym typeface="Arial"/>
              </a:rPr>
              <a:t>different machine learning techniques have been used </a:t>
            </a:r>
            <a:r>
              <a:rPr lang="en" sz="1200">
                <a:solidFill>
                  <a:srgbClr val="000000"/>
                </a:solidFill>
                <a:latin typeface="Arial"/>
                <a:ea typeface="Arial"/>
                <a:cs typeface="Arial"/>
                <a:sym typeface="Arial"/>
              </a:rPr>
              <a:t>to </a:t>
            </a:r>
            <a:r>
              <a:rPr b="1" lang="en" sz="1200">
                <a:solidFill>
                  <a:srgbClr val="000000"/>
                </a:solidFill>
                <a:latin typeface="Arial"/>
                <a:ea typeface="Arial"/>
                <a:cs typeface="Arial"/>
                <a:sym typeface="Arial"/>
              </a:rPr>
              <a:t>detect six hand gesture movements </a:t>
            </a:r>
            <a:r>
              <a:rPr lang="en" sz="1200">
                <a:solidFill>
                  <a:srgbClr val="000000"/>
                </a:solidFill>
                <a:latin typeface="Arial"/>
                <a:ea typeface="Arial"/>
                <a:cs typeface="Arial"/>
                <a:sym typeface="Arial"/>
              </a:rPr>
              <a:t>and have been compared on standard </a:t>
            </a:r>
            <a:r>
              <a:rPr b="1" lang="en" sz="1200">
                <a:solidFill>
                  <a:srgbClr val="000000"/>
                </a:solidFill>
                <a:latin typeface="Arial"/>
                <a:ea typeface="Arial"/>
                <a:cs typeface="Arial"/>
                <a:sym typeface="Arial"/>
              </a:rPr>
              <a:t>performance metrics - accuracy, F1 scores and the area under the receiver operating characteristics curve. Windowing as a processing tool was used on the feature set to explore the possibility of improved parameter performance. </a:t>
            </a:r>
            <a:endParaRPr b="1"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b="1"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sz="1200">
                <a:solidFill>
                  <a:srgbClr val="000000"/>
                </a:solidFill>
                <a:latin typeface="Arial"/>
                <a:ea typeface="Arial"/>
                <a:cs typeface="Arial"/>
                <a:sym typeface="Arial"/>
              </a:rPr>
              <a:t>Random Forest Classification, Decision Tree algorithm, K – Nearest Neighbours have been carried out on the dataset from EMG signals corresponding to six hand movements. </a:t>
            </a:r>
            <a:r>
              <a:rPr lang="en" sz="1200">
                <a:solidFill>
                  <a:srgbClr val="000000"/>
                </a:solidFill>
                <a:latin typeface="Arial"/>
                <a:ea typeface="Arial"/>
                <a:cs typeface="Arial"/>
                <a:sym typeface="Arial"/>
              </a:rPr>
              <a:t>Our results which remained consistent across parameter considerations, showed an improvement in the overall performance of KNN when applied to feature set 2 (with windowing) and that it outperforms every other classifier considered (98% accuracy). Apart from this, we observed that the feature set 2 (dataset with windowing) showed an overall better performance than feature set 1 (dataset without windowing).</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sz="1200">
                <a:solidFill>
                  <a:srgbClr val="000000"/>
                </a:solidFill>
                <a:latin typeface="Arial"/>
                <a:ea typeface="Arial"/>
                <a:cs typeface="Arial"/>
                <a:sym typeface="Arial"/>
              </a:rPr>
              <a:t>KNN classification with windowing applied feature sets has good absolute performance to a certain degree there should be further exploration to understand its potential.</a:t>
            </a:r>
            <a:endParaRPr b="1" sz="1200">
              <a:solidFill>
                <a:srgbClr val="000000"/>
              </a:solidFill>
              <a:latin typeface="Arial"/>
              <a:ea typeface="Arial"/>
              <a:cs typeface="Arial"/>
              <a:sym typeface="Arial"/>
            </a:endParaRPr>
          </a:p>
          <a:p>
            <a:pPr indent="0" lvl="0" marL="0" rtl="0" algn="l">
              <a:spcBef>
                <a:spcPts val="0"/>
              </a:spcBef>
              <a:spcAft>
                <a:spcPts val="1600"/>
              </a:spcAft>
              <a:buNone/>
            </a:pPr>
            <a:r>
              <a:t/>
            </a:r>
            <a:endParaRPr sz="1200">
              <a:solidFill>
                <a:srgbClr val="000000"/>
              </a:solidFill>
              <a:latin typeface="Arial"/>
              <a:ea typeface="Arial"/>
              <a:cs typeface="Arial"/>
              <a:sym typeface="Arial"/>
            </a:endParaRPr>
          </a:p>
        </p:txBody>
      </p:sp>
      <p:sp>
        <p:nvSpPr>
          <p:cNvPr id="271" name="Google Shape;271;p31"/>
          <p:cNvSpPr txBox="1"/>
          <p:nvPr>
            <p:ph type="title"/>
          </p:nvPr>
        </p:nvSpPr>
        <p:spPr>
          <a:xfrm>
            <a:off x="1160025" y="424475"/>
            <a:ext cx="3983400" cy="8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Conclusion</a:t>
            </a:r>
            <a:endParaRPr b="1" sz="32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148725"/>
            <a:ext cx="7505700" cy="7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Research objective</a:t>
            </a:r>
            <a:endParaRPr b="1" sz="29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37" name="Google Shape;137;p14"/>
          <p:cNvSpPr txBox="1"/>
          <p:nvPr>
            <p:ph idx="1" type="body"/>
          </p:nvPr>
        </p:nvSpPr>
        <p:spPr>
          <a:xfrm>
            <a:off x="342850" y="552050"/>
            <a:ext cx="8344500" cy="42036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100">
                <a:solidFill>
                  <a:srgbClr val="000000"/>
                </a:solidFill>
                <a:latin typeface="Arial"/>
                <a:ea typeface="Arial"/>
                <a:cs typeface="Arial"/>
                <a:sym typeface="Arial"/>
              </a:rPr>
              <a:t>The Emg signals can be used as input  information to control robotic systems</a:t>
            </a:r>
            <a:r>
              <a:rPr lang="en" sz="1100">
                <a:solidFill>
                  <a:srgbClr val="000000"/>
                </a:solidFill>
                <a:latin typeface="Times New Roman"/>
                <a:ea typeface="Times New Roman"/>
                <a:cs typeface="Times New Roman"/>
                <a:sym typeface="Times New Roman"/>
              </a:rPr>
              <a:t>.</a:t>
            </a:r>
            <a:r>
              <a:rPr lang="en" sz="1100">
                <a:solidFill>
                  <a:srgbClr val="000000"/>
                </a:solidFill>
                <a:highlight>
                  <a:srgbClr val="FFFFFF"/>
                </a:highlight>
                <a:latin typeface="Arial"/>
                <a:ea typeface="Arial"/>
                <a:cs typeface="Arial"/>
                <a:sym typeface="Arial"/>
              </a:rPr>
              <a:t>Robot arms are versatile tools found in a wide range of applications. While the user moves his arm, (EMG) activity is recorded from selected muscles, using surface EMG electrodes. By a decoding procedure the muscular activity is transformed to kinematic variables that are used to control the robot arm. EMG signals, which are the electrical manifestations of the activity of muscles provides an important access to the human neuromuscular system. It has been used  generate control commands for prosthetic devices and human-assisting manipulators. Up to the present, a number of EMG-based human interfaces have been proposed as a means for elderly people and the disabled to control powered prosthetic limbs, wheelchairs, teleoperated robots, and so on. The core part of these human–robot interfaces is a pattern classification process, where motions or intentions of motions are classified according to features extracted from EMG signals. Commands for device control are then generated from the classified motion</a:t>
            </a:r>
            <a:r>
              <a:rPr lang="en" sz="1400">
                <a:solidFill>
                  <a:srgbClr val="000000"/>
                </a:solidFill>
                <a:highlight>
                  <a:srgbClr val="FFFAD2"/>
                </a:highlight>
                <a:latin typeface="Times New Roman"/>
                <a:ea typeface="Times New Roman"/>
                <a:cs typeface="Times New Roman"/>
                <a:sym typeface="Times New Roman"/>
              </a:rPr>
              <a:t>s</a:t>
            </a:r>
            <a:endParaRPr sz="1400">
              <a:solidFill>
                <a:srgbClr val="000000"/>
              </a:solidFill>
              <a:highlight>
                <a:srgbClr val="FFFAD2"/>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100">
                <a:solidFill>
                  <a:srgbClr val="000000"/>
                </a:solidFill>
                <a:highlight>
                  <a:srgbClr val="FFFFFF"/>
                </a:highlight>
                <a:latin typeface="Arial"/>
                <a:ea typeface="Arial"/>
                <a:cs typeface="Arial"/>
                <a:sym typeface="Arial"/>
              </a:rPr>
              <a:t>Hence,through this project we tend to </a:t>
            </a:r>
            <a:r>
              <a:rPr lang="en" sz="1100">
                <a:solidFill>
                  <a:srgbClr val="000000"/>
                </a:solidFill>
                <a:highlight>
                  <a:srgbClr val="FFFFFF"/>
                </a:highlight>
                <a:latin typeface="Arial"/>
                <a:ea typeface="Arial"/>
                <a:cs typeface="Arial"/>
                <a:sym typeface="Arial"/>
              </a:rPr>
              <a:t> </a:t>
            </a:r>
            <a:r>
              <a:rPr lang="en" sz="1100">
                <a:solidFill>
                  <a:srgbClr val="000000"/>
                </a:solidFill>
                <a:latin typeface="Arial"/>
                <a:ea typeface="Arial"/>
                <a:cs typeface="Arial"/>
                <a:sym typeface="Arial"/>
              </a:rPr>
              <a:t>investigate and compare the performance of two feature set extracted from publicly accessible to determine who’s classification accuracy is higher.EMG dataset, one in which features are extracted and the second in which  the same features are extracted after applying windowing. Feature scaling and dimensionality reduction is used to remove redundancies. For classification three classifiers are used i.e. K nearest neighbour(KNN),Random forest (RF)and Decision tree(DT</a:t>
            </a:r>
            <a:r>
              <a:rPr b="1" lang="en" sz="1100">
                <a:solidFill>
                  <a:srgbClr val="000000"/>
                </a:solidFill>
                <a:latin typeface="Arial"/>
                <a:ea typeface="Arial"/>
                <a:cs typeface="Arial"/>
                <a:sym typeface="Arial"/>
              </a:rPr>
              <a:t>)(CART algorithm used)</a:t>
            </a:r>
            <a:r>
              <a:rPr lang="en" sz="1100">
                <a:solidFill>
                  <a:srgbClr val="000000"/>
                </a:solidFill>
                <a:latin typeface="Arial"/>
                <a:ea typeface="Arial"/>
                <a:cs typeface="Arial"/>
                <a:sym typeface="Arial"/>
              </a:rPr>
              <a:t>.Performance of both the feature sets evaluated using these classifiers and the results are compared</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400">
              <a:solidFill>
                <a:srgbClr val="000000"/>
              </a:solidFill>
              <a:highlight>
                <a:srgbClr val="FFFAD2"/>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idx="1" type="body"/>
          </p:nvPr>
        </p:nvSpPr>
        <p:spPr>
          <a:xfrm>
            <a:off x="819150" y="705600"/>
            <a:ext cx="7505700" cy="373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2300"/>
          </a:p>
          <a:p>
            <a:pPr indent="0" lvl="0" marL="0" rtl="0" algn="ctr">
              <a:spcBef>
                <a:spcPts val="1600"/>
              </a:spcBef>
              <a:spcAft>
                <a:spcPts val="0"/>
              </a:spcAft>
              <a:buNone/>
            </a:pPr>
            <a:r>
              <a:t/>
            </a:r>
            <a:endParaRPr b="1" sz="2300"/>
          </a:p>
          <a:p>
            <a:pPr indent="0" lvl="0" marL="0" rtl="0" algn="ctr">
              <a:spcBef>
                <a:spcPts val="1600"/>
              </a:spcBef>
              <a:spcAft>
                <a:spcPts val="1600"/>
              </a:spcAft>
              <a:buNone/>
            </a:pPr>
            <a:r>
              <a:rPr b="1" lang="en" sz="2300"/>
              <a:t>Written  a research paper based on our project and have  communicated for approval to our  project mentor.</a:t>
            </a:r>
            <a:endParaRPr b="1"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1" type="body"/>
          </p:nvPr>
        </p:nvSpPr>
        <p:spPr>
          <a:xfrm>
            <a:off x="1150300" y="910475"/>
            <a:ext cx="7402200" cy="3908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[1] J. Too, A. Rahim, and N. Mohd, “Classification of Hand Movements based on Discrete Wavelet Transform and Enhanced Feature Extraction,” International Journal of Advanced Computer Science and Applications, vol. 10, no. 6, 2019.</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200">
                <a:solidFill>
                  <a:srgbClr val="222222"/>
                </a:solidFill>
                <a:highlight>
                  <a:srgbClr val="FFFFFF"/>
                </a:highlight>
                <a:latin typeface="Arial"/>
                <a:ea typeface="Arial"/>
                <a:cs typeface="Arial"/>
                <a:sym typeface="Arial"/>
              </a:rPr>
              <a:t>[2] </a:t>
            </a:r>
            <a:r>
              <a:rPr lang="en">
                <a:solidFill>
                  <a:srgbClr val="000000"/>
                </a:solidFill>
                <a:latin typeface="Arial"/>
                <a:ea typeface="Arial"/>
                <a:cs typeface="Arial"/>
                <a:sym typeface="Arial"/>
              </a:rPr>
              <a:t>G. Jia, H.-K. Lam, J. Liao, and R. Wang, “Classification of electromyographic hand gesture signals using machine learning techniques,” Neurocomputing, vol. 401, pp. 236–248, Aug. 2020.</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[3] “UCI Machine Learning Repository.” Website: </a:t>
            </a:r>
            <a:r>
              <a:rPr lang="en" u="sng">
                <a:solidFill>
                  <a:schemeClr val="hlink"/>
                </a:solidFill>
                <a:latin typeface="Arial"/>
                <a:ea typeface="Arial"/>
                <a:cs typeface="Arial"/>
                <a:sym typeface="Arial"/>
                <a:hlinkClick r:id="rId3"/>
              </a:rPr>
              <a:t>https://archive.ics.uci.edu/ml/index.php</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[4] A. Phinyomark, P. Phukpattaranont, and C. Limsakul, “Feature reduction and selection for EMG signal classification,” Expert Systems with Applications, vol. 39, no. 8, pp. 7420–7431, Jun. 2012.</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[5] Triwiyanto, O. Wahyunggoro, H. A. Nugroho, and Herianto, “Performance Analysis of the Windowing Technique on Elbow Joint Angle Estimation Using Electromyography Signal,” Journal of Physics: Conference Series, vol. 1108, p. 012004, Nov. 2018.</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[6] I. T. Jolliffe and J. Cadima, “Principal component analysis: a review and recent developments,” Philosophical Transactions of the Royal Society A: Mathematical, Physical and Engineering Sciences, vol. 374, no. 2065, p. 20150202, Apr. 2016.</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160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160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
        <p:nvSpPr>
          <p:cNvPr id="282" name="Google Shape;282;p33"/>
          <p:cNvSpPr txBox="1"/>
          <p:nvPr/>
        </p:nvSpPr>
        <p:spPr>
          <a:xfrm>
            <a:off x="1150300" y="298750"/>
            <a:ext cx="24492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lt1"/>
                </a:solidFill>
                <a:latin typeface="Maven Pro"/>
                <a:ea typeface="Maven Pro"/>
                <a:cs typeface="Maven Pro"/>
                <a:sym typeface="Maven Pro"/>
              </a:rPr>
              <a:t>References</a:t>
            </a:r>
            <a:endParaRPr b="1" sz="29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idx="1" type="body"/>
          </p:nvPr>
        </p:nvSpPr>
        <p:spPr>
          <a:xfrm>
            <a:off x="1162950" y="922300"/>
            <a:ext cx="7537800" cy="368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Arial"/>
                <a:ea typeface="Arial"/>
                <a:cs typeface="Arial"/>
                <a:sym typeface="Arial"/>
              </a:rPr>
              <a:t>[</a:t>
            </a:r>
            <a:r>
              <a:rPr lang="en">
                <a:latin typeface="Arial"/>
                <a:ea typeface="Arial"/>
                <a:cs typeface="Arial"/>
                <a:sym typeface="Arial"/>
              </a:rPr>
              <a:t>7] </a:t>
            </a:r>
            <a:r>
              <a:rPr lang="en">
                <a:solidFill>
                  <a:srgbClr val="000000"/>
                </a:solidFill>
                <a:latin typeface="Arial"/>
                <a:ea typeface="Arial"/>
                <a:cs typeface="Arial"/>
                <a:sym typeface="Arial"/>
              </a:rPr>
              <a:t>E. Gokgoz and A. Subasi, “Comparison of decision tree algorithms for EMG signal classification using DWT,” Biomedical Signal Processing and Control, vol. 18, pp. 138–144, Apr. 2015.</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rPr lang="en">
                <a:latin typeface="Arial"/>
                <a:ea typeface="Arial"/>
                <a:cs typeface="Arial"/>
                <a:sym typeface="Arial"/>
              </a:rPr>
              <a:t>[8] </a:t>
            </a:r>
            <a:r>
              <a:rPr lang="en">
                <a:solidFill>
                  <a:srgbClr val="000000"/>
                </a:solidFill>
                <a:latin typeface="Arial"/>
                <a:ea typeface="Arial"/>
                <a:cs typeface="Arial"/>
                <a:sym typeface="Arial"/>
              </a:rPr>
              <a:t>C. Sapsanis, G. Georgoulas, and A. Tzes, “EMG based classification of basic hand movements based on time-frequency features,” 21st Mediterranean Conference on Control and Automation, Jun. 2013.</a:t>
            </a:r>
            <a:endParaRPr>
              <a:solidFill>
                <a:srgbClr val="000000"/>
              </a:solidFill>
              <a:latin typeface="Arial"/>
              <a:ea typeface="Arial"/>
              <a:cs typeface="Arial"/>
              <a:sym typeface="Arial"/>
            </a:endParaRPr>
          </a:p>
          <a:p>
            <a:pPr indent="0" lvl="0" marL="0" rtl="0" algn="just">
              <a:spcBef>
                <a:spcPts val="1600"/>
              </a:spcBef>
              <a:spcAft>
                <a:spcPts val="0"/>
              </a:spcAft>
              <a:buNone/>
            </a:pPr>
            <a:r>
              <a:rPr lang="en">
                <a:latin typeface="Arial"/>
                <a:ea typeface="Arial"/>
                <a:cs typeface="Arial"/>
                <a:sym typeface="Arial"/>
              </a:rPr>
              <a:t>[9] </a:t>
            </a:r>
            <a:r>
              <a:rPr lang="en">
                <a:solidFill>
                  <a:srgbClr val="000000"/>
                </a:solidFill>
                <a:latin typeface="Arial"/>
                <a:ea typeface="Arial"/>
                <a:cs typeface="Arial"/>
                <a:sym typeface="Arial"/>
              </a:rPr>
              <a:t>J. Too, A. Abdullah, N. Mohd Saad, and W. Tee, “EMG Feature Selection and Classification Using a Pbest-Guide Binary Particle Swarm Optimization,” Computation, vol. 7, no. 1, p. 12, Feb. 2019.</a:t>
            </a:r>
            <a:endParaRPr>
              <a:solidFill>
                <a:srgbClr val="000000"/>
              </a:solidFill>
              <a:latin typeface="Arial"/>
              <a:ea typeface="Arial"/>
              <a:cs typeface="Arial"/>
              <a:sym typeface="Arial"/>
            </a:endParaRPr>
          </a:p>
          <a:p>
            <a:pPr indent="0" lvl="0" marL="0" rtl="0" algn="just">
              <a:spcBef>
                <a:spcPts val="1600"/>
              </a:spcBef>
              <a:spcAft>
                <a:spcPts val="0"/>
              </a:spcAft>
              <a:buNone/>
            </a:pPr>
            <a:r>
              <a:rPr lang="en">
                <a:latin typeface="Arial"/>
                <a:ea typeface="Arial"/>
                <a:cs typeface="Arial"/>
                <a:sym typeface="Arial"/>
              </a:rPr>
              <a:t>[10] </a:t>
            </a:r>
            <a:r>
              <a:rPr lang="en">
                <a:solidFill>
                  <a:srgbClr val="222222"/>
                </a:solidFill>
                <a:highlight>
                  <a:srgbClr val="FFFFFF"/>
                </a:highlight>
                <a:latin typeface="Arial"/>
                <a:ea typeface="Arial"/>
                <a:cs typeface="Arial"/>
                <a:sym typeface="Arial"/>
              </a:rPr>
              <a:t>Phinyomark, A., Limsakul, C. and Phukpattaranont, P., 2009. A novel feature extraction for robust EMG pattern recognition. </a:t>
            </a:r>
            <a:r>
              <a:rPr i="1" lang="en">
                <a:solidFill>
                  <a:srgbClr val="222222"/>
                </a:solidFill>
                <a:highlight>
                  <a:srgbClr val="FFFFFF"/>
                </a:highlight>
                <a:latin typeface="Arial"/>
                <a:ea typeface="Arial"/>
                <a:cs typeface="Arial"/>
                <a:sym typeface="Arial"/>
              </a:rPr>
              <a:t>arXiv preprint arXiv:0912.3973</a:t>
            </a:r>
            <a:r>
              <a:rPr lang="en">
                <a:solidFill>
                  <a:srgbClr val="222222"/>
                </a:solidFill>
                <a:highlight>
                  <a:srgbClr val="FFFFFF"/>
                </a:highlight>
                <a:latin typeface="Arial"/>
                <a:ea typeface="Arial"/>
                <a:cs typeface="Arial"/>
                <a:sym typeface="Arial"/>
              </a:rPr>
              <a:t>.</a:t>
            </a:r>
            <a:endParaRPr>
              <a:solidFill>
                <a:srgbClr val="222222"/>
              </a:solidFill>
              <a:highlight>
                <a:srgbClr val="FFFFFF"/>
              </a:highlight>
              <a:latin typeface="Arial"/>
              <a:ea typeface="Arial"/>
              <a:cs typeface="Arial"/>
              <a:sym typeface="Arial"/>
            </a:endParaRPr>
          </a:p>
          <a:p>
            <a:pPr indent="0" lvl="0" marL="0" rtl="0" algn="just">
              <a:spcBef>
                <a:spcPts val="1600"/>
              </a:spcBef>
              <a:spcAft>
                <a:spcPts val="0"/>
              </a:spcAft>
              <a:buNone/>
            </a:pPr>
            <a:r>
              <a:rPr lang="en">
                <a:solidFill>
                  <a:srgbClr val="222222"/>
                </a:solidFill>
                <a:highlight>
                  <a:srgbClr val="FFFFFF"/>
                </a:highlight>
                <a:latin typeface="Arial"/>
                <a:ea typeface="Arial"/>
                <a:cs typeface="Arial"/>
                <a:sym typeface="Arial"/>
              </a:rPr>
              <a:t>[11] </a:t>
            </a:r>
            <a:r>
              <a:rPr lang="en">
                <a:solidFill>
                  <a:srgbClr val="000000"/>
                </a:solidFill>
                <a:latin typeface="Arial"/>
                <a:ea typeface="Arial"/>
                <a:cs typeface="Arial"/>
                <a:sym typeface="Arial"/>
              </a:rPr>
              <a:t>A. A. Abdullah, A. Subasi, and S. M. Qaisar, “Surface EMG Signal Classification by Using WPD and Ensemble Tree Classifiers,” CMBEBIH 2017, pp. 475–481, 2017.</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sz="1200">
              <a:latin typeface="Arial"/>
              <a:ea typeface="Arial"/>
              <a:cs typeface="Arial"/>
              <a:sym typeface="Arial"/>
            </a:endParaRPr>
          </a:p>
        </p:txBody>
      </p:sp>
      <p:sp>
        <p:nvSpPr>
          <p:cNvPr id="288" name="Google Shape;288;p34"/>
          <p:cNvSpPr txBox="1"/>
          <p:nvPr>
            <p:ph type="title"/>
          </p:nvPr>
        </p:nvSpPr>
        <p:spPr>
          <a:xfrm>
            <a:off x="1162950" y="300400"/>
            <a:ext cx="5143500" cy="5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References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1160025" y="354300"/>
            <a:ext cx="30912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References</a:t>
            </a:r>
            <a:endParaRPr/>
          </a:p>
        </p:txBody>
      </p:sp>
      <p:sp>
        <p:nvSpPr>
          <p:cNvPr id="294" name="Google Shape;294;p35"/>
          <p:cNvSpPr txBox="1"/>
          <p:nvPr>
            <p:ph idx="1" type="body"/>
          </p:nvPr>
        </p:nvSpPr>
        <p:spPr>
          <a:xfrm>
            <a:off x="1160025" y="1032225"/>
            <a:ext cx="7292100" cy="276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22222"/>
                </a:solidFill>
                <a:highlight>
                  <a:schemeClr val="dk1"/>
                </a:highlight>
                <a:latin typeface="Arial"/>
                <a:ea typeface="Arial"/>
                <a:cs typeface="Arial"/>
                <a:sym typeface="Arial"/>
              </a:rPr>
              <a:t>[12] </a:t>
            </a:r>
            <a:r>
              <a:rPr lang="en">
                <a:solidFill>
                  <a:srgbClr val="000000"/>
                </a:solidFill>
                <a:latin typeface="Arial"/>
                <a:ea typeface="Arial"/>
                <a:cs typeface="Arial"/>
                <a:sym typeface="Arial"/>
              </a:rPr>
              <a:t>M. S. Alam and A. S. Arefin, “Real-Time Classification of Multi-Channel Forearm EMG to Recognize Hand Movements using Effective Feature Combination and LDA Classifier,” Bangladesh Journal of Medical Physics, vol. 10, no. 1, pp. 25–39, Dec. 2018.</a:t>
            </a:r>
            <a:endParaRPr>
              <a:solidFill>
                <a:srgbClr val="000000"/>
              </a:solidFill>
              <a:latin typeface="Arial"/>
              <a:ea typeface="Arial"/>
              <a:cs typeface="Arial"/>
              <a:sym typeface="Arial"/>
            </a:endParaRPr>
          </a:p>
          <a:p>
            <a:pPr indent="0" lvl="0" marL="0" rtl="0" algn="just">
              <a:spcBef>
                <a:spcPts val="1600"/>
              </a:spcBef>
              <a:spcAft>
                <a:spcPts val="0"/>
              </a:spcAft>
              <a:buNone/>
            </a:pPr>
            <a:r>
              <a:rPr lang="en">
                <a:solidFill>
                  <a:srgbClr val="000000"/>
                </a:solidFill>
                <a:latin typeface="Arial"/>
                <a:ea typeface="Arial"/>
                <a:cs typeface="Arial"/>
                <a:sym typeface="Arial"/>
              </a:rPr>
              <a:t>[13]C. Sapsanis, G. Georgoulas, A. Tzes, and D. Lymberopoulos, “Improving EMG based classification of basic hand movements using EMD,” 2013 35th Annual International Conference of the IEEE Engineering in Medicine and Biology Society (EMBC), Jul. 2013.</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nvSpPr>
        <p:spPr>
          <a:xfrm>
            <a:off x="1138275" y="345200"/>
            <a:ext cx="34866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lt1"/>
                </a:solidFill>
                <a:latin typeface="Maven Pro"/>
                <a:ea typeface="Maven Pro"/>
                <a:cs typeface="Maven Pro"/>
                <a:sym typeface="Maven Pro"/>
              </a:rPr>
              <a:t>Abstract</a:t>
            </a:r>
            <a:endParaRPr b="1" sz="2900">
              <a:latin typeface="Calibri"/>
              <a:ea typeface="Calibri"/>
              <a:cs typeface="Calibri"/>
              <a:sym typeface="Calibri"/>
            </a:endParaRPr>
          </a:p>
        </p:txBody>
      </p:sp>
      <p:sp>
        <p:nvSpPr>
          <p:cNvPr id="143" name="Google Shape;143;p15"/>
          <p:cNvSpPr txBox="1"/>
          <p:nvPr>
            <p:ph idx="1" type="body"/>
          </p:nvPr>
        </p:nvSpPr>
        <p:spPr>
          <a:xfrm>
            <a:off x="1138275" y="821300"/>
            <a:ext cx="7030500" cy="37626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200">
                <a:solidFill>
                  <a:srgbClr val="000000"/>
                </a:solidFill>
                <a:latin typeface="Arial"/>
                <a:ea typeface="Arial"/>
                <a:cs typeface="Arial"/>
                <a:sym typeface="Arial"/>
              </a:rPr>
              <a:t>Our work aims to develop a model for detection of hand gestures using EMG signals, with a vision to control prosthetic components and help give a voice to people with communication disabilities.The problem of hand movement identification is cast as a typical supervised pattern recognition problem. The raw EMG signals are used to extract features in time domain and frequency domain. In order to enhance the performance of classifiers another dataset with windowing method applied on it was also cr</a:t>
            </a:r>
            <a:r>
              <a:rPr lang="en" sz="1200">
                <a:solidFill>
                  <a:srgbClr val="000000"/>
                </a:solidFill>
                <a:latin typeface="Arial"/>
                <a:ea typeface="Arial"/>
                <a:cs typeface="Arial"/>
                <a:sym typeface="Arial"/>
              </a:rPr>
              <a:t>e</a:t>
            </a:r>
            <a:r>
              <a:rPr lang="en" sz="1200">
                <a:solidFill>
                  <a:srgbClr val="000000"/>
                </a:solidFill>
                <a:latin typeface="Arial"/>
                <a:ea typeface="Arial"/>
                <a:cs typeface="Arial"/>
                <a:sym typeface="Arial"/>
              </a:rPr>
              <a:t>ated, from which the same features were extracted. The extracted features were then scaled using Min-Max scaling method. Machine learning algorithms were applied, including Random Forest, K-Nearest Neighbours and Decision tree for classification. The results demonstrate KNN when used with the feature set with windowing, as the best classifier, demonstrating an accuracy an of 98%. Also,the results show that the overall feature set with windowing performs better than the one without.</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74375"/>
            <a:ext cx="75057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Literature survey</a:t>
            </a:r>
            <a:endParaRPr/>
          </a:p>
        </p:txBody>
      </p:sp>
      <p:sp>
        <p:nvSpPr>
          <p:cNvPr id="149" name="Google Shape;149;p16"/>
          <p:cNvSpPr txBox="1"/>
          <p:nvPr>
            <p:ph idx="1" type="body"/>
          </p:nvPr>
        </p:nvSpPr>
        <p:spPr>
          <a:xfrm>
            <a:off x="659850" y="830500"/>
            <a:ext cx="3159300" cy="40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1600"/>
              </a:spcBef>
              <a:spcAft>
                <a:spcPts val="0"/>
              </a:spcAft>
              <a:buNone/>
            </a:pPr>
            <a:r>
              <a:t/>
            </a:r>
            <a:endParaRPr sz="1200">
              <a:latin typeface="Arial"/>
              <a:ea typeface="Arial"/>
              <a:cs typeface="Arial"/>
              <a:sym typeface="Arial"/>
            </a:endParaRPr>
          </a:p>
          <a:p>
            <a:pPr indent="0" lvl="0" marL="0" rtl="0" algn="l">
              <a:spcBef>
                <a:spcPts val="1600"/>
              </a:spcBef>
              <a:spcAft>
                <a:spcPts val="0"/>
              </a:spcAft>
              <a:buNone/>
            </a:pPr>
            <a:r>
              <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These  are the following </a:t>
            </a:r>
            <a:r>
              <a:rPr lang="en" sz="1200">
                <a:solidFill>
                  <a:srgbClr val="000000"/>
                </a:solidFill>
                <a:latin typeface="Arial"/>
                <a:ea typeface="Arial"/>
                <a:cs typeface="Arial"/>
                <a:sym typeface="Arial"/>
              </a:rPr>
              <a:t>papers which we have used understanding and deriving our model, optimizing our model, and generating our final results.</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50" name="Google Shape;150;p16"/>
          <p:cNvPicPr preferRelativeResize="0"/>
          <p:nvPr/>
        </p:nvPicPr>
        <p:blipFill>
          <a:blip r:embed="rId3">
            <a:alphaModFix/>
          </a:blip>
          <a:stretch>
            <a:fillRect/>
          </a:stretch>
        </p:blipFill>
        <p:spPr>
          <a:xfrm>
            <a:off x="4252375" y="623750"/>
            <a:ext cx="4559875" cy="422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276350" y="287000"/>
            <a:ext cx="3768900" cy="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Methodology</a:t>
            </a:r>
            <a:endParaRPr/>
          </a:p>
        </p:txBody>
      </p:sp>
      <p:pic>
        <p:nvPicPr>
          <p:cNvPr id="156" name="Google Shape;156;p17"/>
          <p:cNvPicPr preferRelativeResize="0"/>
          <p:nvPr/>
        </p:nvPicPr>
        <p:blipFill>
          <a:blip r:embed="rId3">
            <a:alphaModFix/>
          </a:blip>
          <a:stretch>
            <a:fillRect/>
          </a:stretch>
        </p:blipFill>
        <p:spPr>
          <a:xfrm>
            <a:off x="2290025" y="899300"/>
            <a:ext cx="4318393" cy="393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idx="1" type="body"/>
          </p:nvPr>
        </p:nvSpPr>
        <p:spPr>
          <a:xfrm>
            <a:off x="1158025" y="1021275"/>
            <a:ext cx="7687200" cy="350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Arial"/>
                <a:ea typeface="Arial"/>
                <a:cs typeface="Arial"/>
                <a:sym typeface="Arial"/>
              </a:rPr>
              <a:t>The </a:t>
            </a:r>
            <a:r>
              <a:rPr b="1" lang="en" sz="1200">
                <a:solidFill>
                  <a:srgbClr val="000000"/>
                </a:solidFill>
                <a:latin typeface="Arial"/>
                <a:ea typeface="Arial"/>
                <a:cs typeface="Arial"/>
                <a:sym typeface="Arial"/>
              </a:rPr>
              <a:t>experiments consisted of freely and repeatedly grasping different items </a:t>
            </a:r>
            <a:r>
              <a:rPr lang="en" sz="1200">
                <a:solidFill>
                  <a:srgbClr val="000000"/>
                </a:solidFill>
                <a:latin typeface="Arial"/>
                <a:ea typeface="Arial"/>
                <a:cs typeface="Arial"/>
                <a:sym typeface="Arial"/>
              </a:rPr>
              <a:t>to conduct the </a:t>
            </a:r>
            <a:r>
              <a:rPr b="1" lang="en" sz="1200">
                <a:solidFill>
                  <a:srgbClr val="000000"/>
                </a:solidFill>
                <a:latin typeface="Arial"/>
                <a:ea typeface="Arial"/>
                <a:cs typeface="Arial"/>
                <a:sym typeface="Arial"/>
              </a:rPr>
              <a:t>hand movements</a:t>
            </a:r>
            <a:r>
              <a:rPr lang="en" sz="1200">
                <a:solidFill>
                  <a:srgbClr val="000000"/>
                </a:solidFill>
                <a:latin typeface="Arial"/>
                <a:ea typeface="Arial"/>
                <a:cs typeface="Arial"/>
                <a:sym typeface="Arial"/>
              </a:rPr>
              <a:t>. The EMG data is acquired </a:t>
            </a:r>
            <a:r>
              <a:rPr b="1" lang="en" sz="1200">
                <a:solidFill>
                  <a:srgbClr val="000000"/>
                </a:solidFill>
                <a:latin typeface="Arial"/>
                <a:ea typeface="Arial"/>
                <a:cs typeface="Arial"/>
                <a:sym typeface="Arial"/>
              </a:rPr>
              <a:t>from the sEMG for Basic Hand Movements Data Set via UCI Machine Learning Repository. </a:t>
            </a:r>
            <a:r>
              <a:rPr lang="en" sz="1200">
                <a:solidFill>
                  <a:srgbClr val="000000"/>
                </a:solidFill>
                <a:latin typeface="Arial"/>
                <a:ea typeface="Arial"/>
                <a:cs typeface="Arial"/>
                <a:sym typeface="Arial"/>
              </a:rPr>
              <a:t>For the data collection six healthy subjects (2 males and 4 females) of the same age </a:t>
            </a:r>
            <a:r>
              <a:rPr lang="en" sz="1200">
                <a:solidFill>
                  <a:srgbClr val="000000"/>
                </a:solidFill>
                <a:latin typeface="Arial"/>
                <a:ea typeface="Arial"/>
                <a:cs typeface="Arial"/>
                <a:sym typeface="Arial"/>
              </a:rPr>
              <a:t>approximately (20 to 22-year-old) were asked to repeat the following six movements : </a:t>
            </a:r>
            <a:endParaRPr sz="1200">
              <a:solidFill>
                <a:srgbClr val="000000"/>
              </a:solidFill>
              <a:latin typeface="Arial"/>
              <a:ea typeface="Arial"/>
              <a:cs typeface="Arial"/>
              <a:sym typeface="Arial"/>
            </a:endParaRPr>
          </a:p>
          <a:p>
            <a:pPr indent="0" lvl="0" marL="0" rtl="0" algn="just">
              <a:lnSpc>
                <a:spcPct val="100000"/>
              </a:lnSpc>
              <a:spcBef>
                <a:spcPts val="1600"/>
              </a:spcBef>
              <a:spcAft>
                <a:spcPts val="0"/>
              </a:spcAft>
              <a:buNone/>
            </a:pPr>
            <a:r>
              <a:rPr b="1" lang="en">
                <a:solidFill>
                  <a:srgbClr val="000000"/>
                </a:solidFill>
                <a:latin typeface="Arial"/>
                <a:ea typeface="Arial"/>
                <a:cs typeface="Arial"/>
                <a:sym typeface="Arial"/>
              </a:rPr>
              <a:t>Spherical</a:t>
            </a:r>
            <a:r>
              <a:rPr lang="en">
                <a:solidFill>
                  <a:srgbClr val="000000"/>
                </a:solidFill>
                <a:latin typeface="Arial"/>
                <a:ea typeface="Arial"/>
                <a:cs typeface="Arial"/>
                <a:sym typeface="Arial"/>
              </a:rPr>
              <a:t>: For holding spherical tools.</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a:solidFill>
                  <a:srgbClr val="000000"/>
                </a:solidFill>
                <a:latin typeface="Arial"/>
                <a:ea typeface="Arial"/>
                <a:cs typeface="Arial"/>
                <a:sym typeface="Arial"/>
              </a:rPr>
              <a:t>Tip</a:t>
            </a:r>
            <a:r>
              <a:rPr lang="en">
                <a:solidFill>
                  <a:srgbClr val="000000"/>
                </a:solidFill>
                <a:latin typeface="Arial"/>
                <a:ea typeface="Arial"/>
                <a:cs typeface="Arial"/>
                <a:sym typeface="Arial"/>
              </a:rPr>
              <a:t>: For holding small tool.</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a:solidFill>
                  <a:srgbClr val="000000"/>
                </a:solidFill>
                <a:latin typeface="Arial"/>
                <a:ea typeface="Arial"/>
                <a:cs typeface="Arial"/>
                <a:sym typeface="Arial"/>
              </a:rPr>
              <a:t>Palmar</a:t>
            </a:r>
            <a:r>
              <a:rPr lang="en">
                <a:solidFill>
                  <a:srgbClr val="000000"/>
                </a:solidFill>
                <a:latin typeface="Arial"/>
                <a:ea typeface="Arial"/>
                <a:cs typeface="Arial"/>
                <a:sym typeface="Arial"/>
              </a:rPr>
              <a:t>: For grasping with palm facing the object.</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a:solidFill>
                  <a:srgbClr val="000000"/>
                </a:solidFill>
                <a:latin typeface="Arial"/>
                <a:ea typeface="Arial"/>
                <a:cs typeface="Arial"/>
                <a:sym typeface="Arial"/>
              </a:rPr>
              <a:t>Lateral</a:t>
            </a:r>
            <a:r>
              <a:rPr lang="en">
                <a:solidFill>
                  <a:srgbClr val="000000"/>
                </a:solidFill>
                <a:latin typeface="Arial"/>
                <a:ea typeface="Arial"/>
                <a:cs typeface="Arial"/>
                <a:sym typeface="Arial"/>
              </a:rPr>
              <a:t>: For holding thin, flat objects.</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a:solidFill>
                  <a:srgbClr val="000000"/>
                </a:solidFill>
                <a:latin typeface="Arial"/>
                <a:ea typeface="Arial"/>
                <a:cs typeface="Arial"/>
                <a:sym typeface="Arial"/>
              </a:rPr>
              <a:t>Cylindrical</a:t>
            </a:r>
            <a:r>
              <a:rPr lang="en">
                <a:solidFill>
                  <a:srgbClr val="000000"/>
                </a:solidFill>
                <a:latin typeface="Arial"/>
                <a:ea typeface="Arial"/>
                <a:cs typeface="Arial"/>
                <a:sym typeface="Arial"/>
              </a:rPr>
              <a:t>: For holding cylindrical tools.</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a:solidFill>
                  <a:srgbClr val="000000"/>
                </a:solidFill>
                <a:latin typeface="Arial"/>
                <a:ea typeface="Arial"/>
                <a:cs typeface="Arial"/>
                <a:sym typeface="Arial"/>
              </a:rPr>
              <a:t>Hook</a:t>
            </a:r>
            <a:r>
              <a:rPr lang="en">
                <a:solidFill>
                  <a:srgbClr val="000000"/>
                </a:solidFill>
                <a:latin typeface="Arial"/>
                <a:ea typeface="Arial"/>
                <a:cs typeface="Arial"/>
                <a:sym typeface="Arial"/>
              </a:rPr>
              <a:t>: For supporting a heavy load. </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
                <a:solidFill>
                  <a:srgbClr val="000000"/>
                </a:solidFill>
                <a:latin typeface="Arial"/>
                <a:ea typeface="Arial"/>
                <a:cs typeface="Arial"/>
                <a:sym typeface="Arial"/>
              </a:rPr>
              <a:t>For each movement the subject was asked to perform it for 6 seconds. </a:t>
            </a:r>
            <a:r>
              <a:rPr lang="en">
                <a:solidFill>
                  <a:srgbClr val="000000"/>
                </a:solidFill>
                <a:latin typeface="Arial"/>
                <a:ea typeface="Arial"/>
                <a:cs typeface="Arial"/>
                <a:sym typeface="Arial"/>
              </a:rPr>
              <a:t>The data were collected at a sampling rate of 500 Hz.Data is signals in time-domain.</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p:txBody>
      </p:sp>
      <p:sp>
        <p:nvSpPr>
          <p:cNvPr id="162" name="Google Shape;162;p18"/>
          <p:cNvSpPr txBox="1"/>
          <p:nvPr/>
        </p:nvSpPr>
        <p:spPr>
          <a:xfrm>
            <a:off x="1138275" y="345200"/>
            <a:ext cx="34866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lt1"/>
                </a:solidFill>
                <a:latin typeface="Maven Pro"/>
                <a:ea typeface="Maven Pro"/>
                <a:cs typeface="Maven Pro"/>
                <a:sym typeface="Maven Pro"/>
              </a:rPr>
              <a:t>Dataset Details</a:t>
            </a:r>
            <a:endParaRPr b="1" sz="2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4294967295" type="body"/>
          </p:nvPr>
        </p:nvSpPr>
        <p:spPr>
          <a:xfrm>
            <a:off x="2673275" y="2922875"/>
            <a:ext cx="3526500" cy="32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Figure: Various movements for which data collected</a:t>
            </a:r>
            <a:endParaRPr sz="1100"/>
          </a:p>
        </p:txBody>
      </p:sp>
      <p:pic>
        <p:nvPicPr>
          <p:cNvPr id="168" name="Google Shape;168;p19"/>
          <p:cNvPicPr preferRelativeResize="0"/>
          <p:nvPr/>
        </p:nvPicPr>
        <p:blipFill>
          <a:blip r:embed="rId3">
            <a:alphaModFix/>
          </a:blip>
          <a:stretch>
            <a:fillRect/>
          </a:stretch>
        </p:blipFill>
        <p:spPr>
          <a:xfrm>
            <a:off x="2390650" y="858925"/>
            <a:ext cx="4146175" cy="2063950"/>
          </a:xfrm>
          <a:prstGeom prst="rect">
            <a:avLst/>
          </a:prstGeom>
          <a:noFill/>
          <a:ln>
            <a:noFill/>
          </a:ln>
        </p:spPr>
      </p:pic>
      <p:pic>
        <p:nvPicPr>
          <p:cNvPr id="169" name="Google Shape;169;p19"/>
          <p:cNvPicPr preferRelativeResize="0"/>
          <p:nvPr/>
        </p:nvPicPr>
        <p:blipFill>
          <a:blip r:embed="rId4">
            <a:alphaModFix/>
          </a:blip>
          <a:stretch>
            <a:fillRect/>
          </a:stretch>
        </p:blipFill>
        <p:spPr>
          <a:xfrm>
            <a:off x="1295400" y="3814000"/>
            <a:ext cx="6472325" cy="1033750"/>
          </a:xfrm>
          <a:prstGeom prst="rect">
            <a:avLst/>
          </a:prstGeom>
          <a:noFill/>
          <a:ln>
            <a:noFill/>
          </a:ln>
        </p:spPr>
      </p:pic>
      <p:sp>
        <p:nvSpPr>
          <p:cNvPr id="170" name="Google Shape;170;p19"/>
          <p:cNvSpPr txBox="1"/>
          <p:nvPr/>
        </p:nvSpPr>
        <p:spPr>
          <a:xfrm>
            <a:off x="3259750" y="3476150"/>
            <a:ext cx="2455500" cy="3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alibri"/>
                <a:ea typeface="Calibri"/>
                <a:cs typeface="Calibri"/>
                <a:sym typeface="Calibri"/>
              </a:rPr>
              <a:t>Table : Dataset description</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
        <p:nvSpPr>
          <p:cNvPr id="171" name="Google Shape;171;p19"/>
          <p:cNvSpPr txBox="1"/>
          <p:nvPr/>
        </p:nvSpPr>
        <p:spPr>
          <a:xfrm>
            <a:off x="1138275" y="116600"/>
            <a:ext cx="45525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lt1"/>
                </a:solidFill>
                <a:latin typeface="Maven Pro"/>
                <a:ea typeface="Maven Pro"/>
                <a:cs typeface="Maven Pro"/>
                <a:sym typeface="Maven Pro"/>
              </a:rPr>
              <a:t>Dataset </a:t>
            </a:r>
            <a:r>
              <a:rPr b="1" lang="en" sz="3200">
                <a:solidFill>
                  <a:schemeClr val="lt1"/>
                </a:solidFill>
                <a:latin typeface="Maven Pro"/>
                <a:ea typeface="Maven Pro"/>
                <a:cs typeface="Maven Pro"/>
                <a:sym typeface="Maven Pro"/>
              </a:rPr>
              <a:t>Details Cotd.</a:t>
            </a:r>
            <a:endParaRPr b="1" sz="2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565463" y="754625"/>
            <a:ext cx="7627500" cy="377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rgbClr val="000000"/>
                </a:solidFill>
                <a:latin typeface="Arial"/>
                <a:ea typeface="Arial"/>
                <a:cs typeface="Arial"/>
                <a:sym typeface="Arial"/>
              </a:rPr>
              <a:t>Windowing technique</a:t>
            </a:r>
            <a:r>
              <a:rPr lang="en" sz="1200">
                <a:solidFill>
                  <a:srgbClr val="000000"/>
                </a:solidFill>
                <a:latin typeface="Arial"/>
                <a:ea typeface="Arial"/>
                <a:cs typeface="Arial"/>
                <a:sym typeface="Arial"/>
              </a:rPr>
              <a:t> is an important preprocessing technique that can help increase performance of classifiers. This method is divided into adjacent and overlap windowing[5]. In overlap window method part of following window is overlapped with previous window. Overlap Windowing was used to observe the performance of elbow joint angle estimation with EMG signal[5].Overlap windowing along with feature extraction ,feature reduction etc. for real time and fast classification of EMG signals[12]</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The windowing technique is applied for the following reasons:</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b="1" lang="en" sz="1200">
                <a:solidFill>
                  <a:srgbClr val="000000"/>
                </a:solidFill>
                <a:latin typeface="Arial"/>
                <a:ea typeface="Arial"/>
                <a:cs typeface="Arial"/>
                <a:sym typeface="Arial"/>
              </a:rPr>
              <a:t>The Technique Increases the Number of Training Samples:</a:t>
            </a:r>
            <a:r>
              <a:rPr lang="en" sz="1200">
                <a:solidFill>
                  <a:srgbClr val="000000"/>
                </a:solidFill>
                <a:latin typeface="Arial"/>
                <a:ea typeface="Arial"/>
                <a:cs typeface="Arial"/>
                <a:sym typeface="Arial"/>
              </a:rPr>
              <a:t> The total number of samples is 900 which is insufficient for some classifiers. The number of training samples increases by using this method to 171900</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By increasing the sample number classification Accuracy Enhances</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The </a:t>
            </a:r>
            <a:r>
              <a:rPr b="1" lang="en" sz="1200">
                <a:solidFill>
                  <a:srgbClr val="000000"/>
                </a:solidFill>
                <a:latin typeface="Arial"/>
                <a:ea typeface="Arial"/>
                <a:cs typeface="Arial"/>
                <a:sym typeface="Arial"/>
              </a:rPr>
              <a:t>window size is related to EMG data length to number of training samples</a:t>
            </a:r>
            <a:r>
              <a:rPr lang="en" sz="1200">
                <a:solidFill>
                  <a:srgbClr val="000000"/>
                </a:solidFill>
                <a:latin typeface="Arial"/>
                <a:ea typeface="Arial"/>
                <a:cs typeface="Arial"/>
                <a:sym typeface="Arial"/>
              </a:rPr>
              <a:t> as:</a:t>
            </a:r>
            <a:endParaRPr sz="12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lang="en" sz="1200">
                <a:solidFill>
                  <a:srgbClr val="000000"/>
                </a:solidFill>
                <a:latin typeface="Arial"/>
                <a:ea typeface="Arial"/>
                <a:cs typeface="Arial"/>
                <a:sym typeface="Arial"/>
              </a:rPr>
              <a:t>The window size considered in our work is 300ms (150 samples) and window separation to be 30 ms (15 samples). Hence windowing increases the number of samples by a factor of 191 ( from 900 to 171900).</a:t>
            </a:r>
            <a:endParaRPr sz="12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sz="1200">
              <a:solidFill>
                <a:srgbClr val="000000"/>
              </a:solidFill>
              <a:latin typeface="Times New Roman"/>
              <a:ea typeface="Times New Roman"/>
              <a:cs typeface="Times New Roman"/>
              <a:sym typeface="Times New Roman"/>
            </a:endParaRPr>
          </a:p>
        </p:txBody>
      </p:sp>
      <p:sp>
        <p:nvSpPr>
          <p:cNvPr id="177" name="Google Shape;177;p20"/>
          <p:cNvSpPr txBox="1"/>
          <p:nvPr>
            <p:ph type="title"/>
          </p:nvPr>
        </p:nvSpPr>
        <p:spPr>
          <a:xfrm>
            <a:off x="1165500" y="173525"/>
            <a:ext cx="48765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Windowing Technique</a:t>
            </a:r>
            <a:endParaRPr sz="1800"/>
          </a:p>
        </p:txBody>
      </p:sp>
      <p:pic>
        <p:nvPicPr>
          <p:cNvPr id="178" name="Google Shape;178;p20"/>
          <p:cNvPicPr preferRelativeResize="0"/>
          <p:nvPr/>
        </p:nvPicPr>
        <p:blipFill>
          <a:blip r:embed="rId3">
            <a:alphaModFix/>
          </a:blip>
          <a:stretch>
            <a:fillRect/>
          </a:stretch>
        </p:blipFill>
        <p:spPr>
          <a:xfrm>
            <a:off x="2470113" y="3248838"/>
            <a:ext cx="3571875" cy="58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idx="1" type="body"/>
          </p:nvPr>
        </p:nvSpPr>
        <p:spPr>
          <a:xfrm>
            <a:off x="1125525" y="886075"/>
            <a:ext cx="7712100" cy="615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The three types of possible features are </a:t>
            </a:r>
            <a:r>
              <a:rPr b="1" lang="en">
                <a:solidFill>
                  <a:srgbClr val="000000"/>
                </a:solidFill>
                <a:latin typeface="Arial"/>
                <a:ea typeface="Arial"/>
                <a:cs typeface="Arial"/>
                <a:sym typeface="Arial"/>
              </a:rPr>
              <a:t>Time domain, Frequency domain</a:t>
            </a:r>
            <a:r>
              <a:rPr lang="en">
                <a:solidFill>
                  <a:srgbClr val="000000"/>
                </a:solidFill>
                <a:latin typeface="Arial"/>
                <a:ea typeface="Arial"/>
                <a:cs typeface="Arial"/>
                <a:sym typeface="Arial"/>
              </a:rPr>
              <a:t>, and the Time-Frequency domain[1],[10]. Total of </a:t>
            </a:r>
            <a:r>
              <a:rPr b="1" lang="en" u="sng">
                <a:solidFill>
                  <a:srgbClr val="000000"/>
                </a:solidFill>
                <a:latin typeface="Arial"/>
                <a:ea typeface="Arial"/>
                <a:cs typeface="Arial"/>
                <a:sym typeface="Arial"/>
              </a:rPr>
              <a:t>18 Time Domain Features and 7 Frequency Domain features</a:t>
            </a:r>
            <a:r>
              <a:rPr b="1" lang="en">
                <a:solidFill>
                  <a:srgbClr val="000000"/>
                </a:solidFill>
                <a:latin typeface="Arial"/>
                <a:ea typeface="Arial"/>
                <a:cs typeface="Arial"/>
                <a:sym typeface="Arial"/>
              </a:rPr>
              <a:t> </a:t>
            </a:r>
            <a:r>
              <a:rPr lang="en">
                <a:solidFill>
                  <a:srgbClr val="000000"/>
                </a:solidFill>
                <a:latin typeface="Arial"/>
                <a:ea typeface="Arial"/>
                <a:cs typeface="Arial"/>
                <a:sym typeface="Arial"/>
              </a:rPr>
              <a:t>have been considered :-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p>
        </p:txBody>
      </p:sp>
      <p:sp>
        <p:nvSpPr>
          <p:cNvPr id="184" name="Google Shape;184;p21"/>
          <p:cNvSpPr txBox="1"/>
          <p:nvPr/>
        </p:nvSpPr>
        <p:spPr>
          <a:xfrm>
            <a:off x="1138275" y="345200"/>
            <a:ext cx="73152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lt1"/>
                </a:solidFill>
                <a:latin typeface="Maven Pro"/>
                <a:ea typeface="Maven Pro"/>
                <a:cs typeface="Maven Pro"/>
                <a:sym typeface="Maven Pro"/>
              </a:rPr>
              <a:t>Feature Extraction</a:t>
            </a:r>
            <a:endParaRPr b="1" sz="2900">
              <a:latin typeface="Calibri"/>
              <a:ea typeface="Calibri"/>
              <a:cs typeface="Calibri"/>
              <a:sym typeface="Calibri"/>
            </a:endParaRPr>
          </a:p>
        </p:txBody>
      </p:sp>
      <p:graphicFrame>
        <p:nvGraphicFramePr>
          <p:cNvPr id="185" name="Google Shape;185;p21"/>
          <p:cNvGraphicFramePr/>
          <p:nvPr/>
        </p:nvGraphicFramePr>
        <p:xfrm>
          <a:off x="1138275" y="1709325"/>
          <a:ext cx="3000000" cy="3000000"/>
        </p:xfrm>
        <a:graphic>
          <a:graphicData uri="http://schemas.openxmlformats.org/drawingml/2006/table">
            <a:tbl>
              <a:tblPr>
                <a:noFill/>
                <a:tableStyleId>{435E9781-C20B-448E-A376-A745A2B98472}</a:tableStyleId>
              </a:tblPr>
              <a:tblGrid>
                <a:gridCol w="3619500"/>
                <a:gridCol w="3619500"/>
              </a:tblGrid>
              <a:tr h="422350">
                <a:tc>
                  <a:txBody>
                    <a:bodyPr/>
                    <a:lstStyle/>
                    <a:p>
                      <a:pPr indent="0" lvl="0" marL="0" rtl="0" algn="l">
                        <a:spcBef>
                          <a:spcPts val="0"/>
                        </a:spcBef>
                        <a:spcAft>
                          <a:spcPts val="0"/>
                        </a:spcAft>
                        <a:buNone/>
                      </a:pPr>
                      <a:r>
                        <a:rPr b="1" lang="en"/>
                        <a:t>Time Domain Features </a:t>
                      </a:r>
                      <a:endParaRPr b="1"/>
                    </a:p>
                  </a:txBody>
                  <a:tcPr marT="91425" marB="91425" marR="91425" marL="91425">
                    <a:solidFill>
                      <a:srgbClr val="9FC5E8"/>
                    </a:solidFill>
                  </a:tcPr>
                </a:tc>
                <a:tc>
                  <a:txBody>
                    <a:bodyPr/>
                    <a:lstStyle/>
                    <a:p>
                      <a:pPr indent="0" lvl="0" marL="0" rtl="0" algn="l">
                        <a:spcBef>
                          <a:spcPts val="0"/>
                        </a:spcBef>
                        <a:spcAft>
                          <a:spcPts val="0"/>
                        </a:spcAft>
                        <a:buNone/>
                      </a:pPr>
                      <a:r>
                        <a:rPr b="1" lang="en"/>
                        <a:t>Frequency Domain Features</a:t>
                      </a:r>
                      <a:endParaRPr b="1"/>
                    </a:p>
                  </a:txBody>
                  <a:tcPr marT="91425" marB="91425" marR="91425" marL="91425">
                    <a:solidFill>
                      <a:srgbClr val="9FC5E8"/>
                    </a:solidFill>
                  </a:tcPr>
                </a:tc>
              </a:tr>
              <a:tr h="2534200">
                <a:tc>
                  <a:txBody>
                    <a:bodyPr/>
                    <a:lstStyle/>
                    <a:p>
                      <a:pPr indent="0" lvl="0" marL="0" rtl="0" algn="just">
                        <a:spcBef>
                          <a:spcPts val="0"/>
                        </a:spcBef>
                        <a:spcAft>
                          <a:spcPts val="0"/>
                        </a:spcAft>
                        <a:buNone/>
                      </a:pPr>
                      <a:r>
                        <a:rPr lang="en" sz="1200"/>
                        <a:t>Integrated EMG (IEMG), Mean absolute value (MAV), Simple square integral (SSI),   Zero Crossing (ZC), Wilson Amplitude (WA), Variance of EMG (VAR), Root Mean Square (RMS), Waveform length (WL), Amplitude Absolute Change (AAC), Slope Sign Change (SSC), Difference absolute standard deviation (DASDV), Log Detector (LD), Enhanced Mean Absolute Value ( EMAV), Enhanced Wavelength (EW), Modified Mean Absolute Value (MMAV), Modified Mean Absolute Value 2 (MMAV2), Maximum Fractal Length (MFL)</a:t>
                      </a:r>
                      <a:endParaRPr sz="1200"/>
                    </a:p>
                  </a:txBody>
                  <a:tcPr marT="91425" marB="91425" marR="91425" marL="91425">
                    <a:solidFill>
                      <a:srgbClr val="CFE2F3"/>
                    </a:solidFill>
                  </a:tcPr>
                </a:tc>
                <a:tc>
                  <a:txBody>
                    <a:bodyPr/>
                    <a:lstStyle/>
                    <a:p>
                      <a:pPr indent="0" lvl="0" marL="0" rtl="0" algn="just">
                        <a:spcBef>
                          <a:spcPts val="0"/>
                        </a:spcBef>
                        <a:spcAft>
                          <a:spcPts val="0"/>
                        </a:spcAft>
                        <a:buNone/>
                      </a:pPr>
                      <a:r>
                        <a:rPr lang="en" sz="1200"/>
                        <a:t>Total Power (TTP), Mean Power (MNP), Frequency Ratio (FR), Mean Frequency (MNF), Median Frequency (MDF), Modified Median Frequency (MMFD),</a:t>
                      </a:r>
                      <a:r>
                        <a:rPr lang="en" sz="1200"/>
                        <a:t>Modified Mean Frequency (MMNF)</a:t>
                      </a:r>
                      <a:endParaRPr sz="1200"/>
                    </a:p>
                    <a:p>
                      <a:pPr indent="0" lvl="0" marL="0" rtl="0" algn="just">
                        <a:spcBef>
                          <a:spcPts val="0"/>
                        </a:spcBef>
                        <a:spcAft>
                          <a:spcPts val="0"/>
                        </a:spcAft>
                        <a:buNone/>
                      </a:pPr>
                      <a:r>
                        <a:t/>
                      </a:r>
                      <a:endParaRPr sz="1200"/>
                    </a:p>
                  </a:txBody>
                  <a:tcPr marT="91425" marB="91425" marR="91425" marL="91425">
                    <a:solidFill>
                      <a:srgbClr val="CFE2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