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53AE38-E5E3-40FC-8291-A9F005CCA5A8}">
  <a:tblStyle styleId="{DA53AE38-E5E3-40FC-8291-A9F005CCA5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nsplash.com/@benobro?utm_source=unsplash&amp;utm_medium=referral&amp;utm_content=creditCopyText" TargetMode="External"/><Relationship Id="rId3" Type="http://schemas.openxmlformats.org/officeDocument/2006/relationships/hyperlink" Target="https://unsplash.com/@benobro?utm_source=unsplash&amp;utm_medium=referral&amp;utm_content=creditCopyText" TargetMode="External"/><Relationship Id="rId4" Type="http://schemas.openxmlformats.org/officeDocument/2006/relationships/hyperlink" Target="https://unsplash.com/s/photos/city?utm_source=unsplash&amp;utm_medium=referral&amp;utm_content=creditCopyText" TargetMode="External"/><Relationship Id="rId5" Type="http://schemas.openxmlformats.org/officeDocument/2006/relationships/hyperlink" Target="https://unsplash.com/s/photos/city?utm_source=unsplash&amp;utm_medium=referral&amp;utm_content=creditCopyText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nsplash.com/@scottwebb?utm_source=unsplash&amp;utm_medium=referral&amp;utm_content=creditCopyText" TargetMode="External"/><Relationship Id="rId3" Type="http://schemas.openxmlformats.org/officeDocument/2006/relationships/hyperlink" Target="https://unsplash.com/@scottwebb?utm_source=unsplash&amp;utm_medium=referral&amp;utm_content=creditCopyText" TargetMode="External"/><Relationship Id="rId4" Type="http://schemas.openxmlformats.org/officeDocument/2006/relationships/hyperlink" Target="https://unsplash.com/s/photos/house?utm_source=unsplash&amp;utm_medium=referral&amp;utm_content=creditCopyText" TargetMode="External"/><Relationship Id="rId5" Type="http://schemas.openxmlformats.org/officeDocument/2006/relationships/hyperlink" Target="https://unsplash.com/s/photos/house?utm_source=unsplash&amp;utm_medium=referral&amp;utm_content=creditCopyText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8e592b3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8e592b3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Photo by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ben o'bro</a:t>
            </a:r>
            <a:r>
              <a:rPr lang="en">
                <a:solidFill>
                  <a:schemeClr val="dk1"/>
                </a:solidFill>
              </a:rPr>
              <a:t> on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Unsplash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87fcaccbf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87fcaccbf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9d86a830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9d86a830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site will use role-based access controls, i.e. a government admin would be the only person who can see which tenant is linked to a unit, for example – tenant information is otherwise not visible)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Walk through of page: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is the primary landing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use role-based access controls, so a landlord or tenant would have access or edit access to fewer pieces of information than a system admin (aka government worker)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Buttons/nav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Run through the column headers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Describe how this connects to the ERD/overall database system. It uses a series of call functions and JOIN functions to assemble the data in an easy-to-interpret app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 next page of slideshow, can share a screenshot of the City of Vancouver’s system for context.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8e592b36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8e592b36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what the site would look like if a </a:t>
            </a:r>
            <a:r>
              <a:rPr lang="en"/>
              <a:t>landlord</a:t>
            </a:r>
            <a:r>
              <a:rPr lang="en"/>
              <a:t> owned multiple </a:t>
            </a:r>
            <a:r>
              <a:rPr lang="en"/>
              <a:t>rental</a:t>
            </a:r>
            <a:r>
              <a:rPr lang="en"/>
              <a:t> properties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Photo by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Scott Webb</a:t>
            </a:r>
            <a:r>
              <a:rPr lang="en">
                <a:solidFill>
                  <a:schemeClr val="dk1"/>
                </a:solidFill>
              </a:rPr>
              <a:t> on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Unsplash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8e592b36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8e592b36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rent over time – this is done using a query to the database, calling by unit ID.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8e592b36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8e592b36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will be clickable to expand rental details.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8e592b36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8e592b36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Tenants can use this page to securely contact the housing authorities regarding their unit.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7fcaccbf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7fcaccbf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9d86a83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89d86a83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81675" y="997200"/>
            <a:ext cx="7840200" cy="343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81400" y="320500"/>
            <a:ext cx="47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LOGIN PAGE</a:t>
            </a:r>
            <a:endParaRPr b="1"/>
          </a:p>
        </p:txBody>
      </p:sp>
      <p:grpSp>
        <p:nvGrpSpPr>
          <p:cNvPr id="56" name="Google Shape;56;p13"/>
          <p:cNvGrpSpPr/>
          <p:nvPr/>
        </p:nvGrpSpPr>
        <p:grpSpPr>
          <a:xfrm>
            <a:off x="7074250" y="1359175"/>
            <a:ext cx="1180500" cy="369300"/>
            <a:chOff x="7082075" y="1390425"/>
            <a:chExt cx="1180500" cy="369300"/>
          </a:xfrm>
        </p:grpSpPr>
        <p:sp>
          <p:nvSpPr>
            <p:cNvPr id="57" name="Google Shape;57;p13"/>
            <p:cNvSpPr/>
            <p:nvPr/>
          </p:nvSpPr>
          <p:spPr>
            <a:xfrm>
              <a:off x="7082075" y="1430475"/>
              <a:ext cx="1180500" cy="289200"/>
            </a:xfrm>
            <a:prstGeom prst="roundRect">
              <a:avLst>
                <a:gd fmla="val 16667" name="adj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7152425" y="1390425"/>
              <a:ext cx="1039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navigation</a:t>
              </a:r>
              <a:endParaRPr sz="1200"/>
            </a:p>
          </p:txBody>
        </p:sp>
      </p:grp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8376" y="1891901"/>
            <a:ext cx="326374" cy="3263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13"/>
          <p:cNvGrpSpPr/>
          <p:nvPr/>
        </p:nvGrpSpPr>
        <p:grpSpPr>
          <a:xfrm>
            <a:off x="1877850" y="3795013"/>
            <a:ext cx="1606800" cy="369300"/>
            <a:chOff x="7082075" y="1390425"/>
            <a:chExt cx="1606800" cy="369300"/>
          </a:xfrm>
        </p:grpSpPr>
        <p:sp>
          <p:nvSpPr>
            <p:cNvPr id="61" name="Google Shape;61;p13"/>
            <p:cNvSpPr/>
            <p:nvPr/>
          </p:nvSpPr>
          <p:spPr>
            <a:xfrm>
              <a:off x="7082075" y="1430488"/>
              <a:ext cx="1606800" cy="289200"/>
            </a:xfrm>
            <a:prstGeom prst="roundRect">
              <a:avLst>
                <a:gd fmla="val 16667" name="adj"/>
              </a:avLst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7102325" y="1390425"/>
              <a:ext cx="156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Login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3898375" y="3795013"/>
            <a:ext cx="1606800" cy="369300"/>
            <a:chOff x="6155950" y="1390425"/>
            <a:chExt cx="1606800" cy="369300"/>
          </a:xfrm>
        </p:grpSpPr>
        <p:sp>
          <p:nvSpPr>
            <p:cNvPr id="64" name="Google Shape;64;p13"/>
            <p:cNvSpPr/>
            <p:nvPr/>
          </p:nvSpPr>
          <p:spPr>
            <a:xfrm>
              <a:off x="6155950" y="1430488"/>
              <a:ext cx="1606800" cy="289200"/>
            </a:xfrm>
            <a:prstGeom prst="roundRect">
              <a:avLst>
                <a:gd fmla="val 16667" name="adj"/>
              </a:avLst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5" name="Google Shape;65;p13"/>
            <p:cNvSpPr txBox="1"/>
            <p:nvPr/>
          </p:nvSpPr>
          <p:spPr>
            <a:xfrm>
              <a:off x="6176200" y="1390425"/>
              <a:ext cx="156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Available Rentals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pic>
        <p:nvPicPr>
          <p:cNvPr id="66" name="Google Shape;66;p13"/>
          <p:cNvPicPr preferRelativeResize="0"/>
          <p:nvPr/>
        </p:nvPicPr>
        <p:blipFill rotWithShape="1">
          <a:blip r:embed="rId4">
            <a:alphaModFix/>
          </a:blip>
          <a:srcRect b="17411" l="0" r="0" t="6153"/>
          <a:stretch/>
        </p:blipFill>
        <p:spPr>
          <a:xfrm>
            <a:off x="2421738" y="1401050"/>
            <a:ext cx="4300524" cy="21909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2620800" y="2656025"/>
            <a:ext cx="3902400" cy="4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RENTAL HOUSING REGISTRY</a:t>
            </a:r>
            <a:endParaRPr b="1" sz="2000">
              <a:solidFill>
                <a:schemeClr val="lt1"/>
              </a:solidFill>
            </a:endParaRPr>
          </a:p>
        </p:txBody>
      </p:sp>
      <p:grpSp>
        <p:nvGrpSpPr>
          <p:cNvPr id="68" name="Google Shape;68;p13"/>
          <p:cNvGrpSpPr/>
          <p:nvPr/>
        </p:nvGrpSpPr>
        <p:grpSpPr>
          <a:xfrm>
            <a:off x="5918900" y="3795013"/>
            <a:ext cx="1606800" cy="369300"/>
            <a:chOff x="7082075" y="1390425"/>
            <a:chExt cx="1606800" cy="369300"/>
          </a:xfrm>
        </p:grpSpPr>
        <p:sp>
          <p:nvSpPr>
            <p:cNvPr id="69" name="Google Shape;69;p13"/>
            <p:cNvSpPr/>
            <p:nvPr/>
          </p:nvSpPr>
          <p:spPr>
            <a:xfrm>
              <a:off x="7082075" y="1430488"/>
              <a:ext cx="1606800" cy="289200"/>
            </a:xfrm>
            <a:prstGeom prst="roundRect">
              <a:avLst>
                <a:gd fmla="val 16667" name="adj"/>
              </a:avLst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0" name="Google Shape;70;p13"/>
            <p:cNvSpPr txBox="1"/>
            <p:nvPr/>
          </p:nvSpPr>
          <p:spPr>
            <a:xfrm>
              <a:off x="7102325" y="1390425"/>
              <a:ext cx="156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Create Account</a:t>
              </a:r>
              <a:endParaRPr sz="12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/>
          <p:nvPr/>
        </p:nvSpPr>
        <p:spPr>
          <a:xfrm>
            <a:off x="1402100" y="524850"/>
            <a:ext cx="1537200" cy="7647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1776975" y="1754500"/>
            <a:ext cx="1357200" cy="652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997200" y="3658925"/>
            <a:ext cx="2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by 4pm tomorrow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781675" y="997200"/>
            <a:ext cx="7840200" cy="343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81400" y="320500"/>
            <a:ext cx="47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PUBLIC-FACING DATABASE</a:t>
            </a:r>
            <a:endParaRPr b="1"/>
          </a:p>
        </p:txBody>
      </p:sp>
      <p:grpSp>
        <p:nvGrpSpPr>
          <p:cNvPr id="77" name="Google Shape;77;p14"/>
          <p:cNvGrpSpPr/>
          <p:nvPr/>
        </p:nvGrpSpPr>
        <p:grpSpPr>
          <a:xfrm>
            <a:off x="7074250" y="1359175"/>
            <a:ext cx="1180500" cy="369300"/>
            <a:chOff x="7082075" y="1390425"/>
            <a:chExt cx="1180500" cy="369300"/>
          </a:xfrm>
        </p:grpSpPr>
        <p:sp>
          <p:nvSpPr>
            <p:cNvPr id="78" name="Google Shape;78;p14"/>
            <p:cNvSpPr/>
            <p:nvPr/>
          </p:nvSpPr>
          <p:spPr>
            <a:xfrm>
              <a:off x="7082075" y="1430475"/>
              <a:ext cx="1180500" cy="289200"/>
            </a:xfrm>
            <a:prstGeom prst="roundRect">
              <a:avLst>
                <a:gd fmla="val 16667" name="adj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7152425" y="1390425"/>
              <a:ext cx="1039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navigation</a:t>
              </a:r>
              <a:endParaRPr sz="1200"/>
            </a:p>
          </p:txBody>
        </p:sp>
      </p:grp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8376" y="1891901"/>
            <a:ext cx="326374" cy="3263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" name="Google Shape;81;p14"/>
          <p:cNvGraphicFramePr/>
          <p:nvPr/>
        </p:nvGraphicFramePr>
        <p:xfrm>
          <a:off x="952500" y="234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{DA53AE38-E5E3-40FC-8291-A9F005CCA5A8}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Property ID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Address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Landlord name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Unit type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Vacancy Status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# outstanding infractions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82" name="Google Shape;82;p14"/>
          <p:cNvGrpSpPr/>
          <p:nvPr/>
        </p:nvGrpSpPr>
        <p:grpSpPr>
          <a:xfrm>
            <a:off x="952500" y="1870438"/>
            <a:ext cx="1606800" cy="369300"/>
            <a:chOff x="7082075" y="1390425"/>
            <a:chExt cx="1606800" cy="369300"/>
          </a:xfrm>
        </p:grpSpPr>
        <p:sp>
          <p:nvSpPr>
            <p:cNvPr id="83" name="Google Shape;83;p14"/>
            <p:cNvSpPr/>
            <p:nvPr/>
          </p:nvSpPr>
          <p:spPr>
            <a:xfrm>
              <a:off x="7082075" y="1430488"/>
              <a:ext cx="1606800" cy="289200"/>
            </a:xfrm>
            <a:prstGeom prst="roundRect">
              <a:avLst>
                <a:gd fmla="val 16667" name="adj"/>
              </a:avLst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4" name="Google Shape;84;p14"/>
            <p:cNvSpPr txBox="1"/>
            <p:nvPr/>
          </p:nvSpPr>
          <p:spPr>
            <a:xfrm>
              <a:off x="7102325" y="1390425"/>
              <a:ext cx="156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Admin Login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85" name="Google Shape;85;p14"/>
          <p:cNvGrpSpPr/>
          <p:nvPr/>
        </p:nvGrpSpPr>
        <p:grpSpPr>
          <a:xfrm>
            <a:off x="2738125" y="1870438"/>
            <a:ext cx="1606800" cy="369300"/>
            <a:chOff x="7082075" y="1390425"/>
            <a:chExt cx="1606800" cy="369300"/>
          </a:xfrm>
        </p:grpSpPr>
        <p:sp>
          <p:nvSpPr>
            <p:cNvPr id="86" name="Google Shape;86;p14"/>
            <p:cNvSpPr/>
            <p:nvPr/>
          </p:nvSpPr>
          <p:spPr>
            <a:xfrm>
              <a:off x="7082075" y="1430488"/>
              <a:ext cx="1606800" cy="289200"/>
            </a:xfrm>
            <a:prstGeom prst="roundRect">
              <a:avLst>
                <a:gd fmla="val 16667" name="adj"/>
              </a:avLst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7" name="Google Shape;87;p14"/>
            <p:cNvSpPr txBox="1"/>
            <p:nvPr/>
          </p:nvSpPr>
          <p:spPr>
            <a:xfrm>
              <a:off x="7102325" y="1390425"/>
              <a:ext cx="156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Submit Complaint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cxnSp>
        <p:nvCxnSpPr>
          <p:cNvPr id="88" name="Google Shape;88;p14"/>
          <p:cNvCxnSpPr/>
          <p:nvPr/>
        </p:nvCxnSpPr>
        <p:spPr>
          <a:xfrm rot="10800000">
            <a:off x="1665700" y="2657050"/>
            <a:ext cx="845100" cy="13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4"/>
          <p:cNvSpPr txBox="1"/>
          <p:nvPr/>
        </p:nvSpPr>
        <p:spPr>
          <a:xfrm>
            <a:off x="2510800" y="3762125"/>
            <a:ext cx="24621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Clickable for a more detailed view of the property’s characteristics</a:t>
            </a:r>
            <a:endParaRPr sz="1200"/>
          </a:p>
        </p:txBody>
      </p:sp>
      <p:cxnSp>
        <p:nvCxnSpPr>
          <p:cNvPr id="90" name="Google Shape;90;p14"/>
          <p:cNvCxnSpPr/>
          <p:nvPr/>
        </p:nvCxnSpPr>
        <p:spPr>
          <a:xfrm rot="10800000">
            <a:off x="4143900" y="2681550"/>
            <a:ext cx="1186500" cy="12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4"/>
          <p:cNvSpPr txBox="1"/>
          <p:nvPr/>
        </p:nvSpPr>
        <p:spPr>
          <a:xfrm>
            <a:off x="5330400" y="3744900"/>
            <a:ext cx="28359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Clickable for detailed view of landlord info &amp; associated properties </a:t>
            </a:r>
            <a:endParaRPr sz="1200"/>
          </a:p>
        </p:txBody>
      </p:sp>
      <p:cxnSp>
        <p:nvCxnSpPr>
          <p:cNvPr id="92" name="Google Shape;92;p14"/>
          <p:cNvCxnSpPr/>
          <p:nvPr/>
        </p:nvCxnSpPr>
        <p:spPr>
          <a:xfrm>
            <a:off x="5655400" y="1714500"/>
            <a:ext cx="292500" cy="6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4"/>
          <p:cNvSpPr txBox="1"/>
          <p:nvPr/>
        </p:nvSpPr>
        <p:spPr>
          <a:xfrm>
            <a:off x="4265925" y="1160400"/>
            <a:ext cx="20460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Clickable if </a:t>
            </a:r>
            <a:r>
              <a:rPr lang="en" sz="1200"/>
              <a:t>status = vacant – links to apartment listing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781675" y="997200"/>
            <a:ext cx="7840200" cy="397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281400" y="320500"/>
            <a:ext cx="47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LANDLORD DETAIL PAGE</a:t>
            </a:r>
            <a:endParaRPr b="1"/>
          </a:p>
        </p:txBody>
      </p:sp>
      <p:grpSp>
        <p:nvGrpSpPr>
          <p:cNvPr id="100" name="Google Shape;100;p15"/>
          <p:cNvGrpSpPr/>
          <p:nvPr/>
        </p:nvGrpSpPr>
        <p:grpSpPr>
          <a:xfrm>
            <a:off x="7074250" y="1359175"/>
            <a:ext cx="1180500" cy="369300"/>
            <a:chOff x="7082075" y="1390425"/>
            <a:chExt cx="1180500" cy="369300"/>
          </a:xfrm>
        </p:grpSpPr>
        <p:sp>
          <p:nvSpPr>
            <p:cNvPr id="101" name="Google Shape;101;p15"/>
            <p:cNvSpPr/>
            <p:nvPr/>
          </p:nvSpPr>
          <p:spPr>
            <a:xfrm>
              <a:off x="7082075" y="1430475"/>
              <a:ext cx="1180500" cy="289200"/>
            </a:xfrm>
            <a:prstGeom prst="roundRect">
              <a:avLst>
                <a:gd fmla="val 16667" name="adj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7152425" y="1390425"/>
              <a:ext cx="1039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navigation</a:t>
              </a:r>
              <a:endParaRPr sz="1200"/>
            </a:p>
          </p:txBody>
        </p:sp>
      </p:grp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8376" y="1891901"/>
            <a:ext cx="326374" cy="3263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" name="Google Shape;104;p15"/>
          <p:cNvGraphicFramePr/>
          <p:nvPr/>
        </p:nvGraphicFramePr>
        <p:xfrm>
          <a:off x="1050650" y="324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{DA53AE38-E5E3-40FC-8291-A9F005CCA5A8}</a:tableStyleId>
              </a:tblPr>
              <a:tblGrid>
                <a:gridCol w="903800"/>
                <a:gridCol w="3247550"/>
                <a:gridCol w="1221550"/>
                <a:gridCol w="1929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Unit ID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Unit Address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Vacancy Status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# outstanding infractions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1234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0000FF"/>
                          </a:solidFill>
                        </a:rPr>
                        <a:t>555 Brown St. #101, Wash., DC 20002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Vacant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2345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0000FF"/>
                          </a:solidFill>
                        </a:rPr>
                        <a:t>555 Brown St. #102, Wash., DC 20002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Occupied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3456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0000FF"/>
                          </a:solidFill>
                        </a:rPr>
                        <a:t>555 Brown St. #103, Wash., DC 20002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Occupied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5" name="Google Shape;105;p15"/>
          <p:cNvSpPr txBox="1"/>
          <p:nvPr/>
        </p:nvSpPr>
        <p:spPr>
          <a:xfrm>
            <a:off x="1052075" y="1597600"/>
            <a:ext cx="450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Jane Doe – Renting Units LLC</a:t>
            </a:r>
            <a:endParaRPr b="1" sz="1600"/>
          </a:p>
        </p:txBody>
      </p:sp>
      <p:graphicFrame>
        <p:nvGraphicFramePr>
          <p:cNvPr id="106" name="Google Shape;106;p15"/>
          <p:cNvGraphicFramePr/>
          <p:nvPr/>
        </p:nvGraphicFramePr>
        <p:xfrm>
          <a:off x="1052075" y="221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{DA53AE38-E5E3-40FC-8291-A9F005CCA5A8}</a:tableStyleId>
              </a:tblPr>
              <a:tblGrid>
                <a:gridCol w="1408100"/>
                <a:gridCol w="2220425"/>
              </a:tblGrid>
              <a:tr h="32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555-555-5555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Email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landlord@email.com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 b="40415" l="24803" r="13357" t="12159"/>
          <a:stretch/>
        </p:blipFill>
        <p:spPr>
          <a:xfrm>
            <a:off x="5343275" y="1728474"/>
            <a:ext cx="1180500" cy="1356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781675" y="997200"/>
            <a:ext cx="7840200" cy="397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281400" y="320500"/>
            <a:ext cx="47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UNIT RENT HISTORY</a:t>
            </a:r>
            <a:endParaRPr b="1"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7074250" y="1359175"/>
            <a:ext cx="1180500" cy="369300"/>
            <a:chOff x="7082075" y="1390425"/>
            <a:chExt cx="1180500" cy="369300"/>
          </a:xfrm>
        </p:grpSpPr>
        <p:sp>
          <p:nvSpPr>
            <p:cNvPr id="115" name="Google Shape;115;p16"/>
            <p:cNvSpPr/>
            <p:nvPr/>
          </p:nvSpPr>
          <p:spPr>
            <a:xfrm>
              <a:off x="7082075" y="1430475"/>
              <a:ext cx="1180500" cy="289200"/>
            </a:xfrm>
            <a:prstGeom prst="roundRect">
              <a:avLst>
                <a:gd fmla="val 16667" name="adj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7152425" y="1390425"/>
              <a:ext cx="1039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navigation</a:t>
              </a:r>
              <a:endParaRPr sz="1200"/>
            </a:p>
          </p:txBody>
        </p:sp>
      </p:grp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8376" y="1891901"/>
            <a:ext cx="326374" cy="3263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8" name="Google Shape;118;p16"/>
          <p:cNvGraphicFramePr/>
          <p:nvPr/>
        </p:nvGraphicFramePr>
        <p:xfrm>
          <a:off x="1050663" y="331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{DA53AE38-E5E3-40FC-8291-A9F005CCA5A8}</a:tableStyleId>
              </a:tblPr>
              <a:tblGrid>
                <a:gridCol w="2434075"/>
                <a:gridCol w="2434075"/>
                <a:gridCol w="2434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Rent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Date Effective 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% change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$1600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1/1/2023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$1500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1/1/2022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$1000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1/1/2021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16"/>
          <p:cNvSpPr txBox="1"/>
          <p:nvPr/>
        </p:nvSpPr>
        <p:spPr>
          <a:xfrm>
            <a:off x="1052075" y="1597600"/>
            <a:ext cx="450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555 Brown St., College Park, MD, 11111</a:t>
            </a:r>
            <a:endParaRPr b="1" sz="1600"/>
          </a:p>
        </p:txBody>
      </p:sp>
      <p:graphicFrame>
        <p:nvGraphicFramePr>
          <p:cNvPr id="120" name="Google Shape;120;p16"/>
          <p:cNvGraphicFramePr/>
          <p:nvPr/>
        </p:nvGraphicFramePr>
        <p:xfrm>
          <a:off x="1052075" y="221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{DA53AE38-E5E3-40FC-8291-A9F005CCA5A8}</a:tableStyleId>
              </a:tblPr>
              <a:tblGrid>
                <a:gridCol w="2574100"/>
                <a:gridCol w="1054425"/>
              </a:tblGrid>
              <a:tr h="28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Rent Controlled?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Allowable rent increase YOY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1" name="Google Shape;121;p16"/>
          <p:cNvPicPr preferRelativeResize="0"/>
          <p:nvPr/>
        </p:nvPicPr>
        <p:blipFill rotWithShape="1">
          <a:blip r:embed="rId4">
            <a:alphaModFix/>
          </a:blip>
          <a:srcRect b="9510" l="15361" r="0" t="0"/>
          <a:stretch/>
        </p:blipFill>
        <p:spPr>
          <a:xfrm>
            <a:off x="5264350" y="1891900"/>
            <a:ext cx="1616758" cy="11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781675" y="997200"/>
            <a:ext cx="7840200" cy="343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281400" y="320500"/>
            <a:ext cx="47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AVAILABLE PROPERTIES</a:t>
            </a:r>
            <a:endParaRPr b="1"/>
          </a:p>
        </p:txBody>
      </p:sp>
      <p:grpSp>
        <p:nvGrpSpPr>
          <p:cNvPr id="128" name="Google Shape;128;p17"/>
          <p:cNvGrpSpPr/>
          <p:nvPr/>
        </p:nvGrpSpPr>
        <p:grpSpPr>
          <a:xfrm>
            <a:off x="7074250" y="1359175"/>
            <a:ext cx="1180500" cy="369300"/>
            <a:chOff x="7082075" y="1390425"/>
            <a:chExt cx="1180500" cy="369300"/>
          </a:xfrm>
        </p:grpSpPr>
        <p:sp>
          <p:nvSpPr>
            <p:cNvPr id="129" name="Google Shape;129;p17"/>
            <p:cNvSpPr/>
            <p:nvPr/>
          </p:nvSpPr>
          <p:spPr>
            <a:xfrm>
              <a:off x="7082075" y="1430475"/>
              <a:ext cx="1180500" cy="289200"/>
            </a:xfrm>
            <a:prstGeom prst="roundRect">
              <a:avLst>
                <a:gd fmla="val 16667" name="adj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 txBox="1"/>
            <p:nvPr/>
          </p:nvSpPr>
          <p:spPr>
            <a:xfrm>
              <a:off x="7152425" y="1390425"/>
              <a:ext cx="1039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navigation</a:t>
              </a:r>
              <a:endParaRPr sz="1200"/>
            </a:p>
          </p:txBody>
        </p:sp>
      </p:grp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576" y="1380639"/>
            <a:ext cx="326374" cy="3263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2" name="Google Shape;132;p17"/>
          <p:cNvGraphicFramePr/>
          <p:nvPr/>
        </p:nvGraphicFramePr>
        <p:xfrm>
          <a:off x="920875" y="195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{DA53AE38-E5E3-40FC-8291-A9F005CCA5A8}</a:tableStyleId>
              </a:tblPr>
              <a:tblGrid>
                <a:gridCol w="1798975"/>
                <a:gridCol w="1121925"/>
                <a:gridCol w="1460450"/>
                <a:gridCol w="979875"/>
                <a:gridCol w="1941025"/>
              </a:tblGrid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Address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# Bedrooms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# Bathrooms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Rent 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Landlord Contact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58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rgbClr val="0000FF"/>
                          </a:solidFill>
                        </a:rPr>
                        <a:t>1234 Street Ct., Washington, DC 20011</a:t>
                      </a:r>
                      <a:endParaRPr sz="1200" u="sng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$5500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landlord@email.com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8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rgbClr val="0000FF"/>
                          </a:solidFill>
                        </a:rPr>
                        <a:t>555 Brown St. #101, Wash., DC 20002</a:t>
                      </a:r>
                      <a:endParaRPr sz="1200" u="sng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$1250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landlord@email.com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3" name="Google Shape;133;p17"/>
          <p:cNvSpPr txBox="1"/>
          <p:nvPr/>
        </p:nvSpPr>
        <p:spPr>
          <a:xfrm>
            <a:off x="1130000" y="1298875"/>
            <a:ext cx="37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FIND A RENTAL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>
            <a:off x="781675" y="997200"/>
            <a:ext cx="7840200" cy="343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281400" y="320500"/>
            <a:ext cx="47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TENANT COMMUNICATION PORTAL</a:t>
            </a:r>
            <a:endParaRPr b="1"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7074250" y="1359175"/>
            <a:ext cx="1180500" cy="369300"/>
            <a:chOff x="7082075" y="1390425"/>
            <a:chExt cx="1180500" cy="369300"/>
          </a:xfrm>
        </p:grpSpPr>
        <p:sp>
          <p:nvSpPr>
            <p:cNvPr id="141" name="Google Shape;141;p18"/>
            <p:cNvSpPr/>
            <p:nvPr/>
          </p:nvSpPr>
          <p:spPr>
            <a:xfrm>
              <a:off x="7082075" y="1430475"/>
              <a:ext cx="1180500" cy="289200"/>
            </a:xfrm>
            <a:prstGeom prst="roundRect">
              <a:avLst>
                <a:gd fmla="val 16667" name="adj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7152425" y="1390425"/>
              <a:ext cx="1039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navigation</a:t>
              </a:r>
              <a:endParaRPr sz="1200"/>
            </a:p>
          </p:txBody>
        </p:sp>
      </p:grp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576" y="1380639"/>
            <a:ext cx="326374" cy="32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1130000" y="1298875"/>
            <a:ext cx="37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CONTACT FORM FOR TENANTS</a:t>
            </a:r>
            <a:endParaRPr b="1"/>
          </a:p>
        </p:txBody>
      </p:sp>
      <p:sp>
        <p:nvSpPr>
          <p:cNvPr id="145" name="Google Shape;145;p18"/>
          <p:cNvSpPr txBox="1"/>
          <p:nvPr/>
        </p:nvSpPr>
        <p:spPr>
          <a:xfrm>
            <a:off x="2560950" y="2682250"/>
            <a:ext cx="40221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</a:rPr>
              <a:t>Describe your challenge…</a:t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grpSp>
        <p:nvGrpSpPr>
          <p:cNvPr id="146" name="Google Shape;146;p18"/>
          <p:cNvGrpSpPr/>
          <p:nvPr/>
        </p:nvGrpSpPr>
        <p:grpSpPr>
          <a:xfrm>
            <a:off x="4944725" y="3828688"/>
            <a:ext cx="1606800" cy="369300"/>
            <a:chOff x="7082075" y="1693750"/>
            <a:chExt cx="1606800" cy="369300"/>
          </a:xfrm>
        </p:grpSpPr>
        <p:sp>
          <p:nvSpPr>
            <p:cNvPr id="147" name="Google Shape;147;p18"/>
            <p:cNvSpPr/>
            <p:nvPr/>
          </p:nvSpPr>
          <p:spPr>
            <a:xfrm>
              <a:off x="7082075" y="1733813"/>
              <a:ext cx="1606800" cy="289200"/>
            </a:xfrm>
            <a:prstGeom prst="roundRect">
              <a:avLst>
                <a:gd fmla="val 16667" name="adj"/>
              </a:avLst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48" name="Google Shape;148;p18"/>
            <p:cNvSpPr txBox="1"/>
            <p:nvPr/>
          </p:nvSpPr>
          <p:spPr>
            <a:xfrm>
              <a:off x="7102325" y="1693750"/>
              <a:ext cx="156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Submit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sp>
        <p:nvSpPr>
          <p:cNvPr id="149" name="Google Shape;149;p18"/>
          <p:cNvSpPr txBox="1"/>
          <p:nvPr/>
        </p:nvSpPr>
        <p:spPr>
          <a:xfrm>
            <a:off x="2545200" y="1966900"/>
            <a:ext cx="4053600" cy="615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a secure message to the Housing Authority using the prompts below.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/>
        </p:nvSpPr>
        <p:spPr>
          <a:xfrm>
            <a:off x="217425" y="359900"/>
            <a:ext cx="86226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– owner login/renter login/new account / back-end login for gov officials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– Account information (after login) – name, affiliated properties (these will be additional pages), action buttons (add new property, edit profile, edit properties,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Samantha Available Properties (this is an incentive for landlords)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DG – Back-end system /database for gov officials (i.e. this is where the gov could see which tenants are linked to which properties)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DG – Public-facing database (ie for building code violations)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UPDATE: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Portal for tenant communication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Login page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Sample detail page for landlord with multiple properties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Sample unit detail page with rent history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Sample available properties for rent page (the incentive)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1962750" y="997200"/>
            <a:ext cx="5218500" cy="34341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2663350" y="1593275"/>
            <a:ext cx="4038300" cy="646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City Rental Database</a:t>
            </a:r>
            <a:endParaRPr sz="3000"/>
          </a:p>
        </p:txBody>
      </p:sp>
      <p:sp>
        <p:nvSpPr>
          <p:cNvPr id="161" name="Google Shape;161;p20"/>
          <p:cNvSpPr txBox="1"/>
          <p:nvPr/>
        </p:nvSpPr>
        <p:spPr>
          <a:xfrm>
            <a:off x="412375" y="382400"/>
            <a:ext cx="308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HOME PAGE</a:t>
            </a:r>
            <a:endParaRPr b="1" sz="2000"/>
          </a:p>
        </p:txBody>
      </p:sp>
      <p:sp>
        <p:nvSpPr>
          <p:cNvPr id="162" name="Google Shape;162;p20"/>
          <p:cNvSpPr txBox="1"/>
          <p:nvPr/>
        </p:nvSpPr>
        <p:spPr>
          <a:xfrm>
            <a:off x="3192300" y="2425013"/>
            <a:ext cx="1379700" cy="400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 Login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4770675" y="2425000"/>
            <a:ext cx="1379700" cy="400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Renter Login</a:t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3493975" y="3117700"/>
            <a:ext cx="2232300" cy="400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New Account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781675" y="997200"/>
            <a:ext cx="7840200" cy="343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281400" y="320500"/>
            <a:ext cx="47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SYSTEM FOR GOVERNMENT OFFICIALS</a:t>
            </a:r>
            <a:endParaRPr/>
          </a:p>
        </p:txBody>
      </p:sp>
      <p:grpSp>
        <p:nvGrpSpPr>
          <p:cNvPr id="171" name="Google Shape;171;p21"/>
          <p:cNvGrpSpPr/>
          <p:nvPr/>
        </p:nvGrpSpPr>
        <p:grpSpPr>
          <a:xfrm>
            <a:off x="6773600" y="1359188"/>
            <a:ext cx="1180500" cy="369300"/>
            <a:chOff x="7082075" y="1390425"/>
            <a:chExt cx="1180500" cy="369300"/>
          </a:xfrm>
        </p:grpSpPr>
        <p:sp>
          <p:nvSpPr>
            <p:cNvPr id="172" name="Google Shape;172;p21"/>
            <p:cNvSpPr/>
            <p:nvPr/>
          </p:nvSpPr>
          <p:spPr>
            <a:xfrm>
              <a:off x="7082075" y="1430475"/>
              <a:ext cx="1180500" cy="289200"/>
            </a:xfrm>
            <a:prstGeom prst="roundRect">
              <a:avLst>
                <a:gd fmla="val 16667" name="adj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1"/>
            <p:cNvSpPr txBox="1"/>
            <p:nvPr/>
          </p:nvSpPr>
          <p:spPr>
            <a:xfrm>
              <a:off x="7152425" y="1390425"/>
              <a:ext cx="1039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navigation</a:t>
              </a:r>
              <a:endParaRPr sz="1200"/>
            </a:p>
          </p:txBody>
        </p:sp>
      </p:grp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901" y="1380639"/>
            <a:ext cx="326374" cy="32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/>
        </p:nvSpPr>
        <p:spPr>
          <a:xfrm>
            <a:off x="6639175" y="1728500"/>
            <a:ext cx="1982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228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Edit property information</a:t>
            </a:r>
            <a:endParaRPr sz="1100"/>
          </a:p>
          <a:p>
            <a:pPr indent="-298450" lvl="0" marL="228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View by landlord</a:t>
            </a:r>
            <a:endParaRPr sz="1100"/>
          </a:p>
          <a:p>
            <a:pPr indent="-298450" lvl="0" marL="228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View code violations</a:t>
            </a:r>
            <a:endParaRPr sz="1100"/>
          </a:p>
        </p:txBody>
      </p:sp>
      <p:sp>
        <p:nvSpPr>
          <p:cNvPr id="176" name="Google Shape;176;p21"/>
          <p:cNvSpPr txBox="1"/>
          <p:nvPr/>
        </p:nvSpPr>
        <p:spPr>
          <a:xfrm>
            <a:off x="1161950" y="1925775"/>
            <a:ext cx="3599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sure how this would differ from the public-facing version. Maybe there’s just a login feature that grants gov officials more control to modify based on account type…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