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cc5275d50_5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cc5275d50_5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c5275d5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c5275d5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cc5275d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cc5275d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cc5275d50_7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cc5275d50_7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d764abdfe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d764abdfe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d764abdfe_3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d764abdfe_3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10.jpg"/><Relationship Id="rId8" Type="http://schemas.openxmlformats.org/officeDocument/2006/relationships/hyperlink" Target="https://drive.google.com/open?id=1Rdv2AWx1psxor8Zd1h1My2sYE4OLpYH7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702475"/>
            <a:ext cx="8520600" cy="2820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Problem Statement :</a:t>
            </a:r>
            <a:r>
              <a:rPr b="1" lang="en" sz="2400"/>
              <a:t>-</a:t>
            </a:r>
            <a:r>
              <a:rPr lang="en" sz="2400"/>
              <a:t> </a:t>
            </a:r>
            <a:r>
              <a:rPr lang="en" sz="2000">
                <a:solidFill>
                  <a:srgbClr val="000000"/>
                </a:solidFill>
              </a:rPr>
              <a:t>Automatic Assessment of Pavement condition based on road photographs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Problem Code</a:t>
            </a:r>
            <a:r>
              <a:rPr b="1" lang="en" sz="2400">
                <a:solidFill>
                  <a:srgbClr val="000000"/>
                </a:solidFill>
              </a:rPr>
              <a:t>:</a:t>
            </a:r>
            <a:r>
              <a:rPr b="1" lang="en" sz="2400">
                <a:solidFill>
                  <a:srgbClr val="337AB7"/>
                </a:solidFill>
              </a:rPr>
              <a:t>- </a:t>
            </a:r>
            <a:r>
              <a:rPr lang="en" sz="2000">
                <a:solidFill>
                  <a:srgbClr val="333333"/>
                </a:solidFill>
              </a:rPr>
              <a:t>MK199</a:t>
            </a:r>
            <a:endParaRPr sz="20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Domain bucket :</a:t>
            </a:r>
            <a:r>
              <a:rPr b="1" lang="en" sz="2400">
                <a:solidFill>
                  <a:srgbClr val="333333"/>
                </a:solidFill>
              </a:rPr>
              <a:t>-</a:t>
            </a:r>
            <a:r>
              <a:rPr lang="en" sz="2400">
                <a:solidFill>
                  <a:srgbClr val="333333"/>
                </a:solidFill>
              </a:rPr>
              <a:t> </a:t>
            </a:r>
            <a:r>
              <a:rPr lang="en" sz="2000">
                <a:solidFill>
                  <a:srgbClr val="333333"/>
                </a:solidFill>
              </a:rPr>
              <a:t>Software - Web App development</a:t>
            </a:r>
            <a:endParaRPr sz="20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Organization:-</a:t>
            </a:r>
            <a:r>
              <a:rPr lang="en" sz="2400">
                <a:solidFill>
                  <a:srgbClr val="333333"/>
                </a:solidFill>
              </a:rPr>
              <a:t> </a:t>
            </a:r>
            <a:r>
              <a:rPr lang="en" sz="2000">
                <a:solidFill>
                  <a:srgbClr val="333333"/>
                </a:solidFill>
              </a:rPr>
              <a:t>Ministry of Rural Development</a:t>
            </a:r>
            <a:endParaRPr sz="20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018"/>
            <a:ext cx="2261700" cy="10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3875" y="81300"/>
            <a:ext cx="23812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866681" y="2459450"/>
            <a:ext cx="7410624" cy="2268982"/>
            <a:chOff x="226275" y="732409"/>
            <a:chExt cx="5946100" cy="2992591"/>
          </a:xfrm>
        </p:grpSpPr>
        <p:pic>
          <p:nvPicPr>
            <p:cNvPr id="62" name="Google Shape;6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425" y="936618"/>
              <a:ext cx="1356004" cy="21217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4"/>
            <p:cNvSpPr/>
            <p:nvPr/>
          </p:nvSpPr>
          <p:spPr>
            <a:xfrm>
              <a:off x="754555" y="1202265"/>
              <a:ext cx="634500" cy="18564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847641" y="1450239"/>
              <a:ext cx="346800" cy="247800"/>
            </a:xfrm>
            <a:prstGeom prst="rect">
              <a:avLst/>
            </a:prstGeom>
            <a:noFill/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5" name="Google Shape;65;p14"/>
            <p:cNvPicPr preferRelativeResize="0"/>
            <p:nvPr/>
          </p:nvPicPr>
          <p:blipFill rotWithShape="1">
            <a:blip r:embed="rId3">
              <a:alphaModFix/>
            </a:blip>
            <a:srcRect b="59063" l="27877" r="41541" t="21301"/>
            <a:stretch/>
          </p:blipFill>
          <p:spPr>
            <a:xfrm>
              <a:off x="3466434" y="936618"/>
              <a:ext cx="414687" cy="4165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4"/>
            <p:cNvPicPr preferRelativeResize="0"/>
            <p:nvPr/>
          </p:nvPicPr>
          <p:blipFill rotWithShape="1">
            <a:blip r:embed="rId3">
              <a:alphaModFix/>
            </a:blip>
            <a:srcRect b="0" l="26527" r="29508" t="12518"/>
            <a:stretch/>
          </p:blipFill>
          <p:spPr>
            <a:xfrm>
              <a:off x="3411892" y="1868845"/>
              <a:ext cx="596162" cy="185615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7" name="Google Shape;67;p14"/>
            <p:cNvCxnSpPr>
              <a:stCxn id="63" idx="3"/>
              <a:endCxn id="66" idx="1"/>
            </p:cNvCxnSpPr>
            <p:nvPr/>
          </p:nvCxnSpPr>
          <p:spPr>
            <a:xfrm>
              <a:off x="1389055" y="2130465"/>
              <a:ext cx="2022900" cy="66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14"/>
            <p:cNvCxnSpPr>
              <a:stCxn id="64" idx="3"/>
              <a:endCxn id="65" idx="1"/>
            </p:cNvCxnSpPr>
            <p:nvPr/>
          </p:nvCxnSpPr>
          <p:spPr>
            <a:xfrm flipH="1" rot="10800000">
              <a:off x="1194441" y="1144839"/>
              <a:ext cx="2272200" cy="42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" name="Google Shape;69;p14"/>
            <p:cNvSpPr txBox="1"/>
            <p:nvPr/>
          </p:nvSpPr>
          <p:spPr>
            <a:xfrm>
              <a:off x="226275" y="3215750"/>
              <a:ext cx="20229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Road1_Img1.jpg</a:t>
              </a:r>
              <a:endParaRPr/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4284775" y="2384425"/>
              <a:ext cx="1887600" cy="82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Road1_img1_crop2_SplippageCrack.jpg</a:t>
              </a:r>
              <a:endParaRPr/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4284774" y="732409"/>
              <a:ext cx="1740000" cy="82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Road1_img1_crop1_Pothole.jpg</a:t>
              </a:r>
              <a:endParaRPr/>
            </a:p>
          </p:txBody>
        </p:sp>
        <p:cxnSp>
          <p:nvCxnSpPr>
            <p:cNvPr id="72" name="Google Shape;72;p14"/>
            <p:cNvCxnSpPr>
              <a:stCxn id="65" idx="3"/>
              <a:endCxn id="71" idx="1"/>
            </p:cNvCxnSpPr>
            <p:nvPr/>
          </p:nvCxnSpPr>
          <p:spPr>
            <a:xfrm>
              <a:off x="3881120" y="1144911"/>
              <a:ext cx="403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4"/>
            <p:cNvCxnSpPr>
              <a:stCxn id="66" idx="3"/>
              <a:endCxn id="70" idx="1"/>
            </p:cNvCxnSpPr>
            <p:nvPr/>
          </p:nvCxnSpPr>
          <p:spPr>
            <a:xfrm>
              <a:off x="4008054" y="2796923"/>
              <a:ext cx="276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4" name="Google Shape;74;p14"/>
          <p:cNvCxnSpPr>
            <a:stCxn id="75" idx="7"/>
          </p:cNvCxnSpPr>
          <p:nvPr/>
        </p:nvCxnSpPr>
        <p:spPr>
          <a:xfrm>
            <a:off x="1506426" y="1670651"/>
            <a:ext cx="6282900" cy="243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6" name="Google Shape;76;p14"/>
          <p:cNvGrpSpPr/>
          <p:nvPr/>
        </p:nvGrpSpPr>
        <p:grpSpPr>
          <a:xfrm>
            <a:off x="1506400" y="1492300"/>
            <a:ext cx="6282950" cy="381000"/>
            <a:chOff x="1479975" y="1704925"/>
            <a:chExt cx="6282950" cy="381000"/>
          </a:xfrm>
        </p:grpSpPr>
        <p:sp>
          <p:nvSpPr>
            <p:cNvPr id="77" name="Google Shape;77;p14"/>
            <p:cNvSpPr/>
            <p:nvPr/>
          </p:nvSpPr>
          <p:spPr>
            <a:xfrm>
              <a:off x="1479975" y="1704925"/>
              <a:ext cx="764100" cy="376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2244125" y="1709725"/>
              <a:ext cx="788400" cy="376200"/>
            </a:xfrm>
            <a:prstGeom prst="rect">
              <a:avLst/>
            </a:prstGeom>
            <a:noFill/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3032525" y="1709725"/>
              <a:ext cx="788400" cy="376200"/>
            </a:xfrm>
            <a:prstGeom prst="rect">
              <a:avLst/>
            </a:prstGeom>
            <a:noFill/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3820925" y="1709725"/>
              <a:ext cx="788400" cy="376200"/>
            </a:xfrm>
            <a:prstGeom prst="rect">
              <a:avLst/>
            </a:prstGeom>
            <a:noFill/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609325" y="1709725"/>
              <a:ext cx="788400" cy="3762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97725" y="1709725"/>
              <a:ext cx="788400" cy="376200"/>
            </a:xfrm>
            <a:prstGeom prst="rect">
              <a:avLst/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186125" y="1709725"/>
              <a:ext cx="788400" cy="376200"/>
            </a:xfrm>
            <a:prstGeom prst="rect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6974525" y="1709725"/>
              <a:ext cx="788400" cy="376200"/>
            </a:xfrm>
            <a:prstGeom prst="rect">
              <a:avLst/>
            </a:prstGeom>
            <a:noFill/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14"/>
          <p:cNvGrpSpPr/>
          <p:nvPr/>
        </p:nvGrpSpPr>
        <p:grpSpPr>
          <a:xfrm>
            <a:off x="1051103" y="522807"/>
            <a:ext cx="1043100" cy="1014444"/>
            <a:chOff x="315575" y="218350"/>
            <a:chExt cx="1043100" cy="558000"/>
          </a:xfrm>
        </p:grpSpPr>
        <p:sp>
          <p:nvSpPr>
            <p:cNvPr id="75" name="Google Shape;75;p14"/>
            <p:cNvSpPr/>
            <p:nvPr/>
          </p:nvSpPr>
          <p:spPr>
            <a:xfrm>
              <a:off x="315575" y="218350"/>
              <a:ext cx="1043100" cy="558000"/>
            </a:xfrm>
            <a:prstGeom prst="wedgeEllipseCallout">
              <a:avLst>
                <a:gd fmla="val -6349" name="adj1"/>
                <a:gd fmla="val 6315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 txBox="1"/>
            <p:nvPr/>
          </p:nvSpPr>
          <p:spPr>
            <a:xfrm>
              <a:off x="442925" y="361300"/>
              <a:ext cx="7884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Location A</a:t>
              </a:r>
              <a:endParaRPr sz="1000"/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7470289" y="522794"/>
            <a:ext cx="1140108" cy="1014444"/>
            <a:chOff x="315575" y="218350"/>
            <a:chExt cx="1043100" cy="558000"/>
          </a:xfrm>
        </p:grpSpPr>
        <p:sp>
          <p:nvSpPr>
            <p:cNvPr id="88" name="Google Shape;88;p14"/>
            <p:cNvSpPr/>
            <p:nvPr/>
          </p:nvSpPr>
          <p:spPr>
            <a:xfrm>
              <a:off x="315575" y="218350"/>
              <a:ext cx="1043100" cy="558000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 txBox="1"/>
            <p:nvPr/>
          </p:nvSpPr>
          <p:spPr>
            <a:xfrm>
              <a:off x="401925" y="370750"/>
              <a:ext cx="8715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Location </a:t>
              </a:r>
              <a:r>
                <a:rPr b="1" lang="en" sz="1000"/>
                <a:t>B</a:t>
              </a:r>
              <a:endParaRPr b="1" sz="1000"/>
            </a:p>
          </p:txBody>
        </p:sp>
      </p:grpSp>
      <p:sp>
        <p:nvSpPr>
          <p:cNvPr id="90" name="Google Shape;90;p14"/>
          <p:cNvSpPr txBox="1"/>
          <p:nvPr/>
        </p:nvSpPr>
        <p:spPr>
          <a:xfrm>
            <a:off x="1506425" y="1876850"/>
            <a:ext cx="7692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</a:rPr>
              <a:t>Road1_Img1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2275625" y="1876850"/>
            <a:ext cx="789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9900"/>
                </a:solidFill>
              </a:rPr>
              <a:t>Road1_Img2</a:t>
            </a:r>
            <a:endParaRPr sz="800">
              <a:solidFill>
                <a:srgbClr val="FF9900"/>
              </a:solidFill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3064625" y="1876850"/>
            <a:ext cx="8145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FF00"/>
                </a:solidFill>
              </a:rPr>
              <a:t>Road1_Img3</a:t>
            </a:r>
            <a:endParaRPr sz="800">
              <a:solidFill>
                <a:srgbClr val="00FF00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840050" y="1876850"/>
            <a:ext cx="8382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AA84F"/>
                </a:solidFill>
              </a:rPr>
              <a:t>Road1_Img4</a:t>
            </a:r>
            <a:endParaRPr sz="800">
              <a:solidFill>
                <a:srgbClr val="6AA84F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644925" y="1876850"/>
            <a:ext cx="7692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Road_Img5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5432625" y="1876850"/>
            <a:ext cx="8145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A86E8"/>
                </a:solidFill>
              </a:rPr>
              <a:t>Road1_Img6</a:t>
            </a:r>
            <a:endParaRPr sz="800">
              <a:solidFill>
                <a:srgbClr val="4A86E8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224475" y="1876850"/>
            <a:ext cx="7692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FF"/>
                </a:solidFill>
              </a:rPr>
              <a:t>Road1_Img7</a:t>
            </a:r>
            <a:endParaRPr sz="800">
              <a:solidFill>
                <a:srgbClr val="FF00FF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7001500" y="1876850"/>
            <a:ext cx="7692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00FF"/>
                </a:solidFill>
              </a:rPr>
              <a:t>Road1_Img8</a:t>
            </a:r>
            <a:endParaRPr sz="800">
              <a:solidFill>
                <a:srgbClr val="9900FF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33600" y="1537950"/>
            <a:ext cx="8145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Road1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006050" y="522800"/>
            <a:ext cx="357165" cy="1166694"/>
          </a:xfrm>
          <a:custGeom>
            <a:rect b="b" l="l" r="r" t="t"/>
            <a:pathLst>
              <a:path extrusionOk="0" h="28385" w="9913">
                <a:moveTo>
                  <a:pt x="0" y="28385"/>
                </a:moveTo>
                <a:cubicBezTo>
                  <a:pt x="10021" y="28385"/>
                  <a:pt x="9906" y="10021"/>
                  <a:pt x="9906" y="0"/>
                </a:cubicBezTo>
              </a:path>
            </a:pathLst>
          </a:cu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00" name="Google Shape;100;p14"/>
          <p:cNvCxnSpPr/>
          <p:nvPr/>
        </p:nvCxnSpPr>
        <p:spPr>
          <a:xfrm>
            <a:off x="1498175" y="1668850"/>
            <a:ext cx="6299400" cy="27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1" name="Google Shape;101;p14"/>
          <p:cNvSpPr/>
          <p:nvPr/>
        </p:nvSpPr>
        <p:spPr>
          <a:xfrm>
            <a:off x="5135875" y="515075"/>
            <a:ext cx="234200" cy="1164450"/>
          </a:xfrm>
          <a:custGeom>
            <a:rect b="b" l="l" r="r" t="t"/>
            <a:pathLst>
              <a:path extrusionOk="0" h="46578" w="9368">
                <a:moveTo>
                  <a:pt x="0" y="46578"/>
                </a:moveTo>
                <a:cubicBezTo>
                  <a:pt x="3182" y="45384"/>
                  <a:pt x="3755" y="40862"/>
                  <a:pt x="5049" y="37719"/>
                </a:cubicBezTo>
                <a:cubicBezTo>
                  <a:pt x="9867" y="26018"/>
                  <a:pt x="9335" y="12654"/>
                  <a:pt x="9335" y="0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02" name="Google Shape;102;p14"/>
          <p:cNvSpPr/>
          <p:nvPr/>
        </p:nvSpPr>
        <p:spPr>
          <a:xfrm>
            <a:off x="5225475" y="515075"/>
            <a:ext cx="270600" cy="4449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03" name="Google Shape;103;p14"/>
          <p:cNvSpPr/>
          <p:nvPr/>
        </p:nvSpPr>
        <p:spPr>
          <a:xfrm rot="519068">
            <a:off x="5209255" y="939357"/>
            <a:ext cx="261273" cy="358688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 rot="890119">
            <a:off x="5114713" y="1289019"/>
            <a:ext cx="276518" cy="399713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5455275" y="600025"/>
            <a:ext cx="9450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C343D"/>
                </a:solidFill>
              </a:rPr>
              <a:t>Road2_Img3</a:t>
            </a:r>
            <a:endParaRPr sz="900">
              <a:solidFill>
                <a:srgbClr val="0C343D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 rot="543635">
            <a:off x="5452270" y="1116031"/>
            <a:ext cx="914410" cy="164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0000"/>
                </a:solidFill>
              </a:rPr>
              <a:t>Road2_Img2</a:t>
            </a:r>
            <a:endParaRPr sz="900">
              <a:solidFill>
                <a:srgbClr val="CC0000"/>
              </a:solidFill>
            </a:endParaRPr>
          </a:p>
        </p:txBody>
      </p:sp>
      <p:sp>
        <p:nvSpPr>
          <p:cNvPr id="107" name="Google Shape;107;p14"/>
          <p:cNvSpPr txBox="1"/>
          <p:nvPr/>
        </p:nvSpPr>
        <p:spPr>
          <a:xfrm rot="1045312">
            <a:off x="4329826" y="1164114"/>
            <a:ext cx="906798" cy="266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1C232"/>
                </a:solidFill>
              </a:rPr>
              <a:t>Road2_Img1</a:t>
            </a:r>
            <a:endParaRPr sz="900">
              <a:solidFill>
                <a:srgbClr val="F1C232"/>
              </a:solidFill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4461000" y="261950"/>
            <a:ext cx="722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362125" y="18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Proposed Solution</a:t>
            </a:r>
            <a:endParaRPr sz="2000"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362125" y="755525"/>
            <a:ext cx="85206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are using Object Detection and Classification Model/ Image Processing Techniques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Using two different State of the Art Models (</a:t>
            </a:r>
            <a:r>
              <a:rPr lang="en" sz="1200" u="sng"/>
              <a:t>most accurate</a:t>
            </a:r>
            <a:r>
              <a:rPr lang="en" sz="1200"/>
              <a:t> </a:t>
            </a:r>
            <a:r>
              <a:rPr b="1" lang="en" sz="1200"/>
              <a:t>Faster RCNN</a:t>
            </a:r>
            <a:r>
              <a:rPr lang="en" sz="1200"/>
              <a:t> or </a:t>
            </a:r>
            <a:r>
              <a:rPr lang="en" sz="1200" u="sng"/>
              <a:t>fastest</a:t>
            </a:r>
            <a:r>
              <a:rPr lang="en" sz="1200"/>
              <a:t> </a:t>
            </a:r>
            <a:r>
              <a:rPr b="1" lang="en" sz="1200"/>
              <a:t>YOLO</a:t>
            </a:r>
            <a:r>
              <a:rPr lang="en" sz="1200"/>
              <a:t>)</a:t>
            </a:r>
            <a:r>
              <a:rPr lang="en" sz="1200"/>
              <a:t> for Object Detection.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detection result will be our final output with either fast approach or with</a:t>
            </a:r>
            <a:r>
              <a:rPr lang="en" sz="1200"/>
              <a:t> </a:t>
            </a:r>
            <a:r>
              <a:rPr lang="en" sz="1200"/>
              <a:t>best accuracy depending on the use.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</a:t>
            </a:r>
            <a:r>
              <a:rPr lang="en" sz="1200" u="sng"/>
              <a:t> result will be sent </a:t>
            </a:r>
            <a:r>
              <a:rPr lang="en" sz="1200" u="sng"/>
              <a:t>for further</a:t>
            </a:r>
            <a:r>
              <a:rPr lang="en" sz="1200" u="sng"/>
              <a:t> classification</a:t>
            </a:r>
            <a:r>
              <a:rPr lang="en" sz="1200"/>
              <a:t> and </a:t>
            </a:r>
            <a:r>
              <a:rPr lang="en" sz="1200" u="sng"/>
              <a:t>identification</a:t>
            </a:r>
            <a:r>
              <a:rPr lang="en" sz="1200" u="sng"/>
              <a:t> of level and type of road damage</a:t>
            </a:r>
            <a:r>
              <a:rPr lang="en" sz="1200"/>
              <a:t>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Detailed Report will be generated and can be viewed both online Web Portal and offline Excel sheet with automated sharing (or Mailing) option.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91125" y="3107150"/>
            <a:ext cx="89658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Upon Classification it will also suggest approximate cost so more accurate tender can be issued.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Further a Lite model will be made available so that it can be integrated into Android/ IOS app like “</a:t>
            </a:r>
            <a:r>
              <a:rPr b="1" lang="en" sz="1200"/>
              <a:t>Meri Sadak” , “Sukhad Yatra” </a:t>
            </a:r>
            <a:r>
              <a:rPr lang="en" sz="1200"/>
              <a:t>so that it can directly send report to </a:t>
            </a:r>
            <a:r>
              <a:rPr lang="en" sz="1200"/>
              <a:t>respective</a:t>
            </a:r>
            <a:r>
              <a:rPr lang="en" sz="1200"/>
              <a:t> authority thus helping in fast decision </a:t>
            </a:r>
            <a:r>
              <a:rPr lang="en" sz="1200"/>
              <a:t>making</a:t>
            </a:r>
            <a:r>
              <a:rPr lang="en" sz="1200"/>
              <a:t>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GPS Tagging will tell the exact location of the pothole or cracks so that finding them will be easy for workers.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6"/>
          <p:cNvGrpSpPr/>
          <p:nvPr/>
        </p:nvGrpSpPr>
        <p:grpSpPr>
          <a:xfrm>
            <a:off x="3437318" y="1029219"/>
            <a:ext cx="874458" cy="1238358"/>
            <a:chOff x="1160916" y="594746"/>
            <a:chExt cx="1375800" cy="818100"/>
          </a:xfrm>
        </p:grpSpPr>
        <p:sp>
          <p:nvSpPr>
            <p:cNvPr id="121" name="Google Shape;121;p16"/>
            <p:cNvSpPr/>
            <p:nvPr/>
          </p:nvSpPr>
          <p:spPr>
            <a:xfrm>
              <a:off x="1160916" y="594746"/>
              <a:ext cx="1375800" cy="81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1326518" y="701723"/>
              <a:ext cx="10446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One image from the pool</a:t>
              </a:r>
              <a:endParaRPr sz="1000"/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5282927" y="910170"/>
            <a:ext cx="1285410" cy="1383898"/>
            <a:chOff x="528877" y="540796"/>
            <a:chExt cx="1375800" cy="818100"/>
          </a:xfrm>
        </p:grpSpPr>
        <p:sp>
          <p:nvSpPr>
            <p:cNvPr id="124" name="Google Shape;124;p16"/>
            <p:cNvSpPr/>
            <p:nvPr/>
          </p:nvSpPr>
          <p:spPr>
            <a:xfrm>
              <a:off x="528877" y="540796"/>
              <a:ext cx="1375800" cy="81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649125" y="653903"/>
              <a:ext cx="11352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Cropped Images where road issue are found</a:t>
              </a:r>
              <a:endParaRPr sz="1000"/>
            </a:p>
          </p:txBody>
        </p:sp>
      </p:grpSp>
      <p:cxnSp>
        <p:nvCxnSpPr>
          <p:cNvPr id="126" name="Google Shape;126;p16"/>
          <p:cNvCxnSpPr>
            <a:stCxn id="122" idx="3"/>
            <a:endCxn id="124" idx="1"/>
          </p:cNvCxnSpPr>
          <p:nvPr/>
        </p:nvCxnSpPr>
        <p:spPr>
          <a:xfrm>
            <a:off x="4206522" y="1602120"/>
            <a:ext cx="107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6"/>
          <p:cNvSpPr txBox="1"/>
          <p:nvPr/>
        </p:nvSpPr>
        <p:spPr>
          <a:xfrm>
            <a:off x="4326450" y="1040141"/>
            <a:ext cx="9711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Road issue Detection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Working</a:t>
            </a:r>
            <a:endParaRPr sz="1200"/>
          </a:p>
        </p:txBody>
      </p:sp>
      <p:grpSp>
        <p:nvGrpSpPr>
          <p:cNvPr id="128" name="Google Shape;128;p16"/>
          <p:cNvGrpSpPr/>
          <p:nvPr/>
        </p:nvGrpSpPr>
        <p:grpSpPr>
          <a:xfrm>
            <a:off x="7754422" y="859378"/>
            <a:ext cx="1173695" cy="1319268"/>
            <a:chOff x="262926" y="404381"/>
            <a:chExt cx="1375800" cy="818100"/>
          </a:xfrm>
        </p:grpSpPr>
        <p:sp>
          <p:nvSpPr>
            <p:cNvPr id="129" name="Google Shape;129;p16"/>
            <p:cNvSpPr/>
            <p:nvPr/>
          </p:nvSpPr>
          <p:spPr>
            <a:xfrm>
              <a:off x="262926" y="404381"/>
              <a:ext cx="1375800" cy="81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389358" y="517482"/>
              <a:ext cx="1135200" cy="5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Category of issue found in Cropped image</a:t>
              </a:r>
              <a:endParaRPr sz="1000"/>
            </a:p>
          </p:txBody>
        </p:sp>
      </p:grpSp>
      <p:cxnSp>
        <p:nvCxnSpPr>
          <p:cNvPr id="131" name="Google Shape;131;p16"/>
          <p:cNvCxnSpPr>
            <a:stCxn id="125" idx="3"/>
            <a:endCxn id="129" idx="1"/>
          </p:cNvCxnSpPr>
          <p:nvPr/>
        </p:nvCxnSpPr>
        <p:spPr>
          <a:xfrm flipH="1" rot="10800000">
            <a:off x="6455892" y="1518894"/>
            <a:ext cx="12984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6"/>
          <p:cNvSpPr txBox="1"/>
          <p:nvPr/>
        </p:nvSpPr>
        <p:spPr>
          <a:xfrm>
            <a:off x="6689340" y="971446"/>
            <a:ext cx="11469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Category Classification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Model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Working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277090" y="930503"/>
            <a:ext cx="1235606" cy="1343238"/>
            <a:chOff x="644475" y="495750"/>
            <a:chExt cx="1375800" cy="818100"/>
          </a:xfrm>
        </p:grpSpPr>
        <p:sp>
          <p:nvSpPr>
            <p:cNvPr id="134" name="Google Shape;134;p16"/>
            <p:cNvSpPr/>
            <p:nvPr/>
          </p:nvSpPr>
          <p:spPr>
            <a:xfrm>
              <a:off x="644475" y="495750"/>
              <a:ext cx="1375800" cy="81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 txBox="1"/>
            <p:nvPr/>
          </p:nvSpPr>
          <p:spPr>
            <a:xfrm>
              <a:off x="790401" y="611604"/>
              <a:ext cx="1135200" cy="5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Sets of Road Images with Road ID or video of the particular Road</a:t>
              </a:r>
              <a:endParaRPr sz="1000"/>
            </a:p>
          </p:txBody>
        </p:sp>
      </p:grpSp>
      <p:grpSp>
        <p:nvGrpSpPr>
          <p:cNvPr id="136" name="Google Shape;136;p16"/>
          <p:cNvGrpSpPr/>
          <p:nvPr/>
        </p:nvGrpSpPr>
        <p:grpSpPr>
          <a:xfrm>
            <a:off x="1963174" y="971454"/>
            <a:ext cx="1204926" cy="1261347"/>
            <a:chOff x="1158509" y="431345"/>
            <a:chExt cx="1375800" cy="818100"/>
          </a:xfrm>
        </p:grpSpPr>
        <p:sp>
          <p:nvSpPr>
            <p:cNvPr id="137" name="Google Shape;137;p16"/>
            <p:cNvSpPr/>
            <p:nvPr/>
          </p:nvSpPr>
          <p:spPr>
            <a:xfrm>
              <a:off x="1158509" y="431345"/>
              <a:ext cx="1375800" cy="81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1278812" y="515483"/>
              <a:ext cx="1135200" cy="5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Pool of Images of each Road with unique Image ID</a:t>
              </a:r>
              <a:endParaRPr sz="1000"/>
            </a:p>
          </p:txBody>
        </p:sp>
      </p:grpSp>
      <p:cxnSp>
        <p:nvCxnSpPr>
          <p:cNvPr id="139" name="Google Shape;139;p16"/>
          <p:cNvCxnSpPr>
            <a:stCxn id="135" idx="3"/>
            <a:endCxn id="137" idx="1"/>
          </p:cNvCxnSpPr>
          <p:nvPr/>
        </p:nvCxnSpPr>
        <p:spPr>
          <a:xfrm flipH="1" rot="10800000">
            <a:off x="1427669" y="1602143"/>
            <a:ext cx="5355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6"/>
          <p:cNvCxnSpPr>
            <a:stCxn id="137" idx="3"/>
            <a:endCxn id="122" idx="1"/>
          </p:cNvCxnSpPr>
          <p:nvPr/>
        </p:nvCxnSpPr>
        <p:spPr>
          <a:xfrm>
            <a:off x="3168100" y="1602127"/>
            <a:ext cx="37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6"/>
          <p:cNvSpPr txBox="1"/>
          <p:nvPr/>
        </p:nvSpPr>
        <p:spPr>
          <a:xfrm>
            <a:off x="3486500" y="57150"/>
            <a:ext cx="2003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Work Flow</a:t>
            </a:r>
            <a:endParaRPr b="1" sz="2400"/>
          </a:p>
        </p:txBody>
      </p:sp>
      <p:pic>
        <p:nvPicPr>
          <p:cNvPr id="142" name="Google Shape;14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575" y="3244810"/>
            <a:ext cx="777924" cy="56116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6"/>
          <p:cNvSpPr txBox="1"/>
          <p:nvPr/>
        </p:nvSpPr>
        <p:spPr>
          <a:xfrm>
            <a:off x="2143957" y="4118525"/>
            <a:ext cx="7023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Road2</a:t>
            </a:r>
            <a:endParaRPr sz="1200"/>
          </a:p>
        </p:txBody>
      </p:sp>
      <p:sp>
        <p:nvSpPr>
          <p:cNvPr id="144" name="Google Shape;144;p16"/>
          <p:cNvSpPr txBox="1"/>
          <p:nvPr/>
        </p:nvSpPr>
        <p:spPr>
          <a:xfrm>
            <a:off x="3831429" y="3799874"/>
            <a:ext cx="1661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One image from the pool of images</a:t>
            </a:r>
            <a:endParaRPr sz="1200"/>
          </a:p>
        </p:txBody>
      </p:sp>
      <p:grpSp>
        <p:nvGrpSpPr>
          <p:cNvPr id="145" name="Google Shape;145;p16"/>
          <p:cNvGrpSpPr/>
          <p:nvPr/>
        </p:nvGrpSpPr>
        <p:grpSpPr>
          <a:xfrm>
            <a:off x="6171501" y="2971181"/>
            <a:ext cx="702459" cy="1243054"/>
            <a:chOff x="5777800" y="2751225"/>
            <a:chExt cx="611100" cy="1499100"/>
          </a:xfrm>
        </p:grpSpPr>
        <p:pic>
          <p:nvPicPr>
            <p:cNvPr id="146" name="Google Shape;14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85050" y="2830422"/>
              <a:ext cx="396600" cy="39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85050" y="3280435"/>
              <a:ext cx="396600" cy="39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85050" y="3730422"/>
              <a:ext cx="396600" cy="39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16"/>
            <p:cNvSpPr/>
            <p:nvPr/>
          </p:nvSpPr>
          <p:spPr>
            <a:xfrm>
              <a:off x="5777800" y="2751225"/>
              <a:ext cx="611100" cy="1499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6"/>
          <p:cNvSpPr txBox="1"/>
          <p:nvPr/>
        </p:nvSpPr>
        <p:spPr>
          <a:xfrm>
            <a:off x="5629638" y="4295209"/>
            <a:ext cx="15273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Cropped parts from the image with unique Cropped ID</a:t>
            </a:r>
            <a:endParaRPr sz="1200"/>
          </a:p>
        </p:txBody>
      </p:sp>
      <p:grpSp>
        <p:nvGrpSpPr>
          <p:cNvPr id="151" name="Google Shape;151;p16"/>
          <p:cNvGrpSpPr/>
          <p:nvPr/>
        </p:nvGrpSpPr>
        <p:grpSpPr>
          <a:xfrm>
            <a:off x="7268498" y="3012765"/>
            <a:ext cx="1334914" cy="306472"/>
            <a:chOff x="6031500" y="2894650"/>
            <a:chExt cx="1161300" cy="369600"/>
          </a:xfrm>
        </p:grpSpPr>
        <p:sp>
          <p:nvSpPr>
            <p:cNvPr id="152" name="Google Shape;152;p16"/>
            <p:cNvSpPr/>
            <p:nvPr/>
          </p:nvSpPr>
          <p:spPr>
            <a:xfrm>
              <a:off x="6031500" y="2894650"/>
              <a:ext cx="1161300" cy="369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 txBox="1"/>
            <p:nvPr/>
          </p:nvSpPr>
          <p:spPr>
            <a:xfrm>
              <a:off x="6137250" y="2923450"/>
              <a:ext cx="969600" cy="3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Category</a:t>
              </a:r>
              <a:endParaRPr/>
            </a:p>
          </p:txBody>
        </p:sp>
      </p:grpSp>
      <p:grpSp>
        <p:nvGrpSpPr>
          <p:cNvPr id="154" name="Google Shape;154;p16"/>
          <p:cNvGrpSpPr/>
          <p:nvPr/>
        </p:nvGrpSpPr>
        <p:grpSpPr>
          <a:xfrm>
            <a:off x="7268498" y="3391875"/>
            <a:ext cx="1334914" cy="306472"/>
            <a:chOff x="6031500" y="2894650"/>
            <a:chExt cx="1161300" cy="369600"/>
          </a:xfrm>
        </p:grpSpPr>
        <p:sp>
          <p:nvSpPr>
            <p:cNvPr id="155" name="Google Shape;155;p16"/>
            <p:cNvSpPr/>
            <p:nvPr/>
          </p:nvSpPr>
          <p:spPr>
            <a:xfrm>
              <a:off x="6031500" y="2894650"/>
              <a:ext cx="1161300" cy="369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 txBox="1"/>
            <p:nvPr/>
          </p:nvSpPr>
          <p:spPr>
            <a:xfrm>
              <a:off x="6137250" y="2923450"/>
              <a:ext cx="969600" cy="3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Category</a:t>
              </a:r>
              <a:endParaRPr/>
            </a:p>
          </p:txBody>
        </p:sp>
      </p:grpSp>
      <p:grpSp>
        <p:nvGrpSpPr>
          <p:cNvPr id="157" name="Google Shape;157;p16"/>
          <p:cNvGrpSpPr/>
          <p:nvPr/>
        </p:nvGrpSpPr>
        <p:grpSpPr>
          <a:xfrm>
            <a:off x="7268498" y="3834171"/>
            <a:ext cx="1334914" cy="306472"/>
            <a:chOff x="6031500" y="2894650"/>
            <a:chExt cx="1161300" cy="369600"/>
          </a:xfrm>
        </p:grpSpPr>
        <p:sp>
          <p:nvSpPr>
            <p:cNvPr id="158" name="Google Shape;158;p16"/>
            <p:cNvSpPr/>
            <p:nvPr/>
          </p:nvSpPr>
          <p:spPr>
            <a:xfrm>
              <a:off x="6031500" y="2894650"/>
              <a:ext cx="1161300" cy="369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 txBox="1"/>
            <p:nvPr/>
          </p:nvSpPr>
          <p:spPr>
            <a:xfrm>
              <a:off x="6137250" y="2923450"/>
              <a:ext cx="969600" cy="3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Category</a:t>
              </a:r>
              <a:endParaRPr/>
            </a:p>
          </p:txBody>
        </p:sp>
      </p:grpSp>
      <p:cxnSp>
        <p:nvCxnSpPr>
          <p:cNvPr id="160" name="Google Shape;160;p16"/>
          <p:cNvCxnSpPr>
            <a:endCxn id="153" idx="1"/>
          </p:cNvCxnSpPr>
          <p:nvPr/>
        </p:nvCxnSpPr>
        <p:spPr>
          <a:xfrm flipH="1" rot="10800000">
            <a:off x="6775057" y="3166001"/>
            <a:ext cx="6150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6"/>
          <p:cNvCxnSpPr>
            <a:stCxn id="156" idx="1"/>
          </p:cNvCxnSpPr>
          <p:nvPr/>
        </p:nvCxnSpPr>
        <p:spPr>
          <a:xfrm flipH="1">
            <a:off x="6629257" y="3545111"/>
            <a:ext cx="760800" cy="1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6"/>
          <p:cNvCxnSpPr>
            <a:endCxn id="159" idx="1"/>
          </p:cNvCxnSpPr>
          <p:nvPr/>
        </p:nvCxnSpPr>
        <p:spPr>
          <a:xfrm flipH="1" rot="10800000">
            <a:off x="6761857" y="3987407"/>
            <a:ext cx="6282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6"/>
          <p:cNvCxnSpPr>
            <a:endCxn id="142" idx="1"/>
          </p:cNvCxnSpPr>
          <p:nvPr/>
        </p:nvCxnSpPr>
        <p:spPr>
          <a:xfrm>
            <a:off x="2745175" y="3184891"/>
            <a:ext cx="146640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6"/>
          <p:cNvCxnSpPr>
            <a:stCxn id="142" idx="3"/>
          </p:cNvCxnSpPr>
          <p:nvPr/>
        </p:nvCxnSpPr>
        <p:spPr>
          <a:xfrm>
            <a:off x="4989499" y="3525391"/>
            <a:ext cx="1427700" cy="1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6"/>
          <p:cNvCxnSpPr>
            <a:stCxn id="142" idx="3"/>
          </p:cNvCxnSpPr>
          <p:nvPr/>
        </p:nvCxnSpPr>
        <p:spPr>
          <a:xfrm>
            <a:off x="4989499" y="3525391"/>
            <a:ext cx="13218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6"/>
          <p:cNvCxnSpPr>
            <a:stCxn id="142" idx="3"/>
          </p:cNvCxnSpPr>
          <p:nvPr/>
        </p:nvCxnSpPr>
        <p:spPr>
          <a:xfrm flipH="1" rot="10800000">
            <a:off x="4989499" y="3218791"/>
            <a:ext cx="1335000" cy="3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6"/>
          <p:cNvSpPr txBox="1"/>
          <p:nvPr/>
        </p:nvSpPr>
        <p:spPr>
          <a:xfrm>
            <a:off x="7229838" y="4252334"/>
            <a:ext cx="15273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Categories of defects found in cropped parts</a:t>
            </a:r>
            <a:endParaRPr sz="1200"/>
          </a:p>
        </p:txBody>
      </p:sp>
      <p:grpSp>
        <p:nvGrpSpPr>
          <p:cNvPr id="168" name="Google Shape;168;p16"/>
          <p:cNvGrpSpPr/>
          <p:nvPr/>
        </p:nvGrpSpPr>
        <p:grpSpPr>
          <a:xfrm>
            <a:off x="239690" y="2587242"/>
            <a:ext cx="2979725" cy="1996501"/>
            <a:chOff x="239690" y="2587242"/>
            <a:chExt cx="2979725" cy="1996501"/>
          </a:xfrm>
        </p:grpSpPr>
        <p:sp>
          <p:nvSpPr>
            <p:cNvPr id="169" name="Google Shape;169;p16"/>
            <p:cNvSpPr/>
            <p:nvPr/>
          </p:nvSpPr>
          <p:spPr>
            <a:xfrm>
              <a:off x="239690" y="2587242"/>
              <a:ext cx="2979725" cy="1996501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16"/>
            <p:cNvGrpSpPr/>
            <p:nvPr/>
          </p:nvGrpSpPr>
          <p:grpSpPr>
            <a:xfrm>
              <a:off x="2023961" y="2775373"/>
              <a:ext cx="937050" cy="1375870"/>
              <a:chOff x="4845150" y="2852975"/>
              <a:chExt cx="1152300" cy="2051700"/>
            </a:xfrm>
          </p:grpSpPr>
          <p:pic>
            <p:nvPicPr>
              <p:cNvPr id="171" name="Google Shape;171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082925" y="3059175"/>
                <a:ext cx="676750" cy="676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2" name="Google Shape;172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082925" y="4101425"/>
                <a:ext cx="676750" cy="6767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3" name="Google Shape;173;p16"/>
              <p:cNvSpPr/>
              <p:nvPr/>
            </p:nvSpPr>
            <p:spPr>
              <a:xfrm>
                <a:off x="4845150" y="2852975"/>
                <a:ext cx="1152300" cy="2051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6"/>
            <p:cNvGrpSpPr/>
            <p:nvPr/>
          </p:nvGrpSpPr>
          <p:grpSpPr>
            <a:xfrm>
              <a:off x="399378" y="2787200"/>
              <a:ext cx="978072" cy="1328476"/>
              <a:chOff x="4845150" y="2852975"/>
              <a:chExt cx="1152300" cy="2051700"/>
            </a:xfrm>
          </p:grpSpPr>
          <p:pic>
            <p:nvPicPr>
              <p:cNvPr id="175" name="Google Shape;175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082925" y="3059175"/>
                <a:ext cx="676750" cy="676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6" name="Google Shape;176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082925" y="4101425"/>
                <a:ext cx="676750" cy="6767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7" name="Google Shape;177;p16"/>
              <p:cNvSpPr/>
              <p:nvPr/>
            </p:nvSpPr>
            <p:spPr>
              <a:xfrm>
                <a:off x="4845150" y="2852975"/>
                <a:ext cx="1152300" cy="2051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8" name="Google Shape;178;p16"/>
          <p:cNvSpPr txBox="1"/>
          <p:nvPr/>
        </p:nvSpPr>
        <p:spPr>
          <a:xfrm>
            <a:off x="664261" y="4651925"/>
            <a:ext cx="2130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Sets of images for different roads</a:t>
            </a:r>
            <a:endParaRPr sz="1200"/>
          </a:p>
        </p:txBody>
      </p:sp>
      <p:sp>
        <p:nvSpPr>
          <p:cNvPr id="179" name="Google Shape;179;p16"/>
          <p:cNvSpPr txBox="1"/>
          <p:nvPr/>
        </p:nvSpPr>
        <p:spPr>
          <a:xfrm>
            <a:off x="543757" y="4118525"/>
            <a:ext cx="7023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Road1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/>
        </p:nvSpPr>
        <p:spPr>
          <a:xfrm>
            <a:off x="2781800" y="0"/>
            <a:ext cx="3272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Results till Now</a:t>
            </a:r>
            <a:endParaRPr b="1" sz="2400"/>
          </a:p>
        </p:txBody>
      </p:sp>
      <p:pic>
        <p:nvPicPr>
          <p:cNvPr id="185" name="Google Shape;1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25" y="789878"/>
            <a:ext cx="1906025" cy="142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363" y="2288987"/>
            <a:ext cx="1968749" cy="115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4638" y="2387988"/>
            <a:ext cx="9429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0275" y="1028898"/>
            <a:ext cx="971700" cy="6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7"/>
          <p:cNvSpPr txBox="1"/>
          <p:nvPr/>
        </p:nvSpPr>
        <p:spPr>
          <a:xfrm>
            <a:off x="720725" y="3559025"/>
            <a:ext cx="2160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Pothole and cracks detected </a:t>
            </a:r>
            <a:endParaRPr sz="1100"/>
          </a:p>
        </p:txBody>
      </p:sp>
      <p:pic>
        <p:nvPicPr>
          <p:cNvPr id="190" name="Google Shape;190;p17"/>
          <p:cNvPicPr preferRelativeResize="0"/>
          <p:nvPr/>
        </p:nvPicPr>
        <p:blipFill rotWithShape="1">
          <a:blip r:embed="rId7">
            <a:alphaModFix/>
          </a:blip>
          <a:srcRect b="3190" l="0" r="0" t="-3190"/>
          <a:stretch/>
        </p:blipFill>
        <p:spPr>
          <a:xfrm>
            <a:off x="3270149" y="675450"/>
            <a:ext cx="1024925" cy="323304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7"/>
          <p:cNvSpPr txBox="1"/>
          <p:nvPr/>
        </p:nvSpPr>
        <p:spPr>
          <a:xfrm>
            <a:off x="2340250" y="4057000"/>
            <a:ext cx="30996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Algorithm counts how much pothole detected</a:t>
            </a:r>
            <a:endParaRPr sz="1100"/>
          </a:p>
        </p:txBody>
      </p:sp>
      <p:cxnSp>
        <p:nvCxnSpPr>
          <p:cNvPr id="192" name="Google Shape;192;p17"/>
          <p:cNvCxnSpPr/>
          <p:nvPr/>
        </p:nvCxnSpPr>
        <p:spPr>
          <a:xfrm flipH="1" rot="10800000">
            <a:off x="3042700" y="3873750"/>
            <a:ext cx="268800" cy="3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17"/>
          <p:cNvSpPr txBox="1"/>
          <p:nvPr/>
        </p:nvSpPr>
        <p:spPr>
          <a:xfrm>
            <a:off x="5651650" y="3524825"/>
            <a:ext cx="25620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We get cropped image of detected potholes/cracks and they further passed through classification algorithm to find out how severe the defect is </a:t>
            </a:r>
            <a:endParaRPr sz="1100"/>
          </a:p>
        </p:txBody>
      </p:sp>
      <p:sp>
        <p:nvSpPr>
          <p:cNvPr id="194" name="Google Shape;194;p17"/>
          <p:cNvSpPr txBox="1"/>
          <p:nvPr/>
        </p:nvSpPr>
        <p:spPr>
          <a:xfrm>
            <a:off x="6220375" y="3021200"/>
            <a:ext cx="1224300" cy="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Less severe</a:t>
            </a:r>
            <a:endParaRPr sz="1100"/>
          </a:p>
        </p:txBody>
      </p:sp>
      <p:sp>
        <p:nvSpPr>
          <p:cNvPr id="195" name="Google Shape;195;p17"/>
          <p:cNvSpPr txBox="1"/>
          <p:nvPr/>
        </p:nvSpPr>
        <p:spPr>
          <a:xfrm>
            <a:off x="6220375" y="1756775"/>
            <a:ext cx="15390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More severe</a:t>
            </a:r>
            <a:endParaRPr sz="1100"/>
          </a:p>
        </p:txBody>
      </p:sp>
      <p:sp>
        <p:nvSpPr>
          <p:cNvPr id="196" name="Google Shape;196;p17"/>
          <p:cNvSpPr txBox="1"/>
          <p:nvPr/>
        </p:nvSpPr>
        <p:spPr>
          <a:xfrm>
            <a:off x="520650" y="4554975"/>
            <a:ext cx="8039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accent5"/>
                </a:solidFill>
                <a:hlinkClick r:id="rId8"/>
              </a:rPr>
              <a:t>https://drive.google.com/open?id=1Rdv2AWx1psxor8Zd1h1My2sYE4OLpYH7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for our working video here </a:t>
            </a:r>
            <a:endParaRPr/>
          </a:p>
        </p:txBody>
      </p:sp>
      <p:sp>
        <p:nvSpPr>
          <p:cNvPr id="197" name="Google Shape;197;p17"/>
          <p:cNvSpPr txBox="1"/>
          <p:nvPr/>
        </p:nvSpPr>
        <p:spPr>
          <a:xfrm>
            <a:off x="5405000" y="623500"/>
            <a:ext cx="31125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after detection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362125" y="18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Use Case</a:t>
            </a:r>
            <a:endParaRPr sz="2000"/>
          </a:p>
        </p:txBody>
      </p: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362125" y="755525"/>
            <a:ext cx="85206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task of finding the PCI Index can be automated.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Repairing of roads can be made faster as this will speed up the whole process.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It can be integrated into Android/ IOS app like “Meri Sadak” , “Sukhad Yatra” so that it can directly send report to respective authority thus helping in fast decision making.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Dependencies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 txBox="1"/>
          <p:nvPr/>
        </p:nvSpPr>
        <p:spPr>
          <a:xfrm>
            <a:off x="91125" y="3107150"/>
            <a:ext cx="89658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Large Dataset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good GPU(Nvidia 1050TI 4GB or better)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