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Raleway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  <p:embeddedFont>
      <p:font typeface="Lexend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E08980-61F3-4A76-A444-056309BDBA42}">
  <a:tblStyle styleId="{35E08980-61F3-4A76-A444-056309BDBA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4.xml"/><Relationship Id="rId64" Type="http://schemas.openxmlformats.org/officeDocument/2006/relationships/font" Target="fonts/Lexend-bold.fntdata"/><Relationship Id="rId63" Type="http://schemas.openxmlformats.org/officeDocument/2006/relationships/font" Target="fonts/Lexend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Lato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Raleway-italic.fntdata"/><Relationship Id="rId12" Type="http://schemas.openxmlformats.org/officeDocument/2006/relationships/slide" Target="slides/slide6.xml"/><Relationship Id="rId56" Type="http://schemas.openxmlformats.org/officeDocument/2006/relationships/font" Target="fonts/Raleway-bold.fntdata"/><Relationship Id="rId15" Type="http://schemas.openxmlformats.org/officeDocument/2006/relationships/slide" Target="slides/slide9.xml"/><Relationship Id="rId59" Type="http://schemas.openxmlformats.org/officeDocument/2006/relationships/font" Target="fonts/Lato-regular.fntdata"/><Relationship Id="rId14" Type="http://schemas.openxmlformats.org/officeDocument/2006/relationships/slide" Target="slides/slide8.xml"/><Relationship Id="rId58" Type="http://schemas.openxmlformats.org/officeDocument/2006/relationships/font" Target="fonts/Raleway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2b8aab1f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2b8aab1f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Quello che  viene memorizzato sono solo i path, il grafo  viene dedotto da questi.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/>
            </a:br>
            <a:r>
              <a:rPr lang="it"/>
              <a:t>I reverse path servono per spostarsi sui successori.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2b8aab1f4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2b8aab1f4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Quello che  viene memorizzato sono solo i path, il grafo  viene dedotto da questi.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/>
            </a:br>
            <a:r>
              <a:rPr lang="it"/>
              <a:t>I reverse path servono per spostarsi sui successori.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6f434aa7a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6f434aa7a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Quello che </a:t>
            </a:r>
            <a:r>
              <a:rPr lang="it"/>
              <a:t> v</a:t>
            </a:r>
            <a:r>
              <a:rPr lang="it"/>
              <a:t>iene memorizzato sono solo i path, il grafo </a:t>
            </a:r>
            <a:r>
              <a:rPr lang="it"/>
              <a:t> v</a:t>
            </a:r>
            <a:r>
              <a:rPr lang="it"/>
              <a:t>iene dedotto da questi.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/>
            </a:br>
            <a:r>
              <a:rPr lang="it"/>
              <a:t>I reverse path servono per spostarsi sui successori.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72b8aab1f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72b8aab1f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Quello che  viene memorizzato sono solo i path, il grafo  viene dedotto da questi.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/>
            </a:br>
            <a:r>
              <a:rPr lang="it"/>
              <a:t>I reverse path servono per spostarsi sui successori.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72b8aab1f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72b8aab1f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Quello che  viene memorizzato sono solo i path, il grafo  viene dedotto da questi.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/>
            </a:br>
            <a:r>
              <a:rPr lang="it"/>
              <a:t>I reverse path servono per spostarsi sui successori.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6f434aa7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6f434aa7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Spiegare struttura del nodo nella GBWT. (n è il numero totale di nodi)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DIRE COSA E’ N maiuscolo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2b8aab1f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2b8aab1f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Spiegare struttura del nodo nella GBWT. (n è il numero totale di nodi)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DIRE COSA E’ N maiuscolo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72b8aab1f4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72b8aab1f4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Spiegare struttura del nodo nella GBWT. (n è il numero totale di nodi)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DIRE COSA E’ N maiuscolo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72b8aab1f4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72b8aab1f4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Spiegare struttura del nodo nella GBWT. (n è il numero totale di nodi)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DIRE COSA E’ N maiuscolo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6f434aa7a9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6f434aa7a9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6dbd45d83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6dbd45d83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6f75c2a05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6f75c2a05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Dir</a:t>
            </a:r>
            <a:r>
              <a:rPr lang="it"/>
              <a:t>e che in un path forward ci possono essere anche nodi reverse e viceversa.</a:t>
            </a:r>
            <a:br>
              <a:rPr lang="it"/>
            </a:br>
            <a:r>
              <a:rPr lang="it"/>
              <a:t>Viene specificato in input se un nodo è forward o reverse.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6f434aa7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6f434aa7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Sottolineare che prima non esisteva nulla per il calcolo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Spiegare come sono utili le distanze nell’allineamento di un grafo.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6f75c2a05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6f75c2a05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709d39eeaa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709d39eeaa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709d39eea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709d39eea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6f75c2a050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6f75c2a050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Ogni occorrenza ha una posizione corrispondente.</a:t>
            </a:r>
            <a:b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Insieme non mamematico.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72e37358b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72e37358b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Ogni occorrenza ha una posizione corrispondente.</a:t>
            </a:r>
            <a:b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Insieme non mamematico.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72e37358b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72e37358b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Ogni occorrenza ha una posizione corrispondente.</a:t>
            </a:r>
            <a:b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Insieme non mamematico.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72e37358b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72e37358b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Ogni occorrenza ha una posizione corrispondente.</a:t>
            </a:r>
            <a:b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Insieme non mamematico.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6f75c2a05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6f75c2a05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Anche chiamato </a:t>
            </a:r>
            <a:r>
              <a:rPr lang="it" sz="1450">
                <a:solidFill>
                  <a:srgbClr val="434343"/>
                </a:solidFill>
              </a:rPr>
              <a:t>prefix sum, cumulative sum, inclusive scan, or simply scan</a:t>
            </a:r>
            <a:br>
              <a:rPr lang="it" sz="1450">
                <a:solidFill>
                  <a:srgbClr val="434343"/>
                </a:solidFill>
              </a:rPr>
            </a:br>
            <a:br>
              <a:rPr lang="it" sz="1450">
                <a:solidFill>
                  <a:srgbClr val="434343"/>
                </a:solidFill>
              </a:rPr>
            </a:br>
            <a:r>
              <a:rPr lang="it" sz="1450">
                <a:solidFill>
                  <a:srgbClr val="434343"/>
                </a:solidFill>
              </a:rPr>
              <a:t>Parlare di cos’è un offset</a:t>
            </a:r>
            <a:endParaRPr sz="145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434343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ea609b82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ea609b82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genoma (o DNA).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Spiegare quali sono le basi azotate e dire che si chiamano base pair che serve dopo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6f75c2a05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6f75c2a05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Dare contesto</a:t>
            </a:r>
            <a:b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Può essere memorizzato come un bit vector, dove un bit è settato a </a:t>
            </a:r>
            <a:r>
              <a:rPr lang="it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se corrisponde al valore di un offset.</a:t>
            </a:r>
            <a:br>
              <a:rPr lang="it" sz="1000"/>
            </a:br>
            <a:r>
              <a:rPr lang="it" sz="1000"/>
              <a:t>Dire che il bit vector sarebbe sparso</a:t>
            </a:r>
            <a:endParaRPr sz="10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72e37358b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72e37358b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Dare contesto</a:t>
            </a:r>
            <a:b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Può essere memorizzato come un bit vector, dove un bit è settato a </a:t>
            </a:r>
            <a:r>
              <a:rPr lang="it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se corrisponde al valore di un offset.</a:t>
            </a:r>
            <a:br>
              <a:rPr lang="it" sz="1000"/>
            </a:br>
            <a:r>
              <a:rPr lang="it" sz="1000"/>
              <a:t>Dire che il bit vector sarebbe sparso</a:t>
            </a:r>
            <a:endParaRPr sz="10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2e37358b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2e37358b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Dare contesto</a:t>
            </a:r>
            <a:b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Può essere memorizzato come un bit vector, dove un bit è settato a </a:t>
            </a:r>
            <a:r>
              <a:rPr lang="it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se corrisponde al valore di un offset.</a:t>
            </a:r>
            <a:br>
              <a:rPr lang="it" sz="1000"/>
            </a:br>
            <a:r>
              <a:rPr lang="it" sz="1000"/>
              <a:t>Dire che il bit vector sarebbe sparso</a:t>
            </a:r>
            <a:endParaRPr sz="10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72e37358b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72e37358b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Dare contesto</a:t>
            </a:r>
            <a:b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Può essere memorizzato come un bit vector, dove un bit è settato a </a:t>
            </a:r>
            <a:r>
              <a:rPr lang="it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se corrisponde al valore di un offset.</a:t>
            </a:r>
            <a:br>
              <a:rPr lang="it" sz="1000"/>
            </a:br>
            <a:r>
              <a:rPr lang="it" sz="1000"/>
              <a:t>Dire che il bit vector sarebbe sparso</a:t>
            </a:r>
            <a:endParaRPr sz="10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72e37358b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72e37358b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Dare contesto</a:t>
            </a:r>
            <a:b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Può essere memorizzato come un bit vector, dove un bit è settato a </a:t>
            </a:r>
            <a:r>
              <a:rPr lang="it" sz="10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se corrisponde al valore di un offset.</a:t>
            </a:r>
            <a:br>
              <a:rPr lang="it" sz="1000"/>
            </a:br>
            <a:r>
              <a:rPr lang="it" sz="1000"/>
              <a:t>Dire che il bit vector sarebbe sparso</a:t>
            </a:r>
            <a:endParaRPr sz="10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09d39eea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709d39eea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Sapendo la posizione di un nodo in un path possiamo fare l’operazione di select per recuperare l’offset del nodo nell’sd_vector in O(1)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72e37358b5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72e37358b5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Sapendo la posizione di un nodo in un path possiamo fare l’operazione di select per recuperare l’offset del nodo nell’sd_vector in O(1)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72e37358b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72e37358b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72e37358b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72e37358b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72b8aab1f4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72b8aab1f4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6ea609b82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6ea609b82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Chiedere a Bonizzoni quali delle due immagini</a:t>
            </a:r>
            <a:br>
              <a:rPr lang="it"/>
            </a:br>
            <a:br>
              <a:rPr lang="it"/>
            </a:br>
            <a:r>
              <a:rPr lang="it"/>
              <a:t>A seconda della macchina usata abbiamo short read e long read con differenti accuracies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http://www.di-sr</a:t>
            </a:r>
            <a:r>
              <a:rPr lang="it"/>
              <a:t> v</a:t>
            </a:r>
            <a:r>
              <a:rPr lang="it"/>
              <a:t>.unisa.it/~ads/BIOINFORMATICA/SequenziamentoDNA/Sequenziamento%20acidi.htm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709d39eea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709d39eea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Tutte le operazioni sui reverse path possono essere mappate sui forward.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 va da 0 al numero totale dei path.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709d39eea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709d39eea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Qui viene ritornato un vettore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71698bee2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71698bee2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71698bee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71698bee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Fare notare che la distanza unica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71698bee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71698bee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 sono le posizioni del nodo 1 e h sono le posizioni del nodo 2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71698bee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71698bee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 sono le posizioni del nodo 1 e h sono le posizioni del nodo 2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71698bee2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71698bee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 sono le posizioni del nodo 1 e h sono le posizioni del nodo 2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709d39eea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709d39eea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Test è stata fatto con una suite di test con Google TEST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709d39eea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709d39eea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ea609b82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ea609b82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definire variazioni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ea609b828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ea609b828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Introdotto da Tettelin nel 2005 |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2e37358b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2e37358b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(</a:t>
            </a:r>
            <a:r>
              <a:rPr i="1" lang="it">
                <a:solidFill>
                  <a:schemeClr val="dk1"/>
                </a:solidFill>
              </a:rPr>
              <a:t>a</a:t>
            </a:r>
            <a:r>
              <a:rPr lang="it">
                <a:solidFill>
                  <a:schemeClr val="dk1"/>
                </a:solidFill>
              </a:rPr>
              <a:t>) Il primo scopo è assicurarsi rappresentare e raccogliere dati equamente la popolazione mondiale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(b) Produzione di dati pangenomici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(</a:t>
            </a:r>
            <a:r>
              <a:rPr i="1" lang="it">
                <a:solidFill>
                  <a:schemeClr val="dk1"/>
                </a:solidFill>
              </a:rPr>
              <a:t>c</a:t>
            </a:r>
            <a:r>
              <a:rPr lang="it">
                <a:solidFill>
                  <a:schemeClr val="dk1"/>
                </a:solidFill>
              </a:rPr>
              <a:t>) Sviluppo di workflows open-source e reproducibie ,con l’obiettivo di identificare le migliori combinazioni tra tipologie die dati-genomici and tool computazionali per assemblare le read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(d) Fornire dati genomici online in modo open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(e) Lo sviluppo e la produzione di  technologie software per gestire pangenomi che forniscano funzionalità per effettauer analisi standard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(f) infine il consorzio si dovrà assicurare di essere il più globale possibile per educare sulla pangenomica nel mondo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6ea609b82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6ea609b82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Migliori risultati rispetto al linear reference perché non c’è bias e perché ci sono più </a:t>
            </a:r>
            <a:r>
              <a:rPr lang="it"/>
              <a:t> v</a:t>
            </a:r>
            <a:r>
              <a:rPr lang="it"/>
              <a:t>ariazioni.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v</a:t>
            </a:r>
            <a:r>
              <a:rPr lang="it"/>
              <a:t>ariation graph è un grafo diretto con </a:t>
            </a:r>
            <a:r>
              <a:rPr lang="it"/>
              <a:t> v</a:t>
            </a:r>
            <a:r>
              <a:rPr lang="it"/>
              <a:t>ertici etichettati nell’insieme </a:t>
            </a:r>
            <a:r>
              <a:rPr lang="it"/>
              <a:t> v</a:t>
            </a:r>
            <a:r>
              <a:rPr lang="it"/>
              <a:t>, archi E e insieme non </a:t>
            </a:r>
            <a:r>
              <a:rPr lang="it"/>
              <a:t> v</a:t>
            </a:r>
            <a:r>
              <a:rPr lang="it"/>
              <a:t>uoto di cammini W (anche detti path) che sono sequenze di nodi.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walk anche chiamate path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6f434aa7a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6f434aa7a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$ è un carattere lessicograficamente minore di tutti gli altri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6.png"/><Relationship Id="rId4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t.wikipedia.org/wiki/DNA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5.png"/><Relationship Id="rId4" Type="http://schemas.openxmlformats.org/officeDocument/2006/relationships/image" Target="../media/image51.png"/><Relationship Id="rId5" Type="http://schemas.openxmlformats.org/officeDocument/2006/relationships/image" Target="../media/image4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1.png"/><Relationship Id="rId4" Type="http://schemas.openxmlformats.org/officeDocument/2006/relationships/image" Target="../media/image47.png"/><Relationship Id="rId5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png"/><Relationship Id="rId4" Type="http://schemas.openxmlformats.org/officeDocument/2006/relationships/image" Target="../media/image51.png"/><Relationship Id="rId5" Type="http://schemas.openxmlformats.org/officeDocument/2006/relationships/image" Target="../media/image5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9.png"/><Relationship Id="rId4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6.png"/><Relationship Id="rId4" Type="http://schemas.openxmlformats.org/officeDocument/2006/relationships/image" Target="../media/image52.png"/><Relationship Id="rId5" Type="http://schemas.openxmlformats.org/officeDocument/2006/relationships/image" Target="../media/image1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6.png"/><Relationship Id="rId4" Type="http://schemas.openxmlformats.org/officeDocument/2006/relationships/image" Target="../media/image62.png"/><Relationship Id="rId5" Type="http://schemas.openxmlformats.org/officeDocument/2006/relationships/image" Target="../media/image52.png"/><Relationship Id="rId6" Type="http://schemas.openxmlformats.org/officeDocument/2006/relationships/image" Target="../media/image1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8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github.com/piovanId/Consensus-distanc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4294967295" type="title"/>
          </p:nvPr>
        </p:nvSpPr>
        <p:spPr>
          <a:xfrm>
            <a:off x="830000" y="354700"/>
            <a:ext cx="8137500" cy="29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133"/>
              <a:t>Algorithms and a data structure for computing distances in a GBWT</a:t>
            </a:r>
            <a:br>
              <a:rPr lang="it"/>
            </a:br>
            <a:r>
              <a:rPr b="0" lang="it" sz="14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Andrea Mariotti</a:t>
            </a:r>
            <a:endParaRPr sz="2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133"/>
              <a:t>Computing distances in pangenome graphs</a:t>
            </a:r>
            <a:endParaRPr sz="3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it" sz="141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Davide Piovani</a:t>
            </a:r>
            <a:endParaRPr sz="2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4294967295" type="subTitle"/>
          </p:nvPr>
        </p:nvSpPr>
        <p:spPr>
          <a:xfrm>
            <a:off x="830000" y="4405500"/>
            <a:ext cx="3300900" cy="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it"/>
              <a:t>Relatore: 	Paola Bonizzoni</a:t>
            </a:r>
            <a:br>
              <a:rPr lang="it"/>
            </a:br>
            <a:r>
              <a:rPr lang="it"/>
              <a:t>Co-relatore: 	Jouni Sirén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2474" y="3990125"/>
            <a:ext cx="1014876" cy="1014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438" y="3990125"/>
            <a:ext cx="3029525" cy="10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/>
        </p:nvSpPr>
        <p:spPr>
          <a:xfrm>
            <a:off x="4360500" y="709150"/>
            <a:ext cx="47835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Nodo v</a:t>
            </a:r>
            <a:r>
              <a:rPr baseline="-25000" lang="it" sz="2000">
                <a:latin typeface="Lato"/>
                <a:ea typeface="Lato"/>
                <a:cs typeface="Lato"/>
                <a:sym typeface="Lato"/>
              </a:rPr>
              <a:t>i</a:t>
            </a:r>
            <a:r>
              <a:rPr baseline="-25000" lang="it" sz="2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mostrato come i: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Path seguiti da $: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4E00"/>
                </a:solidFill>
                <a:latin typeface="Courier New"/>
                <a:ea typeface="Courier New"/>
                <a:cs typeface="Courier New"/>
                <a:sym typeface="Courier New"/>
              </a:rPr>
              <a:t>1212$</a:t>
            </a:r>
            <a:endParaRPr b="1">
              <a:solidFill>
                <a:srgbClr val="CC4E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BC900"/>
                </a:solidFill>
                <a:latin typeface="Courier New"/>
                <a:ea typeface="Courier New"/>
                <a:cs typeface="Courier New"/>
                <a:sym typeface="Courier New"/>
              </a:rPr>
              <a:t>32$</a:t>
            </a:r>
            <a:endParaRPr b="1">
              <a:solidFill>
                <a:srgbClr val="FBC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8A0E"/>
                </a:solidFill>
                <a:latin typeface="Courier New"/>
                <a:ea typeface="Courier New"/>
                <a:cs typeface="Courier New"/>
                <a:sym typeface="Courier New"/>
              </a:rPr>
              <a:t>345$</a:t>
            </a:r>
            <a:endParaRPr b="1">
              <a:solidFill>
                <a:srgbClr val="008A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071E5"/>
                </a:solidFill>
                <a:latin typeface="Courier New"/>
                <a:ea typeface="Courier New"/>
                <a:cs typeface="Courier New"/>
                <a:sym typeface="Courier New"/>
              </a:rPr>
              <a:t>563$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22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95000" y="1105925"/>
            <a:ext cx="419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Dato un  variation graph, la GBWT è la BWT multistring dei reverse dei path.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>
            <a:off x="4343400" y="881750"/>
            <a:ext cx="16200" cy="3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075" y="1644450"/>
            <a:ext cx="5022496" cy="30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/>
        </p:nvSpPr>
        <p:spPr>
          <a:xfrm>
            <a:off x="4360500" y="709150"/>
            <a:ext cx="47835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Nodo v</a:t>
            </a:r>
            <a:r>
              <a:rPr baseline="-25000" lang="it" sz="2000">
                <a:latin typeface="Lato"/>
                <a:ea typeface="Lato"/>
                <a:cs typeface="Lato"/>
                <a:sym typeface="Lato"/>
              </a:rPr>
              <a:t>i</a:t>
            </a:r>
            <a:r>
              <a:rPr baseline="-25000" lang="it" sz="21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mostrato come i: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Path seguiti da $: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4E00"/>
                </a:solidFill>
                <a:latin typeface="Courier New"/>
                <a:ea typeface="Courier New"/>
                <a:cs typeface="Courier New"/>
                <a:sym typeface="Courier New"/>
              </a:rPr>
              <a:t>1212$</a:t>
            </a:r>
            <a:endParaRPr b="1">
              <a:solidFill>
                <a:srgbClr val="CC4E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BC900"/>
                </a:solidFill>
                <a:latin typeface="Courier New"/>
                <a:ea typeface="Courier New"/>
                <a:cs typeface="Courier New"/>
                <a:sym typeface="Courier New"/>
              </a:rPr>
              <a:t>32$</a:t>
            </a:r>
            <a:endParaRPr b="1">
              <a:solidFill>
                <a:srgbClr val="FBC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8A0E"/>
                </a:solidFill>
                <a:latin typeface="Courier New"/>
                <a:ea typeface="Courier New"/>
                <a:cs typeface="Courier New"/>
                <a:sym typeface="Courier New"/>
              </a:rPr>
              <a:t>345$</a:t>
            </a:r>
            <a:endParaRPr b="1">
              <a:solidFill>
                <a:srgbClr val="008A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071E5"/>
                </a:solidFill>
                <a:latin typeface="Courier New"/>
                <a:ea typeface="Courier New"/>
                <a:cs typeface="Courier New"/>
                <a:sym typeface="Courier New"/>
              </a:rPr>
              <a:t>365</a:t>
            </a:r>
            <a:r>
              <a:rPr b="1" lang="it">
                <a:solidFill>
                  <a:srgbClr val="1071E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b="1">
              <a:solidFill>
                <a:srgbClr val="1071E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Reverse dei path: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4E00"/>
                </a:solidFill>
                <a:latin typeface="Courier New"/>
                <a:ea typeface="Courier New"/>
                <a:cs typeface="Courier New"/>
                <a:sym typeface="Courier New"/>
              </a:rPr>
              <a:t>$2121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BC900"/>
                </a:solidFill>
                <a:latin typeface="Courier New"/>
                <a:ea typeface="Courier New"/>
                <a:cs typeface="Courier New"/>
                <a:sym typeface="Courier New"/>
              </a:rPr>
              <a:t>$23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8A0E"/>
                </a:solidFill>
                <a:latin typeface="Courier New"/>
                <a:ea typeface="Courier New"/>
                <a:cs typeface="Courier New"/>
                <a:sym typeface="Courier New"/>
              </a:rPr>
              <a:t>$543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1071E5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it">
                <a:solidFill>
                  <a:srgbClr val="1071E5"/>
                </a:solidFill>
                <a:latin typeface="Courier New"/>
                <a:ea typeface="Courier New"/>
                <a:cs typeface="Courier New"/>
                <a:sym typeface="Courier New"/>
              </a:rPr>
              <a:t>563</a:t>
            </a:r>
            <a:endParaRPr b="1">
              <a:solidFill>
                <a:srgbClr val="008A0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3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95000" y="1105925"/>
            <a:ext cx="419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Dato un  variation graph, la GBWT è la BWT multistring dei reverse dei path.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23"/>
          <p:cNvCxnSpPr/>
          <p:nvPr/>
        </p:nvCxnSpPr>
        <p:spPr>
          <a:xfrm>
            <a:off x="4343400" y="881750"/>
            <a:ext cx="16200" cy="3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075" y="1644450"/>
            <a:ext cx="5022496" cy="30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95000" y="1105925"/>
            <a:ext cx="419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Dato un 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ariation graph, la GBWT è la BWT multistring dei reverse dei path.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1" name="Google Shape;181;p24"/>
          <p:cNvCxnSpPr/>
          <p:nvPr/>
        </p:nvCxnSpPr>
        <p:spPr>
          <a:xfrm>
            <a:off x="4343400" y="881750"/>
            <a:ext cx="16200" cy="3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4"/>
          <p:cNvSpPr txBox="1"/>
          <p:nvPr/>
        </p:nvSpPr>
        <p:spPr>
          <a:xfrm>
            <a:off x="4410400" y="762950"/>
            <a:ext cx="4783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Concatenazione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endParaRPr sz="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4E00"/>
                </a:solidFill>
                <a:latin typeface="Courier New"/>
                <a:ea typeface="Courier New"/>
                <a:cs typeface="Courier New"/>
                <a:sym typeface="Courier New"/>
              </a:rPr>
              <a:t>$2121</a:t>
            </a:r>
            <a:r>
              <a:rPr b="1" lang="it">
                <a:solidFill>
                  <a:srgbClr val="FBC900"/>
                </a:solidFill>
                <a:latin typeface="Courier New"/>
                <a:ea typeface="Courier New"/>
                <a:cs typeface="Courier New"/>
                <a:sym typeface="Courier New"/>
              </a:rPr>
              <a:t>$23</a:t>
            </a:r>
            <a:r>
              <a:rPr b="1" lang="it">
                <a:solidFill>
                  <a:srgbClr val="008A0E"/>
                </a:solidFill>
                <a:latin typeface="Courier New"/>
                <a:ea typeface="Courier New"/>
                <a:cs typeface="Courier New"/>
                <a:sym typeface="Courier New"/>
              </a:rPr>
              <a:t>$543</a:t>
            </a:r>
            <a:r>
              <a:rPr b="1" lang="it">
                <a:solidFill>
                  <a:srgbClr val="1071E5"/>
                </a:solidFill>
                <a:latin typeface="Courier New"/>
                <a:ea typeface="Courier New"/>
                <a:cs typeface="Courier New"/>
                <a:sym typeface="Courier New"/>
              </a:rPr>
              <a:t>$563</a:t>
            </a:r>
            <a:endParaRPr b="1">
              <a:solidFill>
                <a:srgbClr val="1071E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075" y="1644450"/>
            <a:ext cx="5022496" cy="30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4410400" y="762950"/>
            <a:ext cx="47835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Sorted Rotations: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endParaRPr sz="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CC4E00"/>
                </a:solidFill>
                <a:latin typeface="Courier New"/>
                <a:ea typeface="Courier New"/>
                <a:cs typeface="Courier New"/>
                <a:sym typeface="Courier New"/>
              </a:rPr>
              <a:t>$2121</a:t>
            </a:r>
            <a:r>
              <a:rPr b="1" lang="it">
                <a:solidFill>
                  <a:srgbClr val="FBC900"/>
                </a:solidFill>
                <a:latin typeface="Courier New"/>
                <a:ea typeface="Courier New"/>
                <a:cs typeface="Courier New"/>
                <a:sym typeface="Courier New"/>
              </a:rPr>
              <a:t>$23</a:t>
            </a:r>
            <a:r>
              <a:rPr b="1" lang="it">
                <a:solidFill>
                  <a:srgbClr val="008A0E"/>
                </a:solidFill>
                <a:latin typeface="Courier New"/>
                <a:ea typeface="Courier New"/>
                <a:cs typeface="Courier New"/>
                <a:sym typeface="Courier New"/>
              </a:rPr>
              <a:t>$543</a:t>
            </a:r>
            <a:r>
              <a:rPr b="1" lang="it">
                <a:solidFill>
                  <a:srgbClr val="1071E5"/>
                </a:solidFill>
                <a:latin typeface="Courier New"/>
                <a:ea typeface="Courier New"/>
                <a:cs typeface="Courier New"/>
                <a:sym typeface="Courier New"/>
              </a:rPr>
              <a:t>$563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$23$543$563$2121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$543$563$2121$23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$563$2121$23$543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1$23$543$563$212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121$23$543$563$2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21$23$543$563$21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2121$23$543$563$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23$543$563$2121$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3$2121$23$543$56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3$543$563$2121$2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3$563$2121$23$54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43$563$2121$23$5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543$563$2121$23$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563$2121$23$543$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63$2121$23$543$5 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95000" y="1105925"/>
            <a:ext cx="419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Dato un  variation graph, la GBWT è la BWT multistring dei reverse dei path.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>
            <a:off x="4343400" y="881750"/>
            <a:ext cx="16200" cy="3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2" name="Google Shape;1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063" y="1644450"/>
            <a:ext cx="5022523" cy="30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4410400" y="762950"/>
            <a:ext cx="47835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Sorted Rotations: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endParaRPr sz="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$2121$23$543$56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$23$543$563$212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$543$563$2121$2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$563$2121$23$54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1$23$543$563$21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121$23$543$563$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21$23$543$563$2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2121$23$543$563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23$543$563$2121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3$2121$23$543$5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3$543$563$2121$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3$563$2121$23$5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43$563$2121$23$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543$563$2121$23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563$2121$23$543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63$2121$23$543$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it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i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msBWT:3133221$$6245$$5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95000" y="1105925"/>
            <a:ext cx="41976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Dato un  variation graph, la GBWT è la BWT multistring dei reverse dei path.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26"/>
          <p:cNvCxnSpPr/>
          <p:nvPr/>
        </p:nvCxnSpPr>
        <p:spPr>
          <a:xfrm>
            <a:off x="4343400" y="881750"/>
            <a:ext cx="16200" cy="37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1" name="Google Shape;20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063" y="1644450"/>
            <a:ext cx="5022523" cy="306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450463" y="1440650"/>
            <a:ext cx="50673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multistring BWT non è memorizzata con una unica stringa.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msBWT =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v2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…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v-1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…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vn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BWT</a:t>
            </a:r>
            <a:r>
              <a:rPr baseline="-25000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 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è la porzione di BWT riferita ai prefissi dei path che terminano in 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ed è memorizzata in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8" name="Google Shape;20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362" y="1141675"/>
            <a:ext cx="3249642" cy="356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75" y="3134500"/>
            <a:ext cx="6092375" cy="15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50463" y="1440650"/>
            <a:ext cx="50673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multistring BWT non è memorizzata con una unica stringa.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msBWT =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v2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…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v-1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…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vn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BWT</a:t>
            </a:r>
            <a:r>
              <a:rPr baseline="-25000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 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è la porzione di BWT riferita ai prefissi dei path che terminano in 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ed è memorizzata in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362" y="1141675"/>
            <a:ext cx="3249642" cy="356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75" y="3134500"/>
            <a:ext cx="6092375" cy="15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450463" y="1440650"/>
            <a:ext cx="50673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multistring BWT non è memorizzata con una unica stringa.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msBWT =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v2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…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v-1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…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vn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BWT</a:t>
            </a:r>
            <a:r>
              <a:rPr baseline="-25000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 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è la porzione di BWT riferita ai prefissi dei path che terminano in 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ed è memorizzata in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4" name="Google Shape;22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362" y="1141675"/>
            <a:ext cx="3249642" cy="356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675" y="3134500"/>
            <a:ext cx="6092375" cy="15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450463" y="1440650"/>
            <a:ext cx="50673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multistring BWT non è memorizzata con una unica stringa.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msBWT =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v1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v2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…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v-1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 </a:t>
            </a:r>
            <a:r>
              <a:rPr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… BWT</a:t>
            </a:r>
            <a:r>
              <a:rPr baseline="-25000" lang="it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vn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BWT</a:t>
            </a:r>
            <a:r>
              <a:rPr baseline="-25000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 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è la porzione di BWT riferita ai prefissi dei path che terminano in 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ed è memorizzata in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2" name="Google Shape;23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362" y="1141675"/>
            <a:ext cx="3249642" cy="3567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75" y="3134500"/>
            <a:ext cx="6092375" cy="15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4294967295" type="title"/>
          </p:nvPr>
        </p:nvSpPr>
        <p:spPr>
          <a:xfrm>
            <a:off x="837900" y="98550"/>
            <a:ext cx="74682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LF-mapping in a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961050" y="1151100"/>
            <a:ext cx="75195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666450" y="1344375"/>
            <a:ext cx="44277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LF((v, i'))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è l’ LF-mapping di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data la posizione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i’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su </a:t>
            </a:r>
            <a:r>
              <a:rPr i="1"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BWT</a:t>
            </a:r>
            <a:r>
              <a:rPr baseline="-25000" i="1" lang="it" sz="19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che fornisce il nodo che segue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v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nel path corrispondente.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Esempio: 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urier New"/>
              <a:buChar char="●"/>
            </a:pP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LF((v</a:t>
            </a:r>
            <a:r>
              <a:rPr baseline="-25000" lang="it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, 1) = v</a:t>
            </a:r>
            <a:r>
              <a:rPr baseline="-25000" lang="it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4362" y="1141675"/>
            <a:ext cx="3249642" cy="3567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4294967295" type="title"/>
          </p:nvPr>
        </p:nvSpPr>
        <p:spPr>
          <a:xfrm>
            <a:off x="1076025" y="386675"/>
            <a:ext cx="6886500" cy="8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Sommario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95" name="Google Shape;95;p14"/>
          <p:cNvSpPr txBox="1"/>
          <p:nvPr>
            <p:ph idx="4294967295" type="title"/>
          </p:nvPr>
        </p:nvSpPr>
        <p:spPr>
          <a:xfrm>
            <a:off x="1076025" y="1831150"/>
            <a:ext cx="68865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it" sz="2500">
                <a:solidFill>
                  <a:schemeClr val="dk1"/>
                </a:solidFill>
              </a:rPr>
              <a:t>Background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it" sz="2500">
                <a:solidFill>
                  <a:schemeClr val="dk1"/>
                </a:solidFill>
              </a:rPr>
              <a:t>Contributo originale e motivazioni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it" sz="2500">
                <a:solidFill>
                  <a:schemeClr val="dk1"/>
                </a:solidFill>
              </a:rPr>
              <a:t>Distanze nei pangenomi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it" sz="2500">
                <a:solidFill>
                  <a:schemeClr val="dk1"/>
                </a:solidFill>
              </a:rPr>
              <a:t>Strutture dati e algoritmi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AutoNum type="arabicPeriod"/>
            </a:pPr>
            <a:r>
              <a:rPr lang="it" sz="2500">
                <a:solidFill>
                  <a:schemeClr val="dk1"/>
                </a:solidFill>
              </a:rPr>
              <a:t>Sviluppi futuri 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idx="1" type="body"/>
          </p:nvPr>
        </p:nvSpPr>
        <p:spPr>
          <a:xfrm>
            <a:off x="394125" y="1707000"/>
            <a:ext cx="4024500" cy="23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400"/>
              <a:t>La GBWT ha due tipi di nodi: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Nodo forward;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Nodo reverse.</a:t>
            </a:r>
            <a:endParaRPr sz="140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400"/>
              <a:t> 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it" sz="1400"/>
              <a:t>La GBWT ha due tipi di path:</a:t>
            </a:r>
            <a:br>
              <a:rPr lang="it" sz="1400"/>
            </a:b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Path forward:</a:t>
            </a:r>
            <a:r>
              <a:rPr lang="it" sz="1400">
                <a:solidFill>
                  <a:schemeClr val="dk1"/>
                </a:solidFill>
              </a:rPr>
              <a:t> </a:t>
            </a:r>
            <a:r>
              <a:rPr lang="it" sz="1400"/>
              <a:t>sono i path del variation graph da cui è dedotta la GBWT;</a:t>
            </a:r>
            <a:endParaRPr sz="1400"/>
          </a:p>
          <a:p>
            <a:pPr indent="-3175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it" sz="1400">
                <a:solidFill>
                  <a:schemeClr val="dk1"/>
                </a:solidFill>
              </a:rPr>
              <a:t>Path reverse:</a:t>
            </a:r>
            <a:r>
              <a:rPr lang="it" sz="1400"/>
              <a:t> rappresentano il reverse and complement dei path forward.</a:t>
            </a:r>
            <a:endParaRPr sz="1400"/>
          </a:p>
        </p:txBody>
      </p:sp>
      <p:sp>
        <p:nvSpPr>
          <p:cNvPr id="247" name="Google Shape;247;p32"/>
          <p:cNvSpPr txBox="1"/>
          <p:nvPr>
            <p:ph idx="4294967295" type="title"/>
          </p:nvPr>
        </p:nvSpPr>
        <p:spPr>
          <a:xfrm>
            <a:off x="1076025" y="386675"/>
            <a:ext cx="6886500" cy="1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path della GBWT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6946775" y="3637375"/>
            <a:ext cx="188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Reverse: 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v</a:t>
            </a:r>
            <a:r>
              <a:rPr b="1" baseline="-25000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5R          </a:t>
            </a: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v</a:t>
            </a:r>
            <a:r>
              <a:rPr b="1" baseline="-25000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4R</a:t>
            </a: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v</a:t>
            </a:r>
            <a:r>
              <a:rPr b="1" baseline="-25000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3R</a:t>
            </a: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AGG</a:t>
            </a: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CGT    </a:t>
            </a: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TG  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4292525" y="2839100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4958650" y="3637375"/>
            <a:ext cx="1400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Forward: 	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b="1" baseline="-25000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v</a:t>
            </a:r>
            <a:r>
              <a:rPr b="1" baseline="-25000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v</a:t>
            </a:r>
            <a:r>
              <a:rPr b="1" baseline="-25000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  ACG CCT</a:t>
            </a:r>
            <a:endParaRPr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494825" y="1190969"/>
            <a:ext cx="4337699" cy="2602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4294967295" type="title"/>
          </p:nvPr>
        </p:nvSpPr>
        <p:spPr>
          <a:xfrm>
            <a:off x="326850" y="78625"/>
            <a:ext cx="84903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Contributo originale e motivazioni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1683600" y="1078650"/>
            <a:ext cx="5776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Contributo originale</a:t>
            </a:r>
            <a:r>
              <a:rPr b="1" lang="it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(progettazione e implementazione)</a:t>
            </a:r>
            <a:r>
              <a:rPr b="1" lang="it">
                <a:latin typeface="Lato"/>
                <a:ea typeface="Lato"/>
                <a:cs typeface="Lato"/>
                <a:sym typeface="Lato"/>
              </a:rPr>
              <a:t>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Struttura dati basata sui paths della GBWT;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Algoritmi per il calcolo della distanza tra due nodi nella GBWT.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Motivazioni: 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Mancanza del calcolo nella struttura dati originale;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Algoritmi di allineamento che usano la GBWT;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Avere le distanze tra due nodi può fare emergere errori nel grafo.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778600" y="15995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</a:rPr>
              <a:t>Position in a path:</a:t>
            </a:r>
            <a:r>
              <a:rPr lang="it">
                <a:solidFill>
                  <a:schemeClr val="lt1"/>
                </a:solidFill>
              </a:rPr>
              <a:t> is an integer &gt;= 0 that corresponds to a node in the path. The integer represents the index of the node in the path following the direction of the path.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The distance between two equal positions in a path does not exists.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The distance between two consecutive positions in a path is 0.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</a:rPr>
              <a:t>The distance between two position in a path is the distance in base pair between them.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3" name="Google Shape;263;p34"/>
          <p:cNvSpPr txBox="1"/>
          <p:nvPr>
            <p:ph idx="4294967295" type="title"/>
          </p:nvPr>
        </p:nvSpPr>
        <p:spPr>
          <a:xfrm>
            <a:off x="265125" y="386675"/>
            <a:ext cx="86181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Distanza tra due posizioni in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64" name="Google Shape;264;p34"/>
          <p:cNvSpPr txBox="1"/>
          <p:nvPr/>
        </p:nvSpPr>
        <p:spPr>
          <a:xfrm>
            <a:off x="639275" y="1350450"/>
            <a:ext cx="34311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Posizione </a:t>
            </a: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nel path</a:t>
            </a: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intero  </a:t>
            </a:r>
            <a:r>
              <a:rPr lang="it">
                <a:solidFill>
                  <a:srgbClr val="202124"/>
                </a:solidFill>
                <a:highlight>
                  <a:srgbClr val="FFFFFF"/>
                </a:highlight>
              </a:rPr>
              <a:t>≥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0 che rappresenta una posizione nel path seguendo la sua direzione.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distanza tra due posizioni uguali in un path non esiste.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/>
        </p:nvSpPr>
        <p:spPr>
          <a:xfrm>
            <a:off x="5346150" y="4099900"/>
            <a:ext cx="24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D(0, 0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, W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Ø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778600" y="15995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</a:rPr>
              <a:t>Position in a path:</a:t>
            </a:r>
            <a:r>
              <a:rPr lang="it">
                <a:solidFill>
                  <a:schemeClr val="lt1"/>
                </a:solidFill>
              </a:rPr>
              <a:t> is an integer &gt;= 0 that corresponds to a node in the path. The integer represents the index of the node in the path following the direction of the path.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The distance between two equal positions in a path does not exists.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The distance between two consecutive positions in a path is 0.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</a:rPr>
              <a:t>The distance between two position in a path is the distance in base pair between them.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72" name="Google Shape;272;p35"/>
          <p:cNvSpPr txBox="1"/>
          <p:nvPr>
            <p:ph idx="4294967295" type="title"/>
          </p:nvPr>
        </p:nvSpPr>
        <p:spPr>
          <a:xfrm>
            <a:off x="265125" y="386675"/>
            <a:ext cx="86181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Distanza tra due posizioni in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639275" y="1350450"/>
            <a:ext cx="33489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Posizione nel path: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intero  </a:t>
            </a:r>
            <a:r>
              <a:rPr lang="it">
                <a:solidFill>
                  <a:srgbClr val="202124"/>
                </a:solidFill>
                <a:highlight>
                  <a:schemeClr val="lt1"/>
                </a:highlight>
              </a:rPr>
              <a:t>≥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0 che rappresenta una posizione nel path seguendo la sua direzione.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distanza tra due posizioni consecutive è 0.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74" name="Google Shape;274;p35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5346150" y="4099900"/>
            <a:ext cx="24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D(0, 1, W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1" type="body"/>
          </p:nvPr>
        </p:nvSpPr>
        <p:spPr>
          <a:xfrm>
            <a:off x="778600" y="15995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lt1"/>
                </a:solidFill>
              </a:rPr>
              <a:t>Position in a path:</a:t>
            </a:r>
            <a:r>
              <a:rPr lang="it">
                <a:solidFill>
                  <a:schemeClr val="lt1"/>
                </a:solidFill>
              </a:rPr>
              <a:t> is an integer &gt;= 0 that corresponds to a node in the path. The integer represents the index of the node in the path following the direction of the path.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The distance between two equal positions in a path does not exists.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The distance between two consecutive positions in a path is 0.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lt1"/>
                </a:solidFill>
              </a:rPr>
              <a:t>The distance between two position in a path is the distance in base pair between them.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81" name="Google Shape;281;p36"/>
          <p:cNvSpPr txBox="1"/>
          <p:nvPr>
            <p:ph idx="4294967295" type="title"/>
          </p:nvPr>
        </p:nvSpPr>
        <p:spPr>
          <a:xfrm>
            <a:off x="265125" y="386675"/>
            <a:ext cx="86181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Distanza tra due posizioni in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639275" y="1350450"/>
            <a:ext cx="3348900" cy="19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Posizione nel path: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intero  </a:t>
            </a:r>
            <a:r>
              <a:rPr lang="it">
                <a:solidFill>
                  <a:srgbClr val="202124"/>
                </a:solidFill>
                <a:highlight>
                  <a:schemeClr val="lt1"/>
                </a:highlight>
              </a:rPr>
              <a:t>≥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0 che rappresenta una posizione nel path seguendo la sua direzione.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distanza tra due posizioni in un path è la somma delle basi azotate tra di esse.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283" name="Google Shape;283;p36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6"/>
          <p:cNvSpPr txBox="1"/>
          <p:nvPr/>
        </p:nvSpPr>
        <p:spPr>
          <a:xfrm>
            <a:off x="5346150" y="4099900"/>
            <a:ext cx="24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D(0, 2, W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"/>
          <p:cNvSpPr txBox="1"/>
          <p:nvPr>
            <p:ph idx="4294967295" type="title"/>
          </p:nvPr>
        </p:nvSpPr>
        <p:spPr>
          <a:xfrm>
            <a:off x="248475" y="386675"/>
            <a:ext cx="86349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Distanze tra due nodi in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384825" y="1279650"/>
            <a:ext cx="34791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nodo può occorrere più volte in un path.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distanza tra due nodi in un path è l’insieme di tutte le possibili distanze tra le posizioni.</a:t>
            </a:r>
            <a:endParaRPr/>
          </a:p>
        </p:txBody>
      </p:sp>
      <p:pic>
        <p:nvPicPr>
          <p:cNvPr id="291" name="Google Shape;291;p37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7"/>
          <p:cNvSpPr txBox="1"/>
          <p:nvPr/>
        </p:nvSpPr>
        <p:spPr>
          <a:xfrm>
            <a:off x="5346150" y="4099900"/>
            <a:ext cx="36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D(v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, v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, W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) = {</a:t>
            </a:r>
            <a:r>
              <a:rPr b="1"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,4,0,0}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3" name="Google Shape;293;p37"/>
          <p:cNvGraphicFramePr/>
          <p:nvPr/>
        </p:nvGraphicFramePr>
        <p:xfrm>
          <a:off x="248475" y="33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{35E08980-61F3-4A76-A444-056309BDBA42}</a:tableStyleId>
              </a:tblPr>
              <a:tblGrid>
                <a:gridCol w="920225"/>
                <a:gridCol w="920225"/>
                <a:gridCol w="920225"/>
                <a:gridCol w="920225"/>
                <a:gridCol w="920225"/>
              </a:tblGrid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|v|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Posizioni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idx="4294967295" type="title"/>
          </p:nvPr>
        </p:nvSpPr>
        <p:spPr>
          <a:xfrm>
            <a:off x="248475" y="386675"/>
            <a:ext cx="86349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Distanze tra due nodi in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384825" y="1279650"/>
            <a:ext cx="34791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nodo può occorrere più volte in un path.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distanza tra due nodi in un path è l’insieme di tutte le possibili distanze tra le posizioni.</a:t>
            </a:r>
            <a:endParaRPr/>
          </a:p>
        </p:txBody>
      </p:sp>
      <p:pic>
        <p:nvPicPr>
          <p:cNvPr id="300" name="Google Shape;300;p38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 txBox="1"/>
          <p:nvPr/>
        </p:nvSpPr>
        <p:spPr>
          <a:xfrm>
            <a:off x="5346150" y="4099900"/>
            <a:ext cx="36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D(v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, v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, W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) = {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0,</a:t>
            </a:r>
            <a:r>
              <a:rPr b="1"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0,0}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2" name="Google Shape;302;p38"/>
          <p:cNvGraphicFramePr/>
          <p:nvPr/>
        </p:nvGraphicFramePr>
        <p:xfrm>
          <a:off x="248475" y="33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{35E08980-61F3-4A76-A444-056309BDBA42}</a:tableStyleId>
              </a:tblPr>
              <a:tblGrid>
                <a:gridCol w="920225"/>
                <a:gridCol w="920225"/>
                <a:gridCol w="920225"/>
                <a:gridCol w="920225"/>
                <a:gridCol w="920225"/>
              </a:tblGrid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|v|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Posizioni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/>
          <p:nvPr>
            <p:ph idx="4294967295" type="title"/>
          </p:nvPr>
        </p:nvSpPr>
        <p:spPr>
          <a:xfrm>
            <a:off x="248475" y="386675"/>
            <a:ext cx="86349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Distanze tra due nodi in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384825" y="1279650"/>
            <a:ext cx="34791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nodo può occorrere più volte in un path.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distanza tra due nodi in un path è l’insieme di tutte le possibili distanze tra le posizioni.</a:t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9"/>
          <p:cNvSpPr txBox="1"/>
          <p:nvPr/>
        </p:nvSpPr>
        <p:spPr>
          <a:xfrm>
            <a:off x="5346150" y="4099900"/>
            <a:ext cx="36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D(v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, v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, W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) = {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0,4,</a:t>
            </a:r>
            <a:r>
              <a:rPr b="1"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,0}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11" name="Google Shape;311;p39"/>
          <p:cNvGraphicFramePr/>
          <p:nvPr/>
        </p:nvGraphicFramePr>
        <p:xfrm>
          <a:off x="248475" y="33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{35E08980-61F3-4A76-A444-056309BDBA42}</a:tableStyleId>
              </a:tblPr>
              <a:tblGrid>
                <a:gridCol w="920225"/>
                <a:gridCol w="920225"/>
                <a:gridCol w="920225"/>
                <a:gridCol w="920225"/>
                <a:gridCol w="920225"/>
              </a:tblGrid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|v|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Posizioni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idx="4294967295" type="title"/>
          </p:nvPr>
        </p:nvSpPr>
        <p:spPr>
          <a:xfrm>
            <a:off x="248475" y="386675"/>
            <a:ext cx="86349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Distanze tra due nodi in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384825" y="1279650"/>
            <a:ext cx="34791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nodo può occorrere più volte in un path.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La distanza tra due nodi in un path è l’insieme di tutte le possibili distanze tra le posizioni.</a:t>
            </a:r>
            <a:endParaRPr/>
          </a:p>
        </p:txBody>
      </p:sp>
      <p:pic>
        <p:nvPicPr>
          <p:cNvPr id="318" name="Google Shape;318;p40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0"/>
          <p:cNvSpPr txBox="1"/>
          <p:nvPr/>
        </p:nvSpPr>
        <p:spPr>
          <a:xfrm>
            <a:off x="5346150" y="4099900"/>
            <a:ext cx="36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D(v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, v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, W</a:t>
            </a:r>
            <a:r>
              <a:rPr baseline="-25000" lang="it" sz="18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800">
                <a:latin typeface="Courier New"/>
                <a:ea typeface="Courier New"/>
                <a:cs typeface="Courier New"/>
                <a:sym typeface="Courier New"/>
              </a:rPr>
              <a:t>) = {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0,4,0,</a:t>
            </a:r>
            <a:r>
              <a:rPr b="1"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80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0" name="Google Shape;320;p40"/>
          <p:cNvGraphicFramePr/>
          <p:nvPr/>
        </p:nvGraphicFramePr>
        <p:xfrm>
          <a:off x="248475" y="33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{35E08980-61F3-4A76-A444-056309BDBA42}</a:tableStyleId>
              </a:tblPr>
              <a:tblGrid>
                <a:gridCol w="920225"/>
                <a:gridCol w="920225"/>
                <a:gridCol w="920225"/>
                <a:gridCol w="920225"/>
                <a:gridCol w="920225"/>
              </a:tblGrid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Path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v2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36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|v|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Posizioni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>
            <p:ph idx="4294967295" type="title"/>
          </p:nvPr>
        </p:nvSpPr>
        <p:spPr>
          <a:xfrm>
            <a:off x="1076025" y="386675"/>
            <a:ext cx="68865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Prefix sum array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306700" y="1494100"/>
            <a:ext cx="39012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Il prefix sum array di una sequenza di numeri</a:t>
            </a:r>
            <a:r>
              <a:rPr lang="it" sz="1450">
                <a:solidFill>
                  <a:srgbClr val="434343"/>
                </a:solidFill>
              </a:rPr>
              <a:t> </a:t>
            </a:r>
            <a:r>
              <a:rPr lang="it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450">
                <a:solidFill>
                  <a:srgbClr val="434343"/>
                </a:solidFill>
              </a:rPr>
              <a:t>:</a:t>
            </a:r>
            <a:r>
              <a:rPr lang="it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aseline="-25000" lang="it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it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,x</a:t>
            </a:r>
            <a:r>
              <a:rPr baseline="-25000" lang="it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it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,...,x</a:t>
            </a:r>
            <a:r>
              <a:rPr baseline="-25000" lang="it" sz="15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t" sz="1450">
                <a:solidFill>
                  <a:srgbClr val="434343"/>
                </a:solidFill>
              </a:rPr>
              <a:t> </a:t>
            </a:r>
            <a:r>
              <a:rPr lang="it" sz="145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è un array  definito come </a:t>
            </a:r>
            <a:endParaRPr sz="145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PSA</a:t>
            </a:r>
            <a:r>
              <a:rPr baseline="-25000" lang="it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[0]= A[0]</a:t>
            </a:r>
            <a:endParaRPr sz="145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PSA</a:t>
            </a:r>
            <a:r>
              <a:rPr baseline="-25000" lang="it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[i]= PSA</a:t>
            </a:r>
            <a:r>
              <a:rPr baseline="-25000" lang="it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it" sz="145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[i-1]+A[i]   0&lt;i&lt;|A|</a:t>
            </a:r>
            <a:endParaRPr sz="145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819" y="1784225"/>
            <a:ext cx="4105374" cy="1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90850" y="1456200"/>
            <a:ext cx="4467900" cy="22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434343"/>
                </a:solidFill>
              </a:rPr>
              <a:t>Il genoma di un essere </a:t>
            </a:r>
            <a:r>
              <a:rPr lang="it" sz="1400">
                <a:solidFill>
                  <a:srgbClr val="434343"/>
                </a:solidFill>
              </a:rPr>
              <a:t> v</a:t>
            </a:r>
            <a:r>
              <a:rPr lang="it" sz="1400">
                <a:solidFill>
                  <a:srgbClr val="434343"/>
                </a:solidFill>
              </a:rPr>
              <a:t>i</a:t>
            </a:r>
            <a:r>
              <a:rPr lang="it" sz="1400">
                <a:solidFill>
                  <a:srgbClr val="434343"/>
                </a:solidFill>
              </a:rPr>
              <a:t>v</a:t>
            </a:r>
            <a:r>
              <a:rPr lang="it" sz="1400">
                <a:solidFill>
                  <a:srgbClr val="434343"/>
                </a:solidFill>
              </a:rPr>
              <a:t>ente è  una sequenza di basi azotate chiamate nucleotidi.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01" name="Google Shape;101;p15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genoma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-1330" l="-1290" r="1289" t="1329"/>
          <a:stretch/>
        </p:blipFill>
        <p:spPr>
          <a:xfrm>
            <a:off x="4862553" y="966738"/>
            <a:ext cx="3512428" cy="3394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7073025" y="1915413"/>
            <a:ext cx="1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denina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080550" y="2260300"/>
            <a:ext cx="1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imina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7073025" y="2571738"/>
            <a:ext cx="1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exend"/>
                <a:ea typeface="Lexend"/>
                <a:cs typeface="Lexend"/>
                <a:sym typeface="Lexend"/>
              </a:rPr>
              <a:t>C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itosi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7073025" y="2890600"/>
            <a:ext cx="168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uanina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/>
          <p:nvPr>
            <p:ph idx="4294967295" type="title"/>
          </p:nvPr>
        </p:nvSpPr>
        <p:spPr>
          <a:xfrm>
            <a:off x="161550" y="386675"/>
            <a:ext cx="88209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Prefix sum array di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33" name="Google Shape;333;p42"/>
          <p:cNvSpPr txBox="1"/>
          <p:nvPr/>
        </p:nvSpPr>
        <p:spPr>
          <a:xfrm>
            <a:off x="347875" y="1329350"/>
            <a:ext cx="3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34" name="Google Shape;3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8784"/>
            <a:ext cx="5875324" cy="2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2"/>
          <p:cNvPicPr preferRelativeResize="0"/>
          <p:nvPr/>
        </p:nvPicPr>
        <p:blipFill rotWithShape="1">
          <a:blip r:embed="rId4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idx="4294967295" type="title"/>
          </p:nvPr>
        </p:nvSpPr>
        <p:spPr>
          <a:xfrm>
            <a:off x="161550" y="386675"/>
            <a:ext cx="88209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Prefix sum array di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41" name="Google Shape;341;p43"/>
          <p:cNvSpPr txBox="1"/>
          <p:nvPr/>
        </p:nvSpPr>
        <p:spPr>
          <a:xfrm>
            <a:off x="347875" y="1329350"/>
            <a:ext cx="3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42" name="Google Shape;34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8784"/>
            <a:ext cx="5875324" cy="2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3"/>
          <p:cNvPicPr preferRelativeResize="0"/>
          <p:nvPr/>
        </p:nvPicPr>
        <p:blipFill rotWithShape="1">
          <a:blip r:embed="rId4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idx="4294967295" type="title"/>
          </p:nvPr>
        </p:nvSpPr>
        <p:spPr>
          <a:xfrm>
            <a:off x="161550" y="386675"/>
            <a:ext cx="88209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Prefix sum array di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49" name="Google Shape;349;p44"/>
          <p:cNvSpPr txBox="1"/>
          <p:nvPr/>
        </p:nvSpPr>
        <p:spPr>
          <a:xfrm>
            <a:off x="347875" y="1329350"/>
            <a:ext cx="3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50" name="Google Shape;3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8784"/>
            <a:ext cx="5875324" cy="2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4"/>
          <p:cNvPicPr preferRelativeResize="0"/>
          <p:nvPr/>
        </p:nvPicPr>
        <p:blipFill rotWithShape="1">
          <a:blip r:embed="rId4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5"/>
          <p:cNvSpPr txBox="1"/>
          <p:nvPr>
            <p:ph idx="4294967295" type="title"/>
          </p:nvPr>
        </p:nvSpPr>
        <p:spPr>
          <a:xfrm>
            <a:off x="161550" y="386675"/>
            <a:ext cx="88209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Prefix sum array di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347875" y="1329350"/>
            <a:ext cx="3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58" name="Google Shape;35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8784"/>
            <a:ext cx="5875324" cy="2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5"/>
          <p:cNvPicPr preferRelativeResize="0"/>
          <p:nvPr/>
        </p:nvPicPr>
        <p:blipFill rotWithShape="1">
          <a:blip r:embed="rId4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idx="4294967295" type="title"/>
          </p:nvPr>
        </p:nvSpPr>
        <p:spPr>
          <a:xfrm>
            <a:off x="161550" y="386675"/>
            <a:ext cx="88209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Prefix sum array di un path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347875" y="1329350"/>
            <a:ext cx="376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366" name="Google Shape;36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98784"/>
            <a:ext cx="5875324" cy="2498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6"/>
          <p:cNvPicPr preferRelativeResize="0"/>
          <p:nvPr/>
        </p:nvPicPr>
        <p:blipFill rotWithShape="1">
          <a:blip r:embed="rId4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idx="4294967295" type="title"/>
          </p:nvPr>
        </p:nvSpPr>
        <p:spPr>
          <a:xfrm>
            <a:off x="403725" y="374275"/>
            <a:ext cx="77514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Memorizzare un bitvector sparso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73" name="Google Shape;373;p47"/>
          <p:cNvSpPr txBox="1"/>
          <p:nvPr/>
        </p:nvSpPr>
        <p:spPr>
          <a:xfrm>
            <a:off x="453425" y="1196400"/>
            <a:ext cx="77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Utilizzato </a:t>
            </a: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SDSL:sd_vector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implementato in </a:t>
            </a: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SDSL-lite library 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(Succinct Data Structure Library). </a:t>
            </a:r>
            <a:b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path di lunghezza  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 base pairs con 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nodi ≈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m · (2+log n/m).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74" name="Google Shape;3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025" y="2358626"/>
            <a:ext cx="5143451" cy="15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7"/>
          <p:cNvSpPr txBox="1"/>
          <p:nvPr/>
        </p:nvSpPr>
        <p:spPr>
          <a:xfrm>
            <a:off x="1187875" y="2940325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select(2,1) =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idx="4294967295" type="title"/>
          </p:nvPr>
        </p:nvSpPr>
        <p:spPr>
          <a:xfrm>
            <a:off x="403725" y="374275"/>
            <a:ext cx="77514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Memorizzare un bitvector sparso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81" name="Google Shape;381;p48"/>
          <p:cNvSpPr txBox="1"/>
          <p:nvPr/>
        </p:nvSpPr>
        <p:spPr>
          <a:xfrm>
            <a:off x="453425" y="1196400"/>
            <a:ext cx="7751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Utilizzato </a:t>
            </a: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SDSL:sd_vector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implementato in </a:t>
            </a:r>
            <a:r>
              <a:rPr b="1" lang="it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SDSL-lite library 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(Succinct Data Structure Library). </a:t>
            </a:r>
            <a:b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 path di lunghezza  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 base pairs con 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nodi ≈</a:t>
            </a:r>
            <a:r>
              <a:rPr lang="it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 m · (2+log n/m).</a:t>
            </a:r>
            <a:endParaRPr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82" name="Google Shape;38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8025" y="2358626"/>
            <a:ext cx="5143451" cy="156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8"/>
          <p:cNvSpPr txBox="1"/>
          <p:nvPr/>
        </p:nvSpPr>
        <p:spPr>
          <a:xfrm>
            <a:off x="1187875" y="2940325"/>
            <a:ext cx="131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select(2,1) =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idx="4294967295" type="title"/>
          </p:nvPr>
        </p:nvSpPr>
        <p:spPr>
          <a:xfrm>
            <a:off x="775675" y="386675"/>
            <a:ext cx="71868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Distanze con prefix sum array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89" name="Google Shape;389;p49"/>
          <p:cNvSpPr txBox="1"/>
          <p:nvPr/>
        </p:nvSpPr>
        <p:spPr>
          <a:xfrm>
            <a:off x="552900" y="1798775"/>
            <a:ext cx="803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Calcolo della distanza tra due posizioni </a:t>
            </a:r>
            <a:r>
              <a:rPr lang="it" sz="14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lang="it" sz="14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 2 accessi </a:t>
            </a:r>
            <a:r>
              <a:rPr lang="it" sz="14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422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D(i, j) = (PSA[j]-PSA[i])-(PSA[j] - PSA[j-1]) = PSA[j-1]-PSA[i]</a:t>
            </a:r>
            <a:endParaRPr sz="1622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0" name="Google Shape;3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169" y="3026800"/>
            <a:ext cx="4105374" cy="15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idx="4294967295" type="title"/>
          </p:nvPr>
        </p:nvSpPr>
        <p:spPr>
          <a:xfrm>
            <a:off x="775675" y="386675"/>
            <a:ext cx="71868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Distanze con prefix sum array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96" name="Google Shape;396;p50"/>
          <p:cNvSpPr txBox="1"/>
          <p:nvPr/>
        </p:nvSpPr>
        <p:spPr>
          <a:xfrm>
            <a:off x="552900" y="1798775"/>
            <a:ext cx="803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Calcolo della distanza tra due posizioni </a:t>
            </a:r>
            <a:r>
              <a:rPr lang="it" sz="14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lang="it" sz="14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 2 accessi </a:t>
            </a:r>
            <a:r>
              <a:rPr lang="it" sz="14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422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D(i, j) = (PSA[j]-PSA[i])-(PSA[j] - PSA[j-1]) = PSA[j-1]-PSA[i]</a:t>
            </a:r>
            <a:endParaRPr sz="1622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50"/>
          <p:cNvSpPr txBox="1"/>
          <p:nvPr/>
        </p:nvSpPr>
        <p:spPr>
          <a:xfrm>
            <a:off x="723275" y="3489425"/>
            <a:ext cx="43377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D(1,2)= </a:t>
            </a:r>
            <a:r>
              <a:rPr lang="it" sz="16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PSA[1]-PSA[1]= 0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8" name="Google Shape;39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225" y="2571750"/>
            <a:ext cx="3563593" cy="21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idx="4294967295" type="title"/>
          </p:nvPr>
        </p:nvSpPr>
        <p:spPr>
          <a:xfrm>
            <a:off x="775675" y="386675"/>
            <a:ext cx="71868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Distanze con prefix sum array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404" name="Google Shape;404;p51"/>
          <p:cNvSpPr txBox="1"/>
          <p:nvPr/>
        </p:nvSpPr>
        <p:spPr>
          <a:xfrm>
            <a:off x="552900" y="1798775"/>
            <a:ext cx="80382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Calcolo della distanza tra due posizioni </a:t>
            </a:r>
            <a:r>
              <a:rPr lang="it" sz="14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 </a:t>
            </a:r>
            <a:r>
              <a:rPr lang="it" sz="14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in 2 accessi </a:t>
            </a:r>
            <a:r>
              <a:rPr lang="it" sz="14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 lang="it" sz="1422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422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6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D(i, j) = (PSA[j]-PSA[i])-(PSA[j] - PSA[j-1]) = PSA[j-1]-PSA[i]</a:t>
            </a:r>
            <a:endParaRPr sz="1622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51"/>
          <p:cNvSpPr txBox="1"/>
          <p:nvPr/>
        </p:nvSpPr>
        <p:spPr>
          <a:xfrm>
            <a:off x="723275" y="3489425"/>
            <a:ext cx="43377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D(0,3)= </a:t>
            </a:r>
            <a:r>
              <a:rPr lang="it" sz="1622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PSA[2]-PSA[0]= 7-3 = 4</a:t>
            </a:r>
            <a:endParaRPr sz="1622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6" name="Google Shape;40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25" y="2571750"/>
            <a:ext cx="3563593" cy="21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sequenziamento 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829200" y="1228025"/>
            <a:ext cx="7485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Il sequenziamento del </a:t>
            </a:r>
            <a:r>
              <a:rPr lang="it">
                <a:solidFill>
                  <a:srgbClr val="0645AD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DNA</a:t>
            </a: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 è un processo che estrae sequenze di DNA chiamate </a:t>
            </a:r>
            <a:r>
              <a:rPr i="1" lang="it">
                <a:solidFill>
                  <a:srgbClr val="202122"/>
                </a:solidFill>
                <a:highlight>
                  <a:srgbClr val="FFFFFF"/>
                </a:highlight>
              </a:rPr>
              <a:t>read</a:t>
            </a: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b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</a:br>
            <a:b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</a:br>
            <a:r>
              <a:rPr lang="it">
                <a:solidFill>
                  <a:srgbClr val="202122"/>
                </a:solidFill>
                <a:highlight>
                  <a:srgbClr val="FFFFFF"/>
                </a:highlight>
              </a:rPr>
              <a:t>Non si può decidere a priori la porzione del DNA letta.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3931050" y="3170450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59313"/>
            <a:ext cx="3626250" cy="234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9200" y="2059325"/>
            <a:ext cx="3337250" cy="24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idx="1" type="body"/>
          </p:nvPr>
        </p:nvSpPr>
        <p:spPr>
          <a:xfrm>
            <a:off x="236050" y="1261600"/>
            <a:ext cx="5516100" cy="147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>
                <a:solidFill>
                  <a:srgbClr val="434343"/>
                </a:solidFill>
              </a:rPr>
              <a:t>Memorizza solo i prefix sum arrays dei path forward come sd_vector.</a:t>
            </a:r>
            <a:br>
              <a:rPr lang="it" sz="1400">
                <a:solidFill>
                  <a:srgbClr val="434343"/>
                </a:solidFill>
              </a:rPr>
            </a:br>
            <a:br>
              <a:rPr lang="it" sz="1400">
                <a:solidFill>
                  <a:srgbClr val="434343"/>
                </a:solidFill>
              </a:rPr>
            </a:br>
            <a:r>
              <a:rPr lang="it" sz="1400">
                <a:solidFill>
                  <a:srgbClr val="434343"/>
                </a:solidFill>
              </a:rPr>
              <a:t>I path  forward hanno ID pari. Il prefix sum array del path </a:t>
            </a:r>
            <a:r>
              <a:rPr lang="it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2*i</a:t>
            </a:r>
            <a:r>
              <a:rPr lang="it" sz="1400">
                <a:solidFill>
                  <a:srgbClr val="434343"/>
                </a:solidFill>
              </a:rPr>
              <a:t> è memorizzato alla posizione </a:t>
            </a:r>
            <a:r>
              <a:rPr lang="it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it" sz="1400">
                <a:solidFill>
                  <a:srgbClr val="434343"/>
                </a:solidFill>
              </a:rPr>
              <a:t>-esima di un array.</a:t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412" name="Google Shape;412;p52"/>
          <p:cNvSpPr txBox="1"/>
          <p:nvPr>
            <p:ph idx="4294967295" type="title"/>
          </p:nvPr>
        </p:nvSpPr>
        <p:spPr>
          <a:xfrm>
            <a:off x="1076025" y="386675"/>
            <a:ext cx="68865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PathsPrefixSumArrays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413" name="Google Shape;4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100" y="2355025"/>
            <a:ext cx="7117802" cy="2397129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2"/>
          <p:cNvSpPr txBox="1"/>
          <p:nvPr/>
        </p:nvSpPr>
        <p:spPr>
          <a:xfrm>
            <a:off x="5702450" y="1261600"/>
            <a:ext cx="4337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     </a:t>
            </a:r>
            <a:b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Tempo: 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endParaRPr baseline="-25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5" name="Google Shape;415;p52"/>
          <p:cNvCxnSpPr/>
          <p:nvPr/>
        </p:nvCxnSpPr>
        <p:spPr>
          <a:xfrm>
            <a:off x="5702450" y="1360000"/>
            <a:ext cx="0" cy="137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16" name="Google Shape;41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0150" y="2082763"/>
            <a:ext cx="954725" cy="6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2"/>
          <p:cNvSpPr txBox="1"/>
          <p:nvPr/>
        </p:nvSpPr>
        <p:spPr>
          <a:xfrm>
            <a:off x="5752150" y="1413800"/>
            <a:ext cx="76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Spazio: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18" name="Google Shape;418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0150" y="1315738"/>
            <a:ext cx="1847012" cy="6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3"/>
          <p:cNvSpPr txBox="1"/>
          <p:nvPr>
            <p:ph idx="1" type="body"/>
          </p:nvPr>
        </p:nvSpPr>
        <p:spPr>
          <a:xfrm>
            <a:off x="723300" y="1251625"/>
            <a:ext cx="3667200" cy="18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GetPositionsOfANodeInAPath()</a:t>
            </a:r>
            <a:br>
              <a:rPr lang="it"/>
            </a:br>
            <a:br>
              <a:rPr lang="it"/>
            </a:br>
            <a:r>
              <a:rPr lang="it"/>
              <a:t>Input: un nodo e un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Output: le posizioni del nodo nel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Costo: </a:t>
            </a:r>
            <a:endParaRPr/>
          </a:p>
        </p:txBody>
      </p:sp>
      <p:sp>
        <p:nvSpPr>
          <p:cNvPr id="424" name="Google Shape;424;p53"/>
          <p:cNvSpPr txBox="1"/>
          <p:nvPr>
            <p:ph idx="4294967295" type="title"/>
          </p:nvPr>
        </p:nvSpPr>
        <p:spPr>
          <a:xfrm>
            <a:off x="593850" y="386675"/>
            <a:ext cx="79563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Paths’ Prefix Sum Arrays: metodi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425" name="Google Shape;4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925" y="2573722"/>
            <a:ext cx="738025" cy="5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325" y="3734287"/>
            <a:ext cx="1857150" cy="928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3"/>
          <p:cNvSpPr txBox="1"/>
          <p:nvPr/>
        </p:nvSpPr>
        <p:spPr>
          <a:xfrm>
            <a:off x="357950" y="3769875"/>
            <a:ext cx="1381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Input:      v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, W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53"/>
          <p:cNvSpPr txBox="1"/>
          <p:nvPr/>
        </p:nvSpPr>
        <p:spPr>
          <a:xfrm>
            <a:off x="2014000" y="3567375"/>
            <a:ext cx="13818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29" name="Google Shape;429;p53"/>
          <p:cNvPicPr preferRelativeResize="0"/>
          <p:nvPr/>
        </p:nvPicPr>
        <p:blipFill rotWithShape="1">
          <a:blip r:embed="rId5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4"/>
          <p:cNvSpPr txBox="1"/>
          <p:nvPr>
            <p:ph idx="1" type="body"/>
          </p:nvPr>
        </p:nvSpPr>
        <p:spPr>
          <a:xfrm>
            <a:off x="723300" y="1027975"/>
            <a:ext cx="3667200" cy="18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GetAllNodePositions()</a:t>
            </a:r>
            <a:br>
              <a:rPr lang="it"/>
            </a:br>
            <a:br>
              <a:rPr lang="it"/>
            </a:br>
            <a:r>
              <a:rPr lang="it"/>
              <a:t>Input: un nodo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Output: le posizioni del nodo in tutti i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Costo: </a:t>
            </a:r>
            <a:endParaRPr/>
          </a:p>
        </p:txBody>
      </p:sp>
      <p:sp>
        <p:nvSpPr>
          <p:cNvPr id="435" name="Google Shape;435;p54"/>
          <p:cNvSpPr txBox="1"/>
          <p:nvPr>
            <p:ph idx="4294967295" type="title"/>
          </p:nvPr>
        </p:nvSpPr>
        <p:spPr>
          <a:xfrm>
            <a:off x="593850" y="386675"/>
            <a:ext cx="79563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Paths’ Prefix Sum Arrays: metodi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436" name="Google Shape;436;p54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390500" y="1305600"/>
            <a:ext cx="4774149" cy="286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3500" y="2318060"/>
            <a:ext cx="738025" cy="507375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4"/>
          <p:cNvSpPr txBox="1"/>
          <p:nvPr/>
        </p:nvSpPr>
        <p:spPr>
          <a:xfrm>
            <a:off x="64250" y="3769875"/>
            <a:ext cx="1078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Input:    v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9" name="Google Shape;43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2675" y="2912850"/>
            <a:ext cx="4151075" cy="18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4"/>
          <p:cNvSpPr txBox="1"/>
          <p:nvPr/>
        </p:nvSpPr>
        <p:spPr>
          <a:xfrm>
            <a:off x="1250375" y="2952900"/>
            <a:ext cx="3575700" cy="1585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it">
                <a:latin typeface="Lato"/>
                <a:ea typeface="Lato"/>
                <a:cs typeface="Lato"/>
                <a:sym typeface="Lato"/>
              </a:rPr>
            </a:br>
            <a:br>
              <a:rPr lang="it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idx="1" type="body"/>
          </p:nvPr>
        </p:nvSpPr>
        <p:spPr>
          <a:xfrm>
            <a:off x="723300" y="1251625"/>
            <a:ext cx="3667200" cy="18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GetDistanceBetweenPositionsInPath()</a:t>
            </a:r>
            <a:br>
              <a:rPr lang="it"/>
            </a:br>
            <a:br>
              <a:rPr lang="it"/>
            </a:br>
            <a:r>
              <a:rPr lang="it"/>
              <a:t>Input: due posizioni  e un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Output: la distanza tra le posizioni nel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Costo: </a:t>
            </a:r>
            <a:endParaRPr/>
          </a:p>
        </p:txBody>
      </p:sp>
      <p:sp>
        <p:nvSpPr>
          <p:cNvPr id="446" name="Google Shape;446;p55"/>
          <p:cNvSpPr txBox="1"/>
          <p:nvPr>
            <p:ph idx="4294967295" type="title"/>
          </p:nvPr>
        </p:nvSpPr>
        <p:spPr>
          <a:xfrm>
            <a:off x="593850" y="386675"/>
            <a:ext cx="79563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Paths’ Prefix Sum Arrays: metodi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447" name="Google Shape;4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925" y="2719200"/>
            <a:ext cx="318875" cy="1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5"/>
          <p:cNvSpPr txBox="1"/>
          <p:nvPr/>
        </p:nvSpPr>
        <p:spPr>
          <a:xfrm>
            <a:off x="357950" y="3769875"/>
            <a:ext cx="19404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Input:      0, 3  e W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1</a:t>
            </a:r>
            <a:br>
              <a:rPr lang="it">
                <a:latin typeface="Lato"/>
                <a:ea typeface="Lato"/>
                <a:cs typeface="Lato"/>
                <a:sym typeface="Lato"/>
              </a:rPr>
            </a:br>
            <a:r>
              <a:rPr lang="it">
                <a:latin typeface="Lato"/>
                <a:ea typeface="Lato"/>
                <a:cs typeface="Lato"/>
                <a:sym typeface="Lato"/>
              </a:rPr>
              <a:t>Output: 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9" name="Google Shape;449;p55"/>
          <p:cNvPicPr preferRelativeResize="0"/>
          <p:nvPr/>
        </p:nvPicPr>
        <p:blipFill rotWithShape="1">
          <a:blip r:embed="rId4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723300" y="1251625"/>
            <a:ext cx="3667200" cy="18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GetAllNodeDistancesInAPath()</a:t>
            </a:r>
            <a:br>
              <a:rPr lang="it"/>
            </a:br>
            <a:br>
              <a:rPr lang="it"/>
            </a:br>
            <a:r>
              <a:rPr lang="it"/>
              <a:t>Input: due nodi  e un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Output: le distanze tra le posizioni dei nodi nel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Costo: </a:t>
            </a:r>
            <a:endParaRPr/>
          </a:p>
        </p:txBody>
      </p:sp>
      <p:sp>
        <p:nvSpPr>
          <p:cNvPr id="455" name="Google Shape;455;p56"/>
          <p:cNvSpPr txBox="1"/>
          <p:nvPr>
            <p:ph idx="4294967295" type="title"/>
          </p:nvPr>
        </p:nvSpPr>
        <p:spPr>
          <a:xfrm>
            <a:off x="593850" y="386675"/>
            <a:ext cx="79563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Paths’ Prefix Sum Arrays: metodi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456" name="Google Shape;45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50" y="2753850"/>
            <a:ext cx="1012875" cy="2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6"/>
          <p:cNvSpPr txBox="1"/>
          <p:nvPr/>
        </p:nvSpPr>
        <p:spPr>
          <a:xfrm>
            <a:off x="418200" y="3700875"/>
            <a:ext cx="1940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Input:    v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, v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   e W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58" name="Google Shape;458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1550" y="3734625"/>
            <a:ext cx="2465649" cy="7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56"/>
          <p:cNvSpPr txBox="1"/>
          <p:nvPr/>
        </p:nvSpPr>
        <p:spPr>
          <a:xfrm>
            <a:off x="2754725" y="3485325"/>
            <a:ext cx="20793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 Output: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0" name="Google Shape;460;p56"/>
          <p:cNvPicPr preferRelativeResize="0"/>
          <p:nvPr/>
        </p:nvPicPr>
        <p:blipFill rotWithShape="1">
          <a:blip r:embed="rId5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"/>
          <p:cNvSpPr txBox="1"/>
          <p:nvPr>
            <p:ph idx="1" type="body"/>
          </p:nvPr>
        </p:nvSpPr>
        <p:spPr>
          <a:xfrm>
            <a:off x="723300" y="1251625"/>
            <a:ext cx="3667200" cy="18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GetAllNodeDistancesInAPath()</a:t>
            </a:r>
            <a:br>
              <a:rPr lang="it"/>
            </a:br>
            <a:br>
              <a:rPr lang="it"/>
            </a:br>
            <a:r>
              <a:rPr lang="it"/>
              <a:t>Input: due vettori di posizioni  e un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Output: le distanze tra le posizioni dei nodi nel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Costo: </a:t>
            </a:r>
            <a:endParaRPr/>
          </a:p>
        </p:txBody>
      </p:sp>
      <p:sp>
        <p:nvSpPr>
          <p:cNvPr id="466" name="Google Shape;466;p57"/>
          <p:cNvSpPr txBox="1"/>
          <p:nvPr>
            <p:ph idx="4294967295" type="title"/>
          </p:nvPr>
        </p:nvSpPr>
        <p:spPr>
          <a:xfrm>
            <a:off x="593850" y="386675"/>
            <a:ext cx="79563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Paths’ Prefix Sum Arrays: metodi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467" name="Google Shape;46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9650" y="2753850"/>
            <a:ext cx="1012875" cy="2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7"/>
          <p:cNvSpPr txBox="1"/>
          <p:nvPr/>
        </p:nvSpPr>
        <p:spPr>
          <a:xfrm>
            <a:off x="80875" y="3712625"/>
            <a:ext cx="30594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Input:                                                             , W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69" name="Google Shape;46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85" y="3574652"/>
            <a:ext cx="2256465" cy="11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6925" y="3961925"/>
            <a:ext cx="2465649" cy="7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7"/>
          <p:cNvSpPr txBox="1"/>
          <p:nvPr/>
        </p:nvSpPr>
        <p:spPr>
          <a:xfrm>
            <a:off x="3290100" y="3712625"/>
            <a:ext cx="20793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 Output: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2" name="Google Shape;472;p57"/>
          <p:cNvPicPr preferRelativeResize="0"/>
          <p:nvPr/>
        </p:nvPicPr>
        <p:blipFill rotWithShape="1">
          <a:blip r:embed="rId6">
            <a:alphaModFix/>
          </a:blip>
          <a:srcRect b="835" l="0" r="0" t="835"/>
          <a:stretch/>
        </p:blipFill>
        <p:spPr>
          <a:xfrm>
            <a:off x="4176025" y="1139513"/>
            <a:ext cx="4774149" cy="286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8"/>
          <p:cNvSpPr txBox="1"/>
          <p:nvPr>
            <p:ph idx="1" type="body"/>
          </p:nvPr>
        </p:nvSpPr>
        <p:spPr>
          <a:xfrm>
            <a:off x="723300" y="1251625"/>
            <a:ext cx="3667200" cy="18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GetAllNodeDistances()</a:t>
            </a:r>
            <a:br>
              <a:rPr lang="it"/>
            </a:br>
            <a:br>
              <a:rPr lang="it"/>
            </a:br>
            <a:r>
              <a:rPr lang="it"/>
              <a:t>Input: due nodi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Output: le distanze tra i due nodi su tutti i path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Costo: </a:t>
            </a:r>
            <a:endParaRPr/>
          </a:p>
        </p:txBody>
      </p:sp>
      <p:sp>
        <p:nvSpPr>
          <p:cNvPr id="478" name="Google Shape;478;p58"/>
          <p:cNvSpPr txBox="1"/>
          <p:nvPr>
            <p:ph idx="4294967295" type="title"/>
          </p:nvPr>
        </p:nvSpPr>
        <p:spPr>
          <a:xfrm>
            <a:off x="593850" y="386675"/>
            <a:ext cx="79563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Paths’ Prefix Sum Arrays: metodi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479" name="Google Shape;479;p58"/>
          <p:cNvPicPr preferRelativeResize="0"/>
          <p:nvPr/>
        </p:nvPicPr>
        <p:blipFill rotWithShape="1">
          <a:blip r:embed="rId3">
            <a:alphaModFix/>
          </a:blip>
          <a:srcRect b="835" l="0" r="0" t="835"/>
          <a:stretch/>
        </p:blipFill>
        <p:spPr>
          <a:xfrm>
            <a:off x="4390500" y="1305600"/>
            <a:ext cx="4774149" cy="2864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750" y="2571750"/>
            <a:ext cx="1388179" cy="571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8"/>
          <p:cNvSpPr txBox="1"/>
          <p:nvPr/>
        </p:nvSpPr>
        <p:spPr>
          <a:xfrm>
            <a:off x="385025" y="3783850"/>
            <a:ext cx="1271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Input:    v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3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, v</a:t>
            </a:r>
            <a:r>
              <a:rPr baseline="-25000" lang="it">
                <a:latin typeface="Lato"/>
                <a:ea typeface="Lato"/>
                <a:cs typeface="Lato"/>
                <a:sym typeface="Lato"/>
              </a:rPr>
              <a:t>5</a:t>
            </a:r>
            <a:r>
              <a:rPr lang="it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2" name="Google Shape;482;p58"/>
          <p:cNvSpPr txBox="1"/>
          <p:nvPr/>
        </p:nvSpPr>
        <p:spPr>
          <a:xfrm>
            <a:off x="1882700" y="3622300"/>
            <a:ext cx="1302900" cy="72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ato"/>
                <a:ea typeface="Lato"/>
                <a:cs typeface="Lato"/>
                <a:sym typeface="Lato"/>
              </a:rPr>
              <a:t> Output: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3" name="Google Shape;48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450" y="3783854"/>
            <a:ext cx="1271400" cy="618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9"/>
          <p:cNvSpPr txBox="1"/>
          <p:nvPr>
            <p:ph idx="1" type="body"/>
          </p:nvPr>
        </p:nvSpPr>
        <p:spPr>
          <a:xfrm>
            <a:off x="1417875" y="1390850"/>
            <a:ext cx="6202800" cy="25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Contributo:  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it">
                <a:solidFill>
                  <a:srgbClr val="434343"/>
                </a:solidFill>
              </a:rPr>
              <a:t>Libreria </a:t>
            </a:r>
            <a:r>
              <a:rPr b="1" lang="it">
                <a:solidFill>
                  <a:srgbClr val="434343"/>
                </a:solidFill>
              </a:rPr>
              <a:t>PathsPrefixSumArrays</a:t>
            </a:r>
            <a:r>
              <a:rPr lang="it">
                <a:solidFill>
                  <a:srgbClr val="434343"/>
                </a:solidFill>
              </a:rPr>
              <a:t> in C++ per calcolo distanze in pangenomi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(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https://github.com/piovanId/Consensus-distance</a:t>
            </a:r>
            <a:r>
              <a:rPr lang="it">
                <a:solidFill>
                  <a:srgbClr val="434343"/>
                </a:solidFill>
              </a:rPr>
              <a:t>)</a:t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it">
                <a:solidFill>
                  <a:srgbClr val="434343"/>
                </a:solidFill>
              </a:rPr>
              <a:t>Validazione e sperimentazione delle funzioni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</a:rPr>
              <a:t>Sviluppi futuri: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it">
                <a:solidFill>
                  <a:srgbClr val="434343"/>
                </a:solidFill>
              </a:rPr>
              <a:t>Nozione di distanza di consenso basata sulla libreria </a:t>
            </a:r>
            <a:r>
              <a:rPr b="1" lang="it">
                <a:solidFill>
                  <a:srgbClr val="434343"/>
                </a:solidFill>
              </a:rPr>
              <a:t>PathsPrefixSumArrays</a:t>
            </a:r>
            <a:endParaRPr b="1">
              <a:solidFill>
                <a:srgbClr val="434343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Char char="-"/>
            </a:pPr>
            <a:r>
              <a:rPr lang="it">
                <a:solidFill>
                  <a:srgbClr val="434343"/>
                </a:solidFill>
              </a:rPr>
              <a:t>Metodi di pruning di un grafo usando distanza di consenso.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489" name="Google Shape;489;p59"/>
          <p:cNvSpPr txBox="1"/>
          <p:nvPr>
            <p:ph idx="4294967295" type="title"/>
          </p:nvPr>
        </p:nvSpPr>
        <p:spPr>
          <a:xfrm>
            <a:off x="1076025" y="386675"/>
            <a:ext cx="6886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Conclusioni e sviluppi futuri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/>
          <p:nvPr>
            <p:ph idx="1" type="body"/>
          </p:nvPr>
        </p:nvSpPr>
        <p:spPr>
          <a:xfrm>
            <a:off x="466125" y="2066997"/>
            <a:ext cx="7697400" cy="169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60"/>
          <p:cNvSpPr txBox="1"/>
          <p:nvPr>
            <p:ph idx="4294967295" type="title"/>
          </p:nvPr>
        </p:nvSpPr>
        <p:spPr>
          <a:xfrm>
            <a:off x="1076025" y="386675"/>
            <a:ext cx="6886500" cy="14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Grazie per l’attenzione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allineamento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425100" y="1220250"/>
            <a:ext cx="31716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 ’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allineamento delle reads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determina la posizione della read sul DNA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Confrontando porzioni delle reads con un DNA di riferimento (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reference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) si tro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ano le posizioni a cui appartengono con più probabilità.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Il reference lineare non è ottimale.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700" y="1108650"/>
            <a:ext cx="5417501" cy="314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pangenoma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37825" y="1296950"/>
            <a:ext cx="4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Pangenoma per i biologi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Pangenomics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 txBox="1"/>
          <p:nvPr/>
        </p:nvSpPr>
        <p:spPr>
          <a:xfrm>
            <a:off x="4729225" y="1296950"/>
            <a:ext cx="423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Pangenoma per i bioinformatici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ato"/>
              <a:buChar char="●"/>
            </a:pPr>
            <a:r>
              <a:rPr lang="it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Computational pangenomics</a:t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00" y="1912550"/>
            <a:ext cx="3199776" cy="257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225" y="2136925"/>
            <a:ext cx="4073850" cy="19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0" y="4745150"/>
            <a:ext cx="9094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3B35"/>
                </a:solidFill>
              </a:rPr>
              <a:t> Hervé Tettelin </a:t>
            </a:r>
            <a:r>
              <a:rPr lang="it" sz="1100">
                <a:solidFill>
                  <a:srgbClr val="003B35"/>
                </a:solidFill>
              </a:rPr>
              <a:t>2005 : 	“</a:t>
            </a:r>
            <a:r>
              <a:rPr lang="it" sz="1100">
                <a:solidFill>
                  <a:srgbClr val="003B35"/>
                </a:solidFill>
                <a:latin typeface="Lato"/>
                <a:ea typeface="Lato"/>
                <a:cs typeface="Lato"/>
                <a:sym typeface="Lato"/>
              </a:rPr>
              <a:t>Genome analysis of multiple pathogenic isolates of Streptococcus agalactiae: Implications for the microbial “pan-genome” ”</a:t>
            </a:r>
            <a:endParaRPr sz="1200">
              <a:solidFill>
                <a:srgbClr val="003B3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/>
        </p:nvSpPr>
        <p:spPr>
          <a:xfrm>
            <a:off x="7525" y="4736850"/>
            <a:ext cx="632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003B35"/>
                </a:solidFill>
              </a:rPr>
              <a:t>Miga KH, Wang T. “The Need for a Human Pangenome Reference Sequence. ”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225" y="272175"/>
            <a:ext cx="6383898" cy="367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475" y="916313"/>
            <a:ext cx="1403950" cy="10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66" y="2555085"/>
            <a:ext cx="1403950" cy="1195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pangenome graph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1340350" y="1438425"/>
            <a:ext cx="771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365875" y="1032800"/>
            <a:ext cx="84885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Il </a:t>
            </a:r>
            <a:r>
              <a:rPr b="1"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pangenome graph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è in grado di rappresentare più 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ariazioni genomiche.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Tipo di reference moderno: migliori risultati in allineamento rispetto al linear reference.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Un</a:t>
            </a:r>
            <a:r>
              <a:rPr b="1"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</a:t>
            </a:r>
            <a:r>
              <a:rPr b="1"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ariation graph 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è un pangenome graph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G=(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V, </a:t>
            </a:r>
            <a:r>
              <a:rPr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A, W)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150" y="1596225"/>
            <a:ext cx="5237973" cy="319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idx="4294967295" type="title"/>
          </p:nvPr>
        </p:nvSpPr>
        <p:spPr>
          <a:xfrm>
            <a:off x="1128750" y="90375"/>
            <a:ext cx="68865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chemeClr val="dk1"/>
                </a:solidFill>
              </a:rPr>
              <a:t>Background: BWT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656525" y="1842150"/>
            <a:ext cx="5002500" cy="1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Data una stringa S $-terminata su un alfabeto </a:t>
            </a:r>
            <a:r>
              <a:rPr lang="it" sz="1050">
                <a:solidFill>
                  <a:srgbClr val="4D5156"/>
                </a:solidFill>
                <a:highlight>
                  <a:srgbClr val="FFFFFF"/>
                </a:highlight>
              </a:rPr>
              <a:t>Σ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la </a:t>
            </a:r>
            <a:r>
              <a:rPr b="1" i="1"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BWT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è una sua permutazione re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ersibile che permette di sal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arla in modo compresso.</a:t>
            </a:r>
            <a:endParaRPr sz="1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Date le rotazioni di S in ordine lessicografico la BWT corrisponde all’ultima colonna.</a:t>
            </a: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st.</a:t>
            </a:r>
            <a:endParaRPr/>
          </a:p>
        </p:txBody>
      </p:sp>
      <p:sp>
        <p:nvSpPr>
          <p:cNvPr id="155" name="Google Shape;155;p21"/>
          <p:cNvSpPr txBox="1"/>
          <p:nvPr/>
        </p:nvSpPr>
        <p:spPr>
          <a:xfrm>
            <a:off x="3818100" y="2402300"/>
            <a:ext cx="433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300" y="649863"/>
            <a:ext cx="2829250" cy="408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