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29"/>
  </p:notesMasterIdLst>
  <p:sldIdLst>
    <p:sldId id="256" r:id="rId2"/>
    <p:sldId id="267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84" r:id="rId11"/>
    <p:sldId id="285" r:id="rId12"/>
    <p:sldId id="286" r:id="rId13"/>
    <p:sldId id="268" r:id="rId14"/>
    <p:sldId id="263" r:id="rId15"/>
    <p:sldId id="269" r:id="rId16"/>
    <p:sldId id="270" r:id="rId17"/>
    <p:sldId id="271" r:id="rId18"/>
    <p:sldId id="273" r:id="rId19"/>
    <p:sldId id="272" r:id="rId20"/>
    <p:sldId id="274" r:id="rId21"/>
    <p:sldId id="277" r:id="rId22"/>
    <p:sldId id="275" r:id="rId23"/>
    <p:sldId id="276" r:id="rId24"/>
    <p:sldId id="278" r:id="rId25"/>
    <p:sldId id="279" r:id="rId26"/>
    <p:sldId id="287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A4F0C-F26B-4D16-9C52-89BD99A5B669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3D1F1-1DF4-4506-BBA0-CCB427203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8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3D1F1-1DF4-4506-BBA0-CCB427203E5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8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4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24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23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51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0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4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9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67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2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2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1794D4-E05C-40D0-ACA6-8E549E72EEF3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EEB63-140B-4B4C-B3BB-D4F568F1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70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/400515#.X4mkamgzZP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Acoustic event recognition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Progress Report</a:t>
            </a:r>
          </a:p>
          <a:p>
            <a:r>
              <a:rPr lang="en-IN" dirty="0" smtClean="0"/>
              <a:t>Group 11 (Naveen </a:t>
            </a:r>
            <a:r>
              <a:rPr lang="en-IN" dirty="0" err="1" smtClean="0"/>
              <a:t>gupta</a:t>
            </a:r>
            <a:r>
              <a:rPr lang="en-IN" dirty="0" smtClean="0"/>
              <a:t>, Aryan </a:t>
            </a:r>
            <a:r>
              <a:rPr lang="en-IN" dirty="0" err="1" smtClean="0"/>
              <a:t>garg</a:t>
            </a:r>
            <a:r>
              <a:rPr lang="en-IN" dirty="0" smtClean="0"/>
              <a:t>, </a:t>
            </a:r>
            <a:r>
              <a:rPr lang="en-IN" dirty="0" err="1" smtClean="0"/>
              <a:t>Akash</a:t>
            </a:r>
            <a:r>
              <a:rPr lang="en-IN" dirty="0" smtClean="0"/>
              <a:t> Sharma, Kush Sharma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6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6895602" cy="1176082"/>
          </a:xfrm>
        </p:spPr>
        <p:txBody>
          <a:bodyPr/>
          <a:lstStyle/>
          <a:p>
            <a:r>
              <a:rPr lang="en-US" sz="3200" dirty="0" smtClean="0"/>
              <a:t>Decision </a:t>
            </a:r>
            <a:r>
              <a:rPr lang="en-US" sz="3200" dirty="0"/>
              <a:t>T</a:t>
            </a:r>
            <a:r>
              <a:rPr lang="en-US" sz="3200" dirty="0" smtClean="0"/>
              <a:t>ree 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84784"/>
            <a:ext cx="7054644" cy="47636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supervised learning algorithm.</a:t>
            </a:r>
          </a:p>
          <a:p>
            <a:r>
              <a:rPr lang="en-US" dirty="0" smtClean="0"/>
              <a:t>It is used for classification  as well as regression.</a:t>
            </a:r>
          </a:p>
          <a:p>
            <a:r>
              <a:rPr lang="en-US" dirty="0"/>
              <a:t> It is a tree-structured classifier, where</a:t>
            </a:r>
            <a:r>
              <a:rPr lang="en-US" b="1" dirty="0"/>
              <a:t> </a:t>
            </a:r>
            <a:r>
              <a:rPr lang="en-US" dirty="0"/>
              <a:t>internal nodes represent the features of a dataset, branches represent the decision rules and each leaf node represents the outcome</a:t>
            </a:r>
            <a:r>
              <a:rPr lang="en-US" dirty="0" smtClean="0"/>
              <a:t>.</a:t>
            </a:r>
          </a:p>
          <a:p>
            <a:r>
              <a:rPr lang="en-US" dirty="0"/>
              <a:t>In a Decision tree, there are two nodes, which are the </a:t>
            </a:r>
            <a:r>
              <a:rPr lang="en-US" b="1" dirty="0"/>
              <a:t>Decision Node</a:t>
            </a:r>
            <a:r>
              <a:rPr lang="en-US" dirty="0"/>
              <a:t> and</a:t>
            </a:r>
            <a:r>
              <a:rPr lang="en-US" b="1" dirty="0"/>
              <a:t> Leaf Node</a:t>
            </a:r>
            <a:r>
              <a:rPr lang="en-US" b="1" dirty="0" smtClean="0"/>
              <a:t>.</a:t>
            </a:r>
          </a:p>
          <a:p>
            <a:r>
              <a:rPr lang="en-US" dirty="0"/>
              <a:t> Decision nodes are used to make any decision and have multiple branches, whereas Leaf nodes are the output of those decisions and do not contain any further branches.</a:t>
            </a:r>
          </a:p>
          <a:p>
            <a:r>
              <a:rPr lang="en-US" dirty="0"/>
              <a:t>In order to build a tree, we use the CART algorithm, which stands for Classification and Regression Tree algorithm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Decision tree 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560840" cy="4570735"/>
          </a:xfrm>
        </p:spPr>
      </p:pic>
    </p:spTree>
    <p:extLst>
      <p:ext uri="{BB962C8B-B14F-4D97-AF65-F5344CB8AC3E}">
        <p14:creationId xmlns:p14="http://schemas.microsoft.com/office/powerpoint/2010/main" val="412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60058"/>
          </a:xfrm>
        </p:spPr>
        <p:txBody>
          <a:bodyPr/>
          <a:lstStyle/>
          <a:p>
            <a:r>
              <a:rPr lang="en-US" sz="3200" dirty="0" smtClean="0"/>
              <a:t>Accuracy- 61%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C:\Users\hp\Desktop\SC\Screenshot (557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272808" cy="4752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KNN 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7"/>
            <a:ext cx="6927794" cy="4907639"/>
          </a:xfrm>
        </p:spPr>
        <p:txBody>
          <a:bodyPr/>
          <a:lstStyle/>
          <a:p>
            <a:r>
              <a:rPr lang="en-US" dirty="0" smtClean="0"/>
              <a:t>KNN is a supervised learning algorithm.</a:t>
            </a:r>
          </a:p>
          <a:p>
            <a:r>
              <a:rPr lang="en-US" dirty="0" smtClean="0"/>
              <a:t>Used for both classification  as well as regression.</a:t>
            </a:r>
          </a:p>
          <a:p>
            <a:r>
              <a:rPr lang="en-US" dirty="0" smtClean="0"/>
              <a:t>It is lazy-learning algorithm.</a:t>
            </a:r>
          </a:p>
          <a:p>
            <a:r>
              <a:rPr lang="en-US" dirty="0" smtClean="0"/>
              <a:t>It is Non-parametric learning algorithm.</a:t>
            </a:r>
          </a:p>
          <a:p>
            <a:r>
              <a:rPr lang="en-US" dirty="0" smtClean="0"/>
              <a:t>It </a:t>
            </a:r>
            <a:r>
              <a:rPr lang="en-US" dirty="0"/>
              <a:t> </a:t>
            </a:r>
            <a:r>
              <a:rPr lang="en-US" dirty="0" smtClean="0"/>
              <a:t>uses feature similarity to predict the values of new data points.</a:t>
            </a:r>
          </a:p>
          <a:p>
            <a:r>
              <a:rPr lang="en-US" dirty="0" smtClean="0"/>
              <a:t>New data points will be assigned  the value based on how closely it matches the points in the training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9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6927794" cy="1184506"/>
          </a:xfrm>
        </p:spPr>
        <p:txBody>
          <a:bodyPr/>
          <a:lstStyle/>
          <a:p>
            <a:r>
              <a:rPr lang="en-IN" sz="3200" dirty="0" smtClean="0"/>
              <a:t>Classification Model- KNN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7"/>
            <a:ext cx="6783778" cy="4907639"/>
          </a:xfrm>
        </p:spPr>
        <p:txBody>
          <a:bodyPr/>
          <a:lstStyle/>
          <a:p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Accuracy for k=3 :- 77%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Accuracy for k=5 :- 72%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Accuracy for k=7 :- 68%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 smtClean="0"/>
              <a:t>Accuracy  for k=13 :- 61%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Accuracy for  k=3</a:t>
            </a:r>
            <a:endParaRPr lang="en-IN" sz="3200" dirty="0"/>
          </a:p>
        </p:txBody>
      </p:sp>
      <p:pic>
        <p:nvPicPr>
          <p:cNvPr id="6" name="Content Placeholder 5" descr="C:\Users\hp\Desktop\SC\Screenshot (541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20080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0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Accuracy for k=7</a:t>
            </a:r>
            <a:endParaRPr lang="en-IN" sz="3200" dirty="0"/>
          </a:p>
        </p:txBody>
      </p:sp>
      <p:pic>
        <p:nvPicPr>
          <p:cNvPr id="6" name="Content Placeholder 5" descr="C:\Users\hp\Desktop\SC\Screenshot (543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60840" cy="4464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9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Logistic Regression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34" y="1316956"/>
            <a:ext cx="8072106" cy="4920356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500" dirty="0" smtClean="0"/>
              <a:t>It is supervised learning  Technique.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Type of classification Algorithm.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Based on linear regression to evaluate output and to minimize the error.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Used to predict the probability of target variable.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Dependable variable is binary in nature having data coded as either class 1 or class 0.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Predict by sigmoid function.</a:t>
            </a:r>
          </a:p>
          <a:p>
            <a:pPr>
              <a:lnSpc>
                <a:spcPct val="120000"/>
              </a:lnSpc>
            </a:pPr>
            <a:r>
              <a:rPr lang="en-IN" sz="5500" dirty="0"/>
              <a:t> h</a:t>
            </a:r>
            <a:r>
              <a:rPr lang="el-GR" sz="5500" baseline="-25000" dirty="0"/>
              <a:t>θ</a:t>
            </a:r>
            <a:r>
              <a:rPr lang="el-GR" sz="5500" dirty="0"/>
              <a:t>(</a:t>
            </a:r>
            <a:r>
              <a:rPr lang="en-IN" sz="5500" dirty="0"/>
              <a:t>x) = g((</a:t>
            </a:r>
            <a:r>
              <a:rPr lang="el-GR" sz="5500" dirty="0"/>
              <a:t>θ</a:t>
            </a:r>
            <a:r>
              <a:rPr lang="en-IN" sz="5500" i="1" baseline="30000" dirty="0"/>
              <a:t>T</a:t>
            </a:r>
            <a:r>
              <a:rPr lang="en-IN" sz="5500" dirty="0"/>
              <a:t> x))</a:t>
            </a:r>
            <a:endParaRPr lang="en-US" sz="5500" dirty="0" smtClean="0"/>
          </a:p>
          <a:p>
            <a:pPr>
              <a:lnSpc>
                <a:spcPct val="120000"/>
              </a:lnSpc>
            </a:pPr>
            <a:r>
              <a:rPr lang="en-IN" sz="5500" dirty="0"/>
              <a:t>g(z) = 1/(1 + e</a:t>
            </a:r>
            <a:r>
              <a:rPr lang="en-IN" sz="5500" i="1" baseline="30000" dirty="0"/>
              <a:t>-z</a:t>
            </a:r>
            <a:r>
              <a:rPr lang="en-IN" sz="5500" dirty="0"/>
              <a:t>)</a:t>
            </a:r>
            <a:endParaRPr lang="en-US" sz="5500" dirty="0" smtClean="0"/>
          </a:p>
          <a:p>
            <a:pPr>
              <a:lnSpc>
                <a:spcPct val="120000"/>
              </a:lnSpc>
            </a:pPr>
            <a:r>
              <a:rPr lang="en-US" sz="5500" dirty="0" smtClean="0"/>
              <a:t>Y=1 if </a:t>
            </a:r>
            <a:r>
              <a:rPr lang="en-IN" sz="5500" dirty="0"/>
              <a:t>h</a:t>
            </a:r>
            <a:r>
              <a:rPr lang="el-GR" sz="5500" baseline="-25000" dirty="0"/>
              <a:t>θ</a:t>
            </a:r>
            <a:r>
              <a:rPr lang="el-GR" sz="5500" dirty="0"/>
              <a:t>(</a:t>
            </a:r>
            <a:r>
              <a:rPr lang="en-IN" sz="5500" dirty="0" smtClean="0"/>
              <a:t>x)&gt;=</a:t>
            </a:r>
            <a:r>
              <a:rPr lang="en-US" sz="5500" dirty="0" smtClean="0"/>
              <a:t>0.5 – class 1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Y=0 if </a:t>
            </a:r>
            <a:r>
              <a:rPr lang="en-IN" sz="5500" dirty="0"/>
              <a:t>h</a:t>
            </a:r>
            <a:r>
              <a:rPr lang="el-GR" sz="5500" baseline="-25000" dirty="0"/>
              <a:t>θ</a:t>
            </a:r>
            <a:r>
              <a:rPr lang="el-GR" sz="5500" dirty="0"/>
              <a:t>(</a:t>
            </a:r>
            <a:r>
              <a:rPr lang="en-IN" sz="5500" dirty="0"/>
              <a:t>x) </a:t>
            </a:r>
            <a:r>
              <a:rPr lang="en-US" sz="5500" dirty="0" smtClean="0"/>
              <a:t>&lt;0.5 – class 0</a:t>
            </a:r>
          </a:p>
          <a:p>
            <a:pPr marL="0" indent="0">
              <a:buNone/>
            </a:pPr>
            <a:r>
              <a:rPr lang="en-US" sz="5500" dirty="0"/>
              <a:t> </a:t>
            </a:r>
            <a:endParaRPr lang="en-US" sz="55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              Sigmoid function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806" y="1340768"/>
            <a:ext cx="7272808" cy="47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Accuracy -24%</a:t>
            </a:r>
            <a:endParaRPr lang="en-IN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556793"/>
            <a:ext cx="7903714" cy="44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 Acoustic event Recognition is field of autonomously recognizing different events based on sound.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Sound detect  through the features  which are extracted from .wav format audio.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Features like </a:t>
            </a:r>
            <a:r>
              <a:rPr lang="en-US" dirty="0" err="1" smtClean="0"/>
              <a:t>mfcc</a:t>
            </a:r>
            <a:r>
              <a:rPr lang="en-US" dirty="0" smtClean="0"/>
              <a:t> , </a:t>
            </a:r>
            <a:r>
              <a:rPr lang="en-US" dirty="0" err="1" smtClean="0"/>
              <a:t>chroma_stft</a:t>
            </a:r>
            <a:r>
              <a:rPr lang="en-US" dirty="0" smtClean="0"/>
              <a:t> , zero crossing etc.</a:t>
            </a:r>
            <a:endParaRPr lang="en-IN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Sounds like beach, car, restaurant, train, bus, cafe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3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60058"/>
          </a:xfrm>
        </p:spPr>
        <p:txBody>
          <a:bodyPr/>
          <a:lstStyle/>
          <a:p>
            <a:r>
              <a:rPr lang="en-US" sz="3200" dirty="0" smtClean="0"/>
              <a:t>Random forest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12777"/>
            <a:ext cx="7054644" cy="4835630"/>
          </a:xfrm>
        </p:spPr>
        <p:txBody>
          <a:bodyPr/>
          <a:lstStyle/>
          <a:p>
            <a:r>
              <a:rPr lang="en-US" dirty="0" smtClean="0"/>
              <a:t>It is supervised learning algorithm .</a:t>
            </a:r>
          </a:p>
          <a:p>
            <a:r>
              <a:rPr lang="en-US" dirty="0" smtClean="0"/>
              <a:t>Used  for both classification as well as regression.</a:t>
            </a:r>
          </a:p>
          <a:p>
            <a:r>
              <a:rPr lang="en-US" dirty="0" smtClean="0"/>
              <a:t>It is ensemble based learning method.</a:t>
            </a:r>
          </a:p>
          <a:p>
            <a:r>
              <a:rPr lang="en-US" dirty="0" smtClean="0"/>
              <a:t>As we know forest is made  up of trees more trees means more robust forest.</a:t>
            </a:r>
          </a:p>
          <a:p>
            <a:r>
              <a:rPr lang="en-US" dirty="0" smtClean="0"/>
              <a:t>Similarly, random forest algorithm creates  decision trees on data samples.</a:t>
            </a:r>
          </a:p>
          <a:p>
            <a:r>
              <a:rPr lang="en-US" dirty="0" smtClean="0"/>
              <a:t>Prediction from each of the them and finally select the best solution by means of majority voting.</a:t>
            </a:r>
          </a:p>
          <a:p>
            <a:r>
              <a:rPr lang="en-US" dirty="0" smtClean="0"/>
              <a:t>Better from single  decision prediction because it reduces the overfitting by average the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8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52718"/>
            <a:ext cx="7000538" cy="1032066"/>
          </a:xfrm>
        </p:spPr>
        <p:txBody>
          <a:bodyPr/>
          <a:lstStyle/>
          <a:p>
            <a:r>
              <a:rPr lang="en-US" sz="3200" dirty="0" smtClean="0"/>
              <a:t>working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776864" cy="4461448"/>
          </a:xfrm>
        </p:spPr>
      </p:pic>
    </p:spTree>
    <p:extLst>
      <p:ext uri="{BB962C8B-B14F-4D97-AF65-F5344CB8AC3E}">
        <p14:creationId xmlns:p14="http://schemas.microsoft.com/office/powerpoint/2010/main" val="7278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52718"/>
            <a:ext cx="7288570" cy="1176082"/>
          </a:xfrm>
        </p:spPr>
        <p:txBody>
          <a:bodyPr/>
          <a:lstStyle/>
          <a:p>
            <a:r>
              <a:rPr lang="en-US" sz="3200" dirty="0" smtClean="0"/>
              <a:t>Accuracy- 73%</a:t>
            </a:r>
            <a:endParaRPr lang="en-IN" sz="3200" dirty="0"/>
          </a:p>
        </p:txBody>
      </p:sp>
      <p:pic>
        <p:nvPicPr>
          <p:cNvPr id="4" name="Picture 2" descr="C:\Users\hp\Desktop\SC\Screenshot (49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848872" cy="462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32066"/>
          </a:xfrm>
        </p:spPr>
        <p:txBody>
          <a:bodyPr/>
          <a:lstStyle/>
          <a:p>
            <a:r>
              <a:rPr lang="en-US" sz="3200" dirty="0" smtClean="0"/>
              <a:t>Naive </a:t>
            </a:r>
            <a:r>
              <a:rPr lang="en-US" sz="3200" dirty="0"/>
              <a:t>B</a:t>
            </a:r>
            <a:r>
              <a:rPr lang="en-US" sz="3200" dirty="0" smtClean="0"/>
              <a:t>ayes classifier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86" y="1305842"/>
            <a:ext cx="7686914" cy="4787454"/>
          </a:xfrm>
        </p:spPr>
        <p:txBody>
          <a:bodyPr/>
          <a:lstStyle/>
          <a:p>
            <a:r>
              <a:rPr lang="en-US" dirty="0" smtClean="0"/>
              <a:t>It is classification technique based on </a:t>
            </a:r>
            <a:r>
              <a:rPr lang="en-US" dirty="0"/>
              <a:t>B</a:t>
            </a:r>
            <a:r>
              <a:rPr lang="en-US" dirty="0" smtClean="0"/>
              <a:t>ayes Theorem.</a:t>
            </a:r>
          </a:p>
          <a:p>
            <a:r>
              <a:rPr lang="en-US" dirty="0" smtClean="0"/>
              <a:t>It assumes that the presence of a particular  feature in a class unrelated to presence  of any other feature.</a:t>
            </a:r>
          </a:p>
          <a:p>
            <a:r>
              <a:rPr lang="en-US" dirty="0"/>
              <a:t> </a:t>
            </a:r>
            <a:r>
              <a:rPr lang="en-US" dirty="0" smtClean="0"/>
              <a:t>it is </a:t>
            </a:r>
            <a:r>
              <a:rPr lang="en-US" dirty="0"/>
              <a:t>easy to build and particularly useful for very large data 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Bayes </a:t>
            </a:r>
            <a:r>
              <a:rPr lang="en-US" dirty="0"/>
              <a:t>theorem provides a way of calculating posterior probability P(</a:t>
            </a:r>
            <a:r>
              <a:rPr lang="en-US" dirty="0" err="1"/>
              <a:t>c|x</a:t>
            </a:r>
            <a:r>
              <a:rPr lang="en-US" dirty="0"/>
              <a:t>) from P(c), P(x) and P(</a:t>
            </a:r>
            <a:r>
              <a:rPr lang="en-US" dirty="0" err="1"/>
              <a:t>x|c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3074" name="Picture 2" descr="naive bayes, bayes theor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1088"/>
            <a:ext cx="583264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Probabilities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40769"/>
            <a:ext cx="7054644" cy="49076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c|x</a:t>
            </a:r>
            <a:r>
              <a:rPr lang="en-US" dirty="0"/>
              <a:t>) is the posterior probability of </a:t>
            </a:r>
            <a:r>
              <a:rPr lang="en-US" i="1" dirty="0"/>
              <a:t>class</a:t>
            </a:r>
            <a:r>
              <a:rPr lang="en-US" dirty="0"/>
              <a:t> (c, </a:t>
            </a:r>
            <a:r>
              <a:rPr lang="en-US" i="1" dirty="0"/>
              <a:t>target</a:t>
            </a:r>
            <a:r>
              <a:rPr lang="en-US" dirty="0"/>
              <a:t>) given </a:t>
            </a:r>
            <a:r>
              <a:rPr lang="en-US" i="1" dirty="0"/>
              <a:t>predictor</a:t>
            </a:r>
            <a:r>
              <a:rPr lang="en-US" dirty="0"/>
              <a:t> (x, </a:t>
            </a:r>
            <a:r>
              <a:rPr lang="en-US" i="1" dirty="0"/>
              <a:t>attributes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is the prior probability of </a:t>
            </a:r>
            <a:r>
              <a:rPr lang="en-US" i="1" dirty="0"/>
              <a:t>class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x|c</a:t>
            </a:r>
            <a:r>
              <a:rPr lang="en-US" dirty="0"/>
              <a:t>) is the likelihood which is the probability of </a:t>
            </a:r>
            <a:r>
              <a:rPr lang="en-US" i="1" dirty="0"/>
              <a:t>predictor</a:t>
            </a:r>
            <a:r>
              <a:rPr lang="en-US" dirty="0"/>
              <a:t> given </a:t>
            </a:r>
            <a:r>
              <a:rPr lang="en-US" i="1" dirty="0"/>
              <a:t>class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the prior probability of </a:t>
            </a:r>
            <a:r>
              <a:rPr lang="en-US" i="1" dirty="0"/>
              <a:t>predictor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7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52718"/>
            <a:ext cx="7000538" cy="1176082"/>
          </a:xfrm>
        </p:spPr>
        <p:txBody>
          <a:bodyPr/>
          <a:lstStyle/>
          <a:p>
            <a:r>
              <a:rPr lang="en-US" sz="3200" dirty="0" smtClean="0"/>
              <a:t>Accuracy-75%</a:t>
            </a:r>
            <a:endParaRPr lang="en-IN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08912" cy="478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 Name	                     Accuracy</a:t>
            </a:r>
            <a:endParaRPr lang="en-IN" dirty="0"/>
          </a:p>
          <a:p>
            <a:r>
              <a:rPr lang="en-US" u="sng" dirty="0"/>
              <a:t>1</a:t>
            </a:r>
            <a:r>
              <a:rPr lang="en-US" u="sng" dirty="0"/>
              <a:t>	Naive Bayes	              </a:t>
            </a:r>
            <a:r>
              <a:rPr lang="en-US" u="sng" dirty="0" smtClean="0"/>
              <a:t>68</a:t>
            </a:r>
          </a:p>
          <a:p>
            <a:r>
              <a:rPr lang="en-US" u="sng" dirty="0"/>
              <a:t>2	KNN (k=1)	              80</a:t>
            </a:r>
            <a:endParaRPr lang="en-IN" dirty="0"/>
          </a:p>
          <a:p>
            <a:pPr marL="0" indent="0">
              <a:buNone/>
            </a:pPr>
            <a:r>
              <a:rPr lang="en-US" u="sng" dirty="0"/>
              <a:t> </a:t>
            </a:r>
            <a:r>
              <a:rPr lang="en-US" u="sng" dirty="0" smtClean="0"/>
              <a:t>    3      </a:t>
            </a:r>
            <a:r>
              <a:rPr lang="en-US" u="sng" dirty="0" smtClean="0"/>
              <a:t>KNN </a:t>
            </a:r>
            <a:r>
              <a:rPr lang="en-US" u="sng" dirty="0"/>
              <a:t>(k=3)	              77</a:t>
            </a:r>
            <a:endParaRPr lang="en-IN" dirty="0"/>
          </a:p>
          <a:p>
            <a:r>
              <a:rPr lang="en-US" u="sng" dirty="0"/>
              <a:t>4</a:t>
            </a:r>
            <a:r>
              <a:rPr lang="en-US" u="sng" dirty="0"/>
              <a:t>	KNN (k=5)	              72</a:t>
            </a:r>
            <a:endParaRPr lang="en-IN" dirty="0"/>
          </a:p>
          <a:p>
            <a:r>
              <a:rPr lang="en-US" u="sng" dirty="0"/>
              <a:t>5</a:t>
            </a:r>
            <a:r>
              <a:rPr lang="en-US" u="sng" dirty="0"/>
              <a:t>	KNN (k=7)	              68</a:t>
            </a:r>
            <a:endParaRPr lang="en-IN" dirty="0"/>
          </a:p>
          <a:p>
            <a:r>
              <a:rPr lang="en-US" u="sng" dirty="0"/>
              <a:t>6</a:t>
            </a:r>
            <a:r>
              <a:rPr lang="en-US" u="sng" dirty="0"/>
              <a:t>	Random Forest	    73</a:t>
            </a:r>
            <a:endParaRPr lang="en-IN" dirty="0"/>
          </a:p>
          <a:p>
            <a:r>
              <a:rPr lang="en-US" u="sng" dirty="0"/>
              <a:t>7</a:t>
            </a:r>
            <a:r>
              <a:rPr lang="en-US" u="sng" dirty="0"/>
              <a:t>	Decision Tree	              61</a:t>
            </a:r>
            <a:endParaRPr lang="en-IN" dirty="0"/>
          </a:p>
          <a:p>
            <a:r>
              <a:rPr lang="en-US" u="sng" dirty="0"/>
              <a:t>8</a:t>
            </a:r>
            <a:r>
              <a:rPr lang="en-US" u="sng" dirty="0"/>
              <a:t>	Logistic Regression	    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476672"/>
            <a:ext cx="7055380" cy="140053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74" y="1556792"/>
            <a:ext cx="7055380" cy="4691614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Bahnschrift Light" pitchFamily="34" charset="0"/>
              </a:rPr>
              <a:t>SONAR :</a:t>
            </a:r>
            <a:r>
              <a:rPr lang="en-US" b="1" dirty="0" smtClean="0">
                <a:latin typeface="Bahnschrift Light" pitchFamily="34" charset="0"/>
              </a:rPr>
              <a:t> </a:t>
            </a:r>
            <a:r>
              <a:rPr lang="en-US" b="1" dirty="0">
                <a:latin typeface="Bahnschrift Light" pitchFamily="34" charset="0"/>
              </a:rPr>
              <a:t>It can be used for the purpose </a:t>
            </a:r>
            <a:r>
              <a:rPr lang="en-US" b="1">
                <a:latin typeface="Bahnschrift Light" pitchFamily="34" charset="0"/>
              </a:rPr>
              <a:t>of </a:t>
            </a:r>
            <a:r>
              <a:rPr lang="en-US" b="1" smtClean="0">
                <a:latin typeface="Bahnschrift Light" pitchFamily="34" charset="0"/>
              </a:rPr>
              <a:t>Defense </a:t>
            </a:r>
            <a:r>
              <a:rPr lang="en-US" b="1" dirty="0">
                <a:latin typeface="Bahnschrift Light" pitchFamily="34" charset="0"/>
              </a:rPr>
              <a:t>System like in the detection of </a:t>
            </a:r>
            <a:r>
              <a:rPr lang="en-US" b="1" dirty="0" smtClean="0">
                <a:latin typeface="Bahnschrift Light" pitchFamily="34" charset="0"/>
              </a:rPr>
              <a:t>submarines.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Bahnschrift Light" pitchFamily="34" charset="0"/>
              </a:rPr>
              <a:t>Recognition </a:t>
            </a:r>
            <a:r>
              <a:rPr lang="en-US" b="1" dirty="0">
                <a:latin typeface="Bahnschrift Light" pitchFamily="34" charset="0"/>
              </a:rPr>
              <a:t>of </a:t>
            </a:r>
            <a:r>
              <a:rPr lang="en-US" b="1" dirty="0" smtClean="0">
                <a:latin typeface="Bahnschrift Light" pitchFamily="34" charset="0"/>
              </a:rPr>
              <a:t>Language : Automatic </a:t>
            </a:r>
            <a:r>
              <a:rPr lang="en-US" b="1" dirty="0">
                <a:latin typeface="Bahnschrift Light" pitchFamily="34" charset="0"/>
              </a:rPr>
              <a:t>speech recognition for specific languages and contexts</a:t>
            </a:r>
            <a:r>
              <a:rPr lang="en-US" b="1" dirty="0" smtClean="0">
                <a:latin typeface="Bahnschrift Light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Bahnschrift Light" pitchFamily="34" charset="0"/>
              </a:rPr>
              <a:t>Surveillance :  </a:t>
            </a:r>
            <a:r>
              <a:rPr lang="en-IN" b="1" dirty="0">
                <a:latin typeface="Bahnschrift Light" pitchFamily="34" charset="0"/>
              </a:rPr>
              <a:t>Detecting dangerous events and </a:t>
            </a:r>
            <a:r>
              <a:rPr lang="en-IN" b="1" dirty="0" smtClean="0">
                <a:latin typeface="Bahnschrift Light" pitchFamily="34" charset="0"/>
              </a:rPr>
              <a:t>crimes form audio.</a:t>
            </a:r>
            <a:endParaRPr lang="en-US" dirty="0">
              <a:latin typeface="Bahnschrift Light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Bahnschrift Light" pitchFamily="34" charset="0"/>
              </a:rPr>
              <a:t>Monitoring : Recognition </a:t>
            </a:r>
            <a:r>
              <a:rPr lang="en-IN" b="1" dirty="0">
                <a:latin typeface="Bahnschrift Light" pitchFamily="34" charset="0"/>
              </a:rPr>
              <a:t>of noise sources, machine faults</a:t>
            </a:r>
            <a:endParaRPr lang="en-US" dirty="0">
              <a:latin typeface="Bahnschrift Light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8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Collection and Evaluation of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Source - </a:t>
            </a:r>
            <a:r>
              <a:rPr lang="en-IN" dirty="0" smtClean="0">
                <a:hlinkClick r:id="rId2"/>
              </a:rPr>
              <a:t>https://zenodo.org/record/400515#.X4mkamgzZPZ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Data type- Audio type (.wav format)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Size- 1.0 GB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148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of Dataset</a:t>
            </a:r>
            <a:endParaRPr lang="en-IN" dirty="0"/>
          </a:p>
        </p:txBody>
      </p:sp>
      <p:pic>
        <p:nvPicPr>
          <p:cNvPr id="2050" name="Picture 2" descr="C:\Users\hp\Desktop\SC\Screenshot (48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088" y="2262783"/>
            <a:ext cx="6711950" cy="377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Total Number of Audio files:- 458</a:t>
            </a:r>
          </a:p>
          <a:p>
            <a:endParaRPr lang="en-IN" dirty="0" smtClean="0"/>
          </a:p>
          <a:p>
            <a:r>
              <a:rPr lang="en-IN" dirty="0" smtClean="0"/>
              <a:t>Total Number of Classes:- 14</a:t>
            </a:r>
          </a:p>
          <a:p>
            <a:endParaRPr lang="en-IN" dirty="0" smtClean="0"/>
          </a:p>
          <a:p>
            <a:r>
              <a:rPr lang="en-IN" dirty="0" smtClean="0"/>
              <a:t>Duration of each audio file:- 10 sec</a:t>
            </a:r>
          </a:p>
          <a:p>
            <a:endParaRPr lang="en-IN" dirty="0" smtClean="0"/>
          </a:p>
          <a:p>
            <a:r>
              <a:rPr lang="en-IN" dirty="0" smtClean="0"/>
              <a:t>Name of the classes:- Beach, Bus, Café, Car, </a:t>
            </a:r>
            <a:r>
              <a:rPr lang="en-IN" dirty="0" err="1" smtClean="0"/>
              <a:t>City_centre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Forest_path</a:t>
            </a:r>
            <a:r>
              <a:rPr lang="en-IN" dirty="0" smtClean="0"/>
              <a:t>, </a:t>
            </a:r>
            <a:r>
              <a:rPr lang="en-IN" dirty="0" err="1" smtClean="0"/>
              <a:t>Grocery_store</a:t>
            </a:r>
            <a:r>
              <a:rPr lang="en-IN" dirty="0" smtClean="0"/>
              <a:t>, Home, </a:t>
            </a:r>
            <a:r>
              <a:rPr lang="en-IN" dirty="0" err="1" smtClean="0"/>
              <a:t>Libarary</a:t>
            </a:r>
            <a:r>
              <a:rPr lang="en-IN" dirty="0" smtClean="0"/>
              <a:t>,    </a:t>
            </a:r>
            <a:r>
              <a:rPr lang="en-IN" dirty="0" err="1" smtClean="0"/>
              <a:t>Metro_station</a:t>
            </a:r>
            <a:r>
              <a:rPr lang="en-IN" dirty="0" smtClean="0"/>
              <a:t>, Office, Park, </a:t>
            </a:r>
            <a:r>
              <a:rPr lang="en-IN" dirty="0" err="1" smtClean="0"/>
              <a:t>Residential_area</a:t>
            </a:r>
            <a:r>
              <a:rPr lang="en-IN" dirty="0" smtClean="0"/>
              <a:t>, Train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0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 of Final Dataset (Arranged)</a:t>
            </a:r>
            <a:endParaRPr lang="en-IN" dirty="0"/>
          </a:p>
        </p:txBody>
      </p:sp>
      <p:pic>
        <p:nvPicPr>
          <p:cNvPr id="3074" name="Picture 2" descr="C:\Users\hp\Desktop\SC\Screenshot (482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088" y="2262783"/>
            <a:ext cx="6711950" cy="377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1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Transformation of input data into set of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distinctive properties of input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Help in differentiating between categories of input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Number of feature extracted : 26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 smtClean="0"/>
              <a:t>chroma_stft</a:t>
            </a:r>
            <a:r>
              <a:rPr lang="en-US" dirty="0" smtClean="0"/>
              <a:t> , </a:t>
            </a:r>
            <a:r>
              <a:rPr lang="en-US" dirty="0" err="1"/>
              <a:t>r</a:t>
            </a:r>
            <a:r>
              <a:rPr lang="en-US" dirty="0" err="1" smtClean="0"/>
              <a:t>mse</a:t>
            </a:r>
            <a:r>
              <a:rPr lang="en-US" dirty="0" smtClean="0"/>
              <a:t>, </a:t>
            </a:r>
            <a:r>
              <a:rPr lang="en-US" dirty="0" err="1" smtClean="0"/>
              <a:t>spectral_centroid</a:t>
            </a:r>
            <a:r>
              <a:rPr lang="en-US" dirty="0" smtClean="0"/>
              <a:t>, spectral 	bandwidth, roll off , </a:t>
            </a:r>
            <a:r>
              <a:rPr lang="en-US" dirty="0" err="1" smtClean="0"/>
              <a:t>zero_crossing_rate</a:t>
            </a:r>
            <a:r>
              <a:rPr lang="en-US" dirty="0" smtClean="0"/>
              <a:t> 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mfcc</a:t>
            </a:r>
            <a:r>
              <a:rPr lang="en-US" dirty="0" smtClean="0"/>
              <a:t>(1-20).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34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pic>
        <p:nvPicPr>
          <p:cNvPr id="4098" name="Picture 2" descr="C:\Users\hp\Desktop\SC\Screenshot (483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827972"/>
            <a:ext cx="6711950" cy="377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459</TotalTime>
  <Words>611</Words>
  <Application>Microsoft Office PowerPoint</Application>
  <PresentationFormat>On-screen Show (4:3)</PresentationFormat>
  <Paragraphs>119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</vt:lpstr>
      <vt:lpstr>Acoustic event recognition System</vt:lpstr>
      <vt:lpstr>Introduction</vt:lpstr>
      <vt:lpstr>Application</vt:lpstr>
      <vt:lpstr>Collection and Evaluation of Dataset</vt:lpstr>
      <vt:lpstr>Sample of Dataset</vt:lpstr>
      <vt:lpstr>Evaluation of Dataset</vt:lpstr>
      <vt:lpstr>Image of Final Dataset (Arranged)</vt:lpstr>
      <vt:lpstr>Feature Extraction</vt:lpstr>
      <vt:lpstr>Feature Extraction</vt:lpstr>
      <vt:lpstr>Decision Tree Algorithm</vt:lpstr>
      <vt:lpstr>Decision tree </vt:lpstr>
      <vt:lpstr>Accuracy- 61%</vt:lpstr>
      <vt:lpstr>KNN Algorithm</vt:lpstr>
      <vt:lpstr>Classification Model- KNN</vt:lpstr>
      <vt:lpstr>Accuracy for  k=3</vt:lpstr>
      <vt:lpstr>Accuracy for k=7</vt:lpstr>
      <vt:lpstr>Logistic Regression</vt:lpstr>
      <vt:lpstr>               Sigmoid function</vt:lpstr>
      <vt:lpstr>Accuracy -24%</vt:lpstr>
      <vt:lpstr>Random forest</vt:lpstr>
      <vt:lpstr>working </vt:lpstr>
      <vt:lpstr>Accuracy- 73%</vt:lpstr>
      <vt:lpstr>Naive Bayes classifier</vt:lpstr>
      <vt:lpstr>Probabilities </vt:lpstr>
      <vt:lpstr>Accuracy-75%</vt:lpstr>
      <vt:lpstr>Conclusion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36</cp:revision>
  <dcterms:created xsi:type="dcterms:W3CDTF">2020-10-16T13:27:43Z</dcterms:created>
  <dcterms:modified xsi:type="dcterms:W3CDTF">2021-03-19T13:24:17Z</dcterms:modified>
</cp:coreProperties>
</file>