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029293-8B7B-4307-BAF9-C72F1F9C1CEC}">
  <a:tblStyle styleId="{D2029293-8B7B-4307-BAF9-C72F1F9C1CEC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BF1"/>
          </a:solidFill>
        </a:fill>
      </a:tcStyle>
    </a:wholeTbl>
    <a:band1H>
      <a:tcTxStyle/>
      <a:tcStyle>
        <a:fill>
          <a:solidFill>
            <a:srgbClr val="CBD5E3"/>
          </a:solidFill>
        </a:fill>
      </a:tcStyle>
    </a:band1H>
    <a:band2H>
      <a:tcTxStyle/>
    </a:band2H>
    <a:band1V>
      <a:tcTxStyle/>
      <a:tcStyle>
        <a:fill>
          <a:solidFill>
            <a:srgbClr val="CBD5E3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74da8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274da8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274da8d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274da8d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d7ab53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d7ab53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74da8d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74da8d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274da8d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274da8d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ener">
  <p:cSld name="Title Open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9144000" cy="51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40080" y="4663376"/>
            <a:ext cx="17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40080" y="4480496"/>
            <a:ext cx="1188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640080" y="301752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40080" y="182880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2"/>
          <p:cNvSpPr/>
          <p:nvPr>
            <p:ph idx="3" type="pic"/>
          </p:nvPr>
        </p:nvSpPr>
        <p:spPr>
          <a:xfrm>
            <a:off x="647698" y="476251"/>
            <a:ext cx="55647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4" type="body"/>
          </p:nvPr>
        </p:nvSpPr>
        <p:spPr>
          <a:xfrm>
            <a:off x="640080" y="1645920"/>
            <a:ext cx="33834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75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Font typeface="Arial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/>
        </p:nvSpPr>
        <p:spPr>
          <a:xfrm>
            <a:off x="6594764" y="304800"/>
            <a:ext cx="14271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Google Shape;24;p2"/>
          <p:cNvSpPr txBox="1"/>
          <p:nvPr>
            <p:ph idx="5" type="body"/>
          </p:nvPr>
        </p:nvSpPr>
        <p:spPr>
          <a:xfrm>
            <a:off x="3529852" y="3192476"/>
            <a:ext cx="4882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6" type="body"/>
          </p:nvPr>
        </p:nvSpPr>
        <p:spPr>
          <a:xfrm>
            <a:off x="3529852" y="3525422"/>
            <a:ext cx="4882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7" type="body"/>
          </p:nvPr>
        </p:nvSpPr>
        <p:spPr>
          <a:xfrm>
            <a:off x="3529852" y="3858368"/>
            <a:ext cx="4882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8" type="body"/>
          </p:nvPr>
        </p:nvSpPr>
        <p:spPr>
          <a:xfrm>
            <a:off x="3529852" y="4656177"/>
            <a:ext cx="48825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9" type="body"/>
          </p:nvPr>
        </p:nvSpPr>
        <p:spPr>
          <a:xfrm>
            <a:off x="640080" y="18928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 txBox="1"/>
          <p:nvPr/>
        </p:nvSpPr>
        <p:spPr>
          <a:xfrm>
            <a:off x="6594764" y="304800"/>
            <a:ext cx="14271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orient="horz" pos="5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images">
  <p:cSld name="Header w/two image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1"/>
          <p:cNvSpPr/>
          <p:nvPr>
            <p:ph idx="2" type="pic"/>
          </p:nvPr>
        </p:nvSpPr>
        <p:spPr>
          <a:xfrm>
            <a:off x="639952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64008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/>
          <p:nvPr>
            <p:ph idx="3" type="pic"/>
          </p:nvPr>
        </p:nvSpPr>
        <p:spPr>
          <a:xfrm>
            <a:off x="4663440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4" type="body"/>
          </p:nvPr>
        </p:nvSpPr>
        <p:spPr>
          <a:xfrm>
            <a:off x="466344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header w/two captioned images captions">
  <p:cSld name="Small header w/two captioned images captio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639950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2"/>
          <p:cNvSpPr/>
          <p:nvPr>
            <p:ph idx="2" type="pic"/>
          </p:nvPr>
        </p:nvSpPr>
        <p:spPr>
          <a:xfrm>
            <a:off x="639951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3" name="Google Shape;113;p12"/>
          <p:cNvSpPr txBox="1"/>
          <p:nvPr>
            <p:ph idx="3" type="body"/>
          </p:nvPr>
        </p:nvSpPr>
        <p:spPr>
          <a:xfrm>
            <a:off x="4663439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/>
          <p:nvPr>
            <p:ph idx="4" type="pic"/>
          </p:nvPr>
        </p:nvSpPr>
        <p:spPr>
          <a:xfrm>
            <a:off x="4663440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1828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hree images">
  <p:cSld name="Header w/three image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3"/>
          <p:cNvSpPr/>
          <p:nvPr>
            <p:ph idx="2" type="pic"/>
          </p:nvPr>
        </p:nvSpPr>
        <p:spPr>
          <a:xfrm>
            <a:off x="639952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594360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3"/>
          <p:cNvSpPr/>
          <p:nvPr>
            <p:ph idx="3" type="pic"/>
          </p:nvPr>
        </p:nvSpPr>
        <p:spPr>
          <a:xfrm>
            <a:off x="5943600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4" type="body"/>
          </p:nvPr>
        </p:nvSpPr>
        <p:spPr>
          <a:xfrm>
            <a:off x="329184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/>
          <p:nvPr>
            <p:ph idx="5" type="pic"/>
          </p:nvPr>
        </p:nvSpPr>
        <p:spPr>
          <a:xfrm>
            <a:off x="3291776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6" type="body"/>
          </p:nvPr>
        </p:nvSpPr>
        <p:spPr>
          <a:xfrm>
            <a:off x="64008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wide image">
  <p:cSld name="Header/wide imag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640080" y="3657600"/>
            <a:ext cx="777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/>
          <p:nvPr>
            <p:ph idx="2" type="pic"/>
          </p:nvPr>
        </p:nvSpPr>
        <p:spPr>
          <a:xfrm>
            <a:off x="640080" y="1188720"/>
            <a:ext cx="7772400" cy="24231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w/video">
  <p:cSld name="1_Header w/vide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5"/>
          <p:cNvSpPr/>
          <p:nvPr>
            <p:ph idx="2" type="pic"/>
          </p:nvPr>
        </p:nvSpPr>
        <p:spPr>
          <a:xfrm>
            <a:off x="1828800" y="1188720"/>
            <a:ext cx="54864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video and copy">
  <p:cSld name="Header w/video and cop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5669280" y="1554480"/>
            <a:ext cx="2743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2" type="body"/>
          </p:nvPr>
        </p:nvSpPr>
        <p:spPr>
          <a:xfrm>
            <a:off x="5669280" y="1188720"/>
            <a:ext cx="274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6"/>
          <p:cNvSpPr/>
          <p:nvPr>
            <p:ph idx="3" type="media"/>
          </p:nvPr>
        </p:nvSpPr>
        <p:spPr>
          <a:xfrm>
            <a:off x="640080" y="1188720"/>
            <a:ext cx="5029200" cy="28347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/white background">
  <p:cSld name="Statement w/white background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0" y="1"/>
            <a:ext cx="9144000" cy="459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1371600" y="1371600"/>
            <a:ext cx="64008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/dark background">
  <p:cSld name="Statement w/dark background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371600" y="1407743"/>
            <a:ext cx="64008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Font typeface="Helvetica Neue"/>
              <a:buNone/>
              <a:defRPr b="0" i="0" sz="4000" u="none" cap="none" strike="noStrike">
                <a:solidFill>
                  <a:srgbClr val="2774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774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774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774A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able">
  <p:cSld name="Header w/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2" type="tbl"/>
          </p:nvPr>
        </p:nvSpPr>
        <p:spPr>
          <a:xfrm>
            <a:off x="1097280" y="1188720"/>
            <a:ext cx="6400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/>
              <a:buNone/>
              <a:defRPr b="0" i="0" sz="13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7739809" y="1188720"/>
            <a:ext cx="947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800"/>
              <a:buNone/>
              <a:defRPr b="0" sz="800">
                <a:solidFill>
                  <a:srgbClr val="FC28F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8" name="Google Shape;38;p4"/>
          <p:cNvGraphicFramePr/>
          <p:nvPr/>
        </p:nvGraphicFramePr>
        <p:xfrm>
          <a:off x="640080" y="178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{D2029293-8B7B-4307-BAF9-C72F1F9C1CEC}</a:tableStyleId>
              </a:tblPr>
              <a:tblGrid>
                <a:gridCol w="7772400"/>
              </a:tblGrid>
              <a:tr h="5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58595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Thank You</a:t>
                      </a:r>
                      <a:endParaRPr sz="3600" u="none" cap="none" strike="noStrike"/>
                    </a:p>
                  </a:txBody>
                  <a:tcPr marT="91450" marB="36575" marR="91450" marL="45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774A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" name="Google Shape;39;p4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3" name="Google Shape;43;p4"/>
          <p:cNvGraphicFramePr/>
          <p:nvPr/>
        </p:nvGraphicFramePr>
        <p:xfrm>
          <a:off x="640080" y="178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{D2029293-8B7B-4307-BAF9-C72F1F9C1CEC}</a:tableStyleId>
              </a:tblPr>
              <a:tblGrid>
                <a:gridCol w="7772400"/>
              </a:tblGrid>
              <a:tr h="5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58595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Thank You</a:t>
                      </a:r>
                      <a:endParaRPr sz="3600" u="none" cap="none" strike="noStrike"/>
                    </a:p>
                  </a:txBody>
                  <a:tcPr marT="91450" marB="36575" marR="91450" marL="45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774A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" name="Google Shape;44;p4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  <p:graphicFrame>
        <p:nvGraphicFramePr>
          <p:cNvPr id="45" name="Google Shape;45;p4"/>
          <p:cNvGraphicFramePr/>
          <p:nvPr/>
        </p:nvGraphicFramePr>
        <p:xfrm>
          <a:off x="640080" y="178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{D2029293-8B7B-4307-BAF9-C72F1F9C1CEC}</a:tableStyleId>
              </a:tblPr>
              <a:tblGrid>
                <a:gridCol w="7772400"/>
              </a:tblGrid>
              <a:tr h="5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58595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Thank You</a:t>
                      </a:r>
                      <a:endParaRPr sz="3600" u="none" cap="none" strike="noStrike"/>
                    </a:p>
                  </a:txBody>
                  <a:tcPr marT="91450" marB="36575" marR="91450" marL="45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774A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" name="Google Shape;46;p4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9" name="Google Shape;49;p5"/>
          <p:cNvGraphicFramePr/>
          <p:nvPr/>
        </p:nvGraphicFramePr>
        <p:xfrm>
          <a:off x="640080" y="178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{D2029293-8B7B-4307-BAF9-C72F1F9C1CEC}</a:tableStyleId>
              </a:tblPr>
              <a:tblGrid>
                <a:gridCol w="7772400"/>
              </a:tblGrid>
              <a:tr h="5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58595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Thank You</a:t>
                      </a:r>
                      <a:endParaRPr sz="3600" u="none" cap="none" strike="noStrike"/>
                    </a:p>
                  </a:txBody>
                  <a:tcPr marT="91450" marB="36575" marR="91450" marL="45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774A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" name="Google Shape;50;p5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640079" y="2651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Helvetica Neue"/>
              <a:buNone/>
              <a:defRPr b="1" i="0" sz="16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5" name="Google Shape;55;p5"/>
          <p:cNvGraphicFramePr/>
          <p:nvPr/>
        </p:nvGraphicFramePr>
        <p:xfrm>
          <a:off x="640080" y="178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{D2029293-8B7B-4307-BAF9-C72F1F9C1CEC}</a:tableStyleId>
              </a:tblPr>
              <a:tblGrid>
                <a:gridCol w="7772400"/>
              </a:tblGrid>
              <a:tr h="5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58595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Thank You</a:t>
                      </a:r>
                      <a:endParaRPr sz="3600" u="none" cap="none" strike="noStrike"/>
                    </a:p>
                  </a:txBody>
                  <a:tcPr marT="91450" marB="36575" marR="91450" marL="45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774A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5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/>
          </a:p>
        </p:txBody>
      </p:sp>
      <p:graphicFrame>
        <p:nvGraphicFramePr>
          <p:cNvPr id="57" name="Google Shape;57;p5"/>
          <p:cNvGraphicFramePr/>
          <p:nvPr/>
        </p:nvGraphicFramePr>
        <p:xfrm>
          <a:off x="640080" y="1783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{D2029293-8B7B-4307-BAF9-C72F1F9C1CEC}</a:tableStyleId>
              </a:tblPr>
              <a:tblGrid>
                <a:gridCol w="7772400"/>
              </a:tblGrid>
              <a:tr h="5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 u="none" cap="none" strike="noStrike">
                          <a:solidFill>
                            <a:srgbClr val="58595B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Thank You</a:t>
                      </a:r>
                      <a:endParaRPr sz="3600" u="none" cap="none" strike="noStrike"/>
                    </a:p>
                  </a:txBody>
                  <a:tcPr marT="91450" marB="36575" marR="91450" marL="457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774A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Google Shape;58;p5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640077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bullets">
  <p:cSld name="Header w/bulle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1097281" y="2286000"/>
            <a:ext cx="685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columns">
  <p:cSld name="Header w/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" type="body"/>
          </p:nvPr>
        </p:nvSpPr>
        <p:spPr>
          <a:xfrm>
            <a:off x="109728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109728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3" type="body"/>
          </p:nvPr>
        </p:nvSpPr>
        <p:spPr>
          <a:xfrm>
            <a:off x="502920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4" type="body"/>
          </p:nvPr>
        </p:nvSpPr>
        <p:spPr>
          <a:xfrm>
            <a:off x="502920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Left">
  <p:cSld name="Header w/one image on Lef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0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2" type="body"/>
          </p:nvPr>
        </p:nvSpPr>
        <p:spPr>
          <a:xfrm>
            <a:off x="4571999" y="1188720"/>
            <a:ext cx="384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/>
          <p:nvPr>
            <p:ph idx="3" type="pic"/>
          </p:nvPr>
        </p:nvSpPr>
        <p:spPr>
          <a:xfrm>
            <a:off x="640080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Right">
  <p:cSld name="Header w/one image on Righ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40079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2" type="body"/>
          </p:nvPr>
        </p:nvSpPr>
        <p:spPr>
          <a:xfrm>
            <a:off x="640080" y="1188720"/>
            <a:ext cx="3840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0"/>
          <p:cNvSpPr/>
          <p:nvPr>
            <p:ph idx="3" type="pic"/>
          </p:nvPr>
        </p:nvSpPr>
        <p:spPr>
          <a:xfrm>
            <a:off x="4480559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900" y="4724784"/>
            <a:ext cx="423229" cy="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640080" y="821642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b="0" i="0" u="none" cap="none" strike="noStrike"/>
          </a:p>
        </p:txBody>
      </p:sp>
      <p:sp>
        <p:nvSpPr>
          <p:cNvPr id="11" name="Google Shape;11;p1"/>
          <p:cNvSpPr txBox="1"/>
          <p:nvPr/>
        </p:nvSpPr>
        <p:spPr>
          <a:xfrm>
            <a:off x="2283175" y="4861300"/>
            <a:ext cx="4486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/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ECE M202A: Embedded Systems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/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Wearable-based Activity Log Generation (WALG)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/>
              <a:buNone/>
            </a:pPr>
            <a:br>
              <a:rPr lang="en" sz="3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300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97280" y="1188720"/>
            <a:ext cx="7315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9212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rchive.ics.uci.edu/ml/datasets/WISDM+Smartphone+and+Smartwatch+Activity+and+Biometrics+Dataset+" TargetMode="External"/><Relationship Id="rId5" Type="http://schemas.openxmlformats.org/officeDocument/2006/relationships/hyperlink" Target="https://archive.ics.uci.edu/ml/datasets/PAMAP2+Physical+Activity+Monito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d2k.org/documentation/data_dictionary/raw_streams/motionsensehrv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ctrTitle"/>
          </p:nvPr>
        </p:nvSpPr>
        <p:spPr>
          <a:xfrm>
            <a:off x="311700" y="1472300"/>
            <a:ext cx="8520600" cy="89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Wearable-based Activity Log Generation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(WALG)</a:t>
            </a:r>
            <a:endParaRPr sz="3200"/>
          </a:p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311700" y="3004475"/>
            <a:ext cx="8520600" cy="15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900"/>
              <a:t>Mohit Garg (705430435)</a:t>
            </a:r>
            <a:endParaRPr sz="1900"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900"/>
              <a:t>Rahul Garg (705429125)</a:t>
            </a:r>
            <a:endParaRPr sz="1900"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900"/>
              <a:t>Instructor: </a:t>
            </a:r>
            <a:r>
              <a:rPr lang="en" sz="1900"/>
              <a:t>Prof. </a:t>
            </a:r>
            <a:r>
              <a:rPr lang="en" sz="1900"/>
              <a:t>Mani Srivastava</a:t>
            </a:r>
            <a:endParaRPr sz="1900"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900"/>
              <a:t>Course</a:t>
            </a:r>
            <a:r>
              <a:rPr lang="en" sz="1900"/>
              <a:t>: ECE M202A (Embedded Systems)</a:t>
            </a:r>
            <a:endParaRPr sz="1900"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8868" l="28877" r="33638" t="17100"/>
          <a:stretch/>
        </p:blipFill>
        <p:spPr>
          <a:xfrm>
            <a:off x="286288" y="2829450"/>
            <a:ext cx="1378978" cy="20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5970" l="29912" r="29957" t="2042"/>
          <a:stretch/>
        </p:blipFill>
        <p:spPr>
          <a:xfrm>
            <a:off x="7117550" y="2797700"/>
            <a:ext cx="1549824" cy="19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547538" y="4771750"/>
            <a:ext cx="1008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Walking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7540413" y="4762563"/>
            <a:ext cx="1008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Sitting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28650" y="288725"/>
            <a:ext cx="7886700" cy="5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Goals and Specific Aims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628650" y="925125"/>
            <a:ext cx="7744200" cy="367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With the ubiquitous presence of smart wearable devices around us</a:t>
            </a:r>
            <a:r>
              <a:rPr lang="en" sz="1700"/>
              <a:t>, a huge amount of sensor data is generated on a daily basis.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In this project, we are aiming to </a:t>
            </a:r>
            <a:r>
              <a:rPr lang="en" sz="1700"/>
              <a:t>use the </a:t>
            </a:r>
            <a:r>
              <a:rPr lang="en" sz="1700"/>
              <a:t>sensor data retrieved from wearable devices to </a:t>
            </a:r>
            <a:r>
              <a:rPr lang="en" sz="1700"/>
              <a:t>recognize and log the human activities.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We are using the IMU data (accelerometer, gyroscope) obtained from an Apple Watch worn by the user on their dominant hand.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The targeted human activities include daily activities like sitting, walking, eating, brushing, ascending and descending stairs etc.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•"/>
            </a:pPr>
            <a:r>
              <a:rPr lang="en" sz="1700"/>
              <a:t>The activities recognized will be logged and stored in a pdf document.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628650" y="364925"/>
            <a:ext cx="7886700" cy="5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63" y="887337"/>
            <a:ext cx="5737668" cy="39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109875" y="3147500"/>
            <a:ext cx="1593300" cy="15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Collection</a:t>
            </a:r>
            <a:r>
              <a:rPr lang="en"/>
              <a:t> </a:t>
            </a:r>
            <a:r>
              <a:rPr lang="en" sz="1200"/>
              <a:t>The SensorLog app on Apple Watch is used to collect 6-DOF IMU data (accelerometer and gyroscope).</a:t>
            </a:r>
            <a:r>
              <a:rPr lang="en"/>
              <a:t> 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1392800" y="963950"/>
            <a:ext cx="2107800" cy="144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Datasets 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training, we are using two different datasets -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WISDM</a:t>
            </a:r>
            <a:r>
              <a:rPr lang="en" sz="1200"/>
              <a:t> and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PAMAP2</a:t>
            </a:r>
            <a:r>
              <a:rPr lang="en" sz="1200"/>
              <a:t>. We are applying preprocessing to generate data windows that are fed to the model.</a:t>
            </a:r>
            <a:r>
              <a:rPr lang="en" sz="1200"/>
              <a:t> </a:t>
            </a:r>
            <a:endParaRPr sz="1200"/>
          </a:p>
        </p:txBody>
      </p:sp>
      <p:sp>
        <p:nvSpPr>
          <p:cNvPr id="184" name="Google Shape;184;p23"/>
          <p:cNvSpPr txBox="1"/>
          <p:nvPr/>
        </p:nvSpPr>
        <p:spPr>
          <a:xfrm>
            <a:off x="6611925" y="2301575"/>
            <a:ext cx="2107800" cy="104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Algorithms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are trying different types of machine learning algos like CNNs, ConvLSTMs etc. to detect the human activity.</a:t>
            </a:r>
            <a:r>
              <a:rPr lang="en" sz="1200"/>
              <a:t> </a:t>
            </a:r>
            <a:endParaRPr sz="1200"/>
          </a:p>
        </p:txBody>
      </p:sp>
      <p:sp>
        <p:nvSpPr>
          <p:cNvPr id="185" name="Google Shape;185;p23"/>
          <p:cNvSpPr txBox="1"/>
          <p:nvPr/>
        </p:nvSpPr>
        <p:spPr>
          <a:xfrm>
            <a:off x="6611925" y="963950"/>
            <a:ext cx="2107800" cy="124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Platform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are using Google Colaboratory for developing the models with tensorflow and Google Drive for storage.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28650" y="364925"/>
            <a:ext cx="7886700" cy="5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32175" y="912025"/>
            <a:ext cx="8411700" cy="370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Dataset Selection: </a:t>
            </a:r>
            <a:r>
              <a:rPr lang="en" sz="1600"/>
              <a:t>After exploring a couple of datasets, we have decided to use WISDM and PAMAP2 because they are similar to our project goals (sensors and target activities).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Live Data Collection Setup: </a:t>
            </a:r>
            <a:r>
              <a:rPr lang="en" sz="1600"/>
              <a:t>After experimenting with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MotionSenseHRV</a:t>
            </a:r>
            <a:r>
              <a:rPr lang="en" sz="1600"/>
              <a:t> and Apple Watch, we have </a:t>
            </a:r>
            <a:r>
              <a:rPr lang="en" sz="1600"/>
              <a:t>chosen</a:t>
            </a:r>
            <a:r>
              <a:rPr lang="en" sz="1600"/>
              <a:t> to use Apple Watch for live data collection </a:t>
            </a:r>
            <a:r>
              <a:rPr lang="en" sz="1600"/>
              <a:t>because of multiple issues with the MotionSenseHRV wearable and the accompanying app.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" sz="1600"/>
              <a:t>Data Preprocessing:</a:t>
            </a:r>
            <a:r>
              <a:rPr lang="en" sz="1600"/>
              <a:t> We have setup the data preprocessing flow to match the sampling frequency between training datasets and live data, sample the data using sliding windows and label these windows.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b="1" lang="en" sz="1600"/>
              <a:t>Exploring Network Topologies:</a:t>
            </a:r>
            <a:r>
              <a:rPr lang="en" sz="1600"/>
              <a:t> We have implemented basic MLP and CNN models to get preliminary results on the training data.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28650" y="364925"/>
            <a:ext cx="7886700" cy="534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541200" y="1055025"/>
            <a:ext cx="8061600" cy="2888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Live Data Collection:</a:t>
            </a:r>
            <a:r>
              <a:rPr lang="en" sz="1800"/>
              <a:t> Collect live data for training and testing the model.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Model Selection &amp; Tuning: </a:t>
            </a:r>
            <a:r>
              <a:rPr lang="en" sz="1800"/>
              <a:t>Compare different network topologies (like CNNs, LSTMs, ConvLSTMs etc) and perform hyperparameter tuning for improved accuracy.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Log Generation: </a:t>
            </a:r>
            <a:r>
              <a:rPr lang="en" sz="1800"/>
              <a:t>Generate a log of the activities detected by the model.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b="1" lang="en" sz="1800"/>
              <a:t>Project Submission: </a:t>
            </a:r>
            <a:r>
              <a:rPr lang="en" sz="1800"/>
              <a:t>Update project website</a:t>
            </a:r>
            <a:r>
              <a:rPr lang="en" sz="1800"/>
              <a:t>, record a video demo and clean the github repository.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