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8137-FB89-FF52-0057-E2F40DED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6B949-F697-59C3-CE73-B2E27382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2545-75A7-FDAD-C97C-C428902E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09FF-55F2-8AC0-127A-8F81C88B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9A5A-4BEF-2AD8-166E-665BB2C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0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5E9B-D6BA-0B97-5090-4F901670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C0DB9-351E-CF37-D6AB-BE922897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6D2B-3FA0-83B0-EB64-FD2B64A8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675C-3043-F926-970B-0D95839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0C01-E15B-E36E-B8C3-02F5535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608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677C6-64F0-A20C-264F-0FD19886C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48722-2D3C-7013-93CF-FE0EAC14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957A-7BE5-8413-EFB9-D7D8EE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9F08-EA49-80D0-EAA8-445F6D2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1443-231D-6994-FEFB-D38267D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907419" y="1011598"/>
            <a:ext cx="10388388" cy="331672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07"/>
              </a:spcBef>
              <a:buFontTx/>
              <a:buNone/>
              <a:defRPr sz="136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14589" indent="0" algn="ctr">
              <a:buNone/>
            </a:lvl2pPr>
            <a:lvl3pPr marL="829178" indent="0" algn="ctr">
              <a:buNone/>
            </a:lvl3pPr>
            <a:lvl4pPr marL="1243767" indent="0" algn="ctr">
              <a:buNone/>
            </a:lvl4pPr>
            <a:lvl5pPr marL="1658356" indent="0" algn="ctr">
              <a:buNone/>
            </a:lvl5pPr>
            <a:lvl6pPr marL="2072945" indent="0" algn="ctr">
              <a:buNone/>
            </a:lvl6pPr>
            <a:lvl7pPr marL="2487534" indent="0" algn="ctr">
              <a:buNone/>
            </a:lvl7pPr>
            <a:lvl8pPr marL="2902123" indent="0" algn="ctr">
              <a:buNone/>
            </a:lvl8pPr>
            <a:lvl9pPr marL="3316712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454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D54B-3672-F674-9717-FB1BA48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4F4B-7018-8F7A-E910-62CA669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6540-696C-1956-05A5-D4D5D646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BF98-1713-6C1B-AC1C-BA08CE4A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A634-88FE-19C1-6AC7-0CE1978F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158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47F0-70EF-C7EF-4EBA-634118DB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EC2C-853A-BF76-C5E1-FAAE2826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C3FA-55AD-29F1-9627-02EC0563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E23B3-D5CB-B280-EB06-4D8211F4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1ABF-1B0D-A2AF-01CE-33E7B4C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2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4AD-7016-9DE9-EDDC-932698EA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A5B0-EEB6-D066-A96D-D619B474B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460D6-480B-EC2D-9DD8-BF35BDA15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7063E-FFD6-8BD0-8E7F-F4F7EFA7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9511-349D-2CCB-45DF-6A11E77C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6C252-1DE3-27A3-ED54-2EE70ABE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74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8059-23FB-E8F7-2C9B-1E009BF2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8323-1A51-14CB-9799-62D251088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3365-6286-ECE0-7DA3-94CAD8C86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410BF-A464-CF2B-DC01-FEF2EBC30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B8FE0-1705-B9E6-3A78-A784FE14B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86B86-6A9E-1BC6-92DE-F73D9020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2F507-F80C-E5CB-1875-0E7FEC02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70B32-14B9-8B51-46C6-02E15C35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628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F706-2F54-1D42-02FF-0E8F4199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A526E-8C94-CACC-40C9-CE9473F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9AC31-D98A-7850-FE4B-261633D8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FFD6-CE47-717C-23F1-16043973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75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FDBB7-8933-3FAE-0A4C-2491D1BA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D33BC-7F11-8B72-6ADA-4BDD314F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1DD6-6BE6-602C-719E-CAFB7EC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56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9944-5DC9-6992-077A-D8218C17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225D-A53D-0C75-D9FA-BA9792DC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93A8-54F6-2B4D-6EB8-6C9469E8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47A1-C3E7-631E-CB5B-D75838D3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F8F6-5E6F-E950-648A-8D43D230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46EE-6381-86E3-0BCD-B314A182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9038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E86E-0C1B-4CBB-7EE6-44835EFE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F9A9-3556-A5BD-5D85-99AD5CC1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E054-CE5F-D233-A267-58F30B66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CB4A5-4C4D-9EFD-86B3-A01AECA8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F887-B016-582A-A578-BA3E228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3D046-88D5-78DC-6434-C225F24B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90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8D05C-2BE1-AFF5-AE34-BC1DF2B7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A3B1-4CDD-2DCD-7E7D-E37B4F0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C7863-7D91-30E7-C887-1B979BA2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C1A4-D1B6-DC42-A8B2-F2580CD870B6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03E2-1BC8-49B1-13EF-A02A8F357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EE66-CA4F-0F05-8496-EFC0F25FD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1BFE-7CC6-5E46-BF50-167BCE906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481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AEA6-68C9-C421-E5F3-4ECEABDC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DCF Analysis of Happy Hour Co.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97C8-DF4F-8F85-B094-131385A5AFC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Sensitive Firm Value ($m) and implied offer price to WACC and TGR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9CAE6B-BDC7-712A-00E5-7568E7915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73951"/>
              </p:ext>
            </p:extLst>
          </p:nvPr>
        </p:nvGraphicFramePr>
        <p:xfrm>
          <a:off x="320040" y="2646957"/>
          <a:ext cx="11548876" cy="3559389"/>
        </p:xfrm>
        <a:graphic>
          <a:graphicData uri="http://schemas.openxmlformats.org/drawingml/2006/table">
            <a:tbl>
              <a:tblPr/>
              <a:tblGrid>
                <a:gridCol w="1865465">
                  <a:extLst>
                    <a:ext uri="{9D8B030D-6E8A-4147-A177-3AD203B41FA5}">
                      <a16:colId xmlns:a16="http://schemas.microsoft.com/office/drawing/2014/main" val="683845199"/>
                    </a:ext>
                  </a:extLst>
                </a:gridCol>
                <a:gridCol w="1044555">
                  <a:extLst>
                    <a:ext uri="{9D8B030D-6E8A-4147-A177-3AD203B41FA5}">
                      <a16:colId xmlns:a16="http://schemas.microsoft.com/office/drawing/2014/main" val="889855147"/>
                    </a:ext>
                  </a:extLst>
                </a:gridCol>
                <a:gridCol w="1724263">
                  <a:extLst>
                    <a:ext uri="{9D8B030D-6E8A-4147-A177-3AD203B41FA5}">
                      <a16:colId xmlns:a16="http://schemas.microsoft.com/office/drawing/2014/main" val="576702923"/>
                    </a:ext>
                  </a:extLst>
                </a:gridCol>
                <a:gridCol w="1724263">
                  <a:extLst>
                    <a:ext uri="{9D8B030D-6E8A-4147-A177-3AD203B41FA5}">
                      <a16:colId xmlns:a16="http://schemas.microsoft.com/office/drawing/2014/main" val="2463417751"/>
                    </a:ext>
                  </a:extLst>
                </a:gridCol>
                <a:gridCol w="1741804">
                  <a:extLst>
                    <a:ext uri="{9D8B030D-6E8A-4147-A177-3AD203B41FA5}">
                      <a16:colId xmlns:a16="http://schemas.microsoft.com/office/drawing/2014/main" val="3484353740"/>
                    </a:ext>
                  </a:extLst>
                </a:gridCol>
                <a:gridCol w="1724263">
                  <a:extLst>
                    <a:ext uri="{9D8B030D-6E8A-4147-A177-3AD203B41FA5}">
                      <a16:colId xmlns:a16="http://schemas.microsoft.com/office/drawing/2014/main" val="3355033626"/>
                    </a:ext>
                  </a:extLst>
                </a:gridCol>
                <a:gridCol w="1724263">
                  <a:extLst>
                    <a:ext uri="{9D8B030D-6E8A-4147-A177-3AD203B41FA5}">
                      <a16:colId xmlns:a16="http://schemas.microsoft.com/office/drawing/2014/main" val="2916209880"/>
                    </a:ext>
                  </a:extLst>
                </a:gridCol>
              </a:tblGrid>
              <a:tr h="774603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Perpetuity Growth Rate (%)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2588" marR="252588" marT="126294" marB="1262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06308"/>
                  </a:ext>
                </a:extLst>
              </a:tr>
              <a:tr h="464131">
                <a:tc rowSpan="6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WACC (%)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2588" marR="252588" marT="126294" marB="1262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0,50%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0,75%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1,00%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43711"/>
                  </a:ext>
                </a:extLst>
              </a:tr>
              <a:tr h="464131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888 / 404c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905 / 412c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 / 421c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943 / 431c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964 / 442c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220051"/>
                  </a:ext>
                </a:extLst>
              </a:tr>
              <a:tr h="464131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830 / 374c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 / 382c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859 / 389c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876 / 397c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893 / 406c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374067"/>
                  </a:ext>
                </a:extLst>
              </a:tr>
              <a:tr h="464131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349c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790 / 355c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 / 361c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817 / 368c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832 / 375c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178428"/>
                  </a:ext>
                </a:extLst>
              </a:tr>
              <a:tr h="464131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732 / 326c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743 / 331c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 / 336c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/ 342c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778 / 348c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847974"/>
                  </a:ext>
                </a:extLst>
              </a:tr>
              <a:tr h="464131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DE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9,5% </a:t>
                      </a:r>
                      <a:endParaRPr lang="en-DE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691 / 305c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700 / 309c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710 / 314c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720 / 319c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730 / 324c </a:t>
                      </a:r>
                      <a:endParaRPr lang="en-GB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311" marR="26311" marT="263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12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9B05C-AFE0-C961-99B7-B748AED1E8B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Values Based on Perpetuity Growth Period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A3F4E6-226A-07DE-2CAC-62406439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39453"/>
              </p:ext>
            </p:extLst>
          </p:nvPr>
        </p:nvGraphicFramePr>
        <p:xfrm>
          <a:off x="4587359" y="467208"/>
          <a:ext cx="7055889" cy="592358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585805">
                  <a:extLst>
                    <a:ext uri="{9D8B030D-6E8A-4147-A177-3AD203B41FA5}">
                      <a16:colId xmlns:a16="http://schemas.microsoft.com/office/drawing/2014/main" val="2922712034"/>
                    </a:ext>
                  </a:extLst>
                </a:gridCol>
                <a:gridCol w="995264">
                  <a:extLst>
                    <a:ext uri="{9D8B030D-6E8A-4147-A177-3AD203B41FA5}">
                      <a16:colId xmlns:a16="http://schemas.microsoft.com/office/drawing/2014/main" val="719438421"/>
                    </a:ext>
                  </a:extLst>
                </a:gridCol>
                <a:gridCol w="995264">
                  <a:extLst>
                    <a:ext uri="{9D8B030D-6E8A-4147-A177-3AD203B41FA5}">
                      <a16:colId xmlns:a16="http://schemas.microsoft.com/office/drawing/2014/main" val="1577519744"/>
                    </a:ext>
                  </a:extLst>
                </a:gridCol>
                <a:gridCol w="1248179">
                  <a:extLst>
                    <a:ext uri="{9D8B030D-6E8A-4147-A177-3AD203B41FA5}">
                      <a16:colId xmlns:a16="http://schemas.microsoft.com/office/drawing/2014/main" val="4147822054"/>
                    </a:ext>
                  </a:extLst>
                </a:gridCol>
                <a:gridCol w="1231377">
                  <a:extLst>
                    <a:ext uri="{9D8B030D-6E8A-4147-A177-3AD203B41FA5}">
                      <a16:colId xmlns:a16="http://schemas.microsoft.com/office/drawing/2014/main" val="4014437951"/>
                    </a:ext>
                  </a:extLst>
                </a:gridCol>
              </a:tblGrid>
              <a:tr h="658176">
                <a:tc rowSpan="2" gridSpan="3">
                  <a:txBody>
                    <a:bodyPr/>
                    <a:lstStyle/>
                    <a:p>
                      <a:pPr algn="l" rtl="0" fontAlgn="ctr"/>
                      <a:r>
                        <a:rPr lang="en-GB" sz="2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Value Based on 09% WACC &amp; 01% TGR</a:t>
                      </a:r>
                      <a:endParaRPr lang="en-GB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endParaRPr lang="en-GB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1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% of </a:t>
                      </a:r>
                      <a:endParaRPr lang="en-GB" sz="21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44360"/>
                  </a:ext>
                </a:extLst>
              </a:tr>
              <a:tr h="658176">
                <a:tc gridSpan="3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($m)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NPV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565727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Present Value of Cashflows</a:t>
                      </a:r>
                      <a:endParaRPr lang="en-GB" sz="2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409 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50,9% 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0845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PV of Terminal Value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394 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49,1% 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606747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Implied Firm NPV</a:t>
                      </a:r>
                      <a:endParaRPr lang="en-GB" sz="2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803 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100,0% 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70828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Net debt &amp; adjustments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(85)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60469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Implied equity value</a:t>
                      </a:r>
                      <a:endParaRPr lang="en-GB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719 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021525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Implied share price ($c)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361 </a:t>
                      </a:r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DE" sz="2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80418"/>
                  </a:ext>
                </a:extLst>
              </a:tr>
              <a:tr h="65817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% premium to current</a:t>
                      </a:r>
                      <a:endParaRPr lang="en-GB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2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2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118,8% </a:t>
                      </a:r>
                      <a:endParaRPr lang="en-DE" sz="2100" b="0" i="1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DE" sz="2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767" marR="0" marT="139051" marB="13905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5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5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97ED79-34DD-C7A6-8312-BC8DDED02D65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1984663" y="477982"/>
            <a:ext cx="9311143" cy="477982"/>
          </a:xfrm>
        </p:spPr>
        <p:txBody>
          <a:bodyPr/>
          <a:lstStyle/>
          <a:p>
            <a:pPr algn="ctr"/>
            <a:r>
              <a:rPr lang="en-DE" sz="2400" dirty="0">
                <a:latin typeface="+mn-lt"/>
              </a:rPr>
              <a:t>Summary Financials and Cashflow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B6406A-8E6B-5292-D762-53C157466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34767"/>
              </p:ext>
            </p:extLst>
          </p:nvPr>
        </p:nvGraphicFramePr>
        <p:xfrm>
          <a:off x="844550" y="1254125"/>
          <a:ext cx="10503384" cy="526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730">
                  <a:extLst>
                    <a:ext uri="{9D8B030D-6E8A-4147-A177-3AD203B41FA5}">
                      <a16:colId xmlns:a16="http://schemas.microsoft.com/office/drawing/2014/main" val="4252051017"/>
                    </a:ext>
                  </a:extLst>
                </a:gridCol>
                <a:gridCol w="618730">
                  <a:extLst>
                    <a:ext uri="{9D8B030D-6E8A-4147-A177-3AD203B41FA5}">
                      <a16:colId xmlns:a16="http://schemas.microsoft.com/office/drawing/2014/main" val="3138912445"/>
                    </a:ext>
                  </a:extLst>
                </a:gridCol>
                <a:gridCol w="618730">
                  <a:extLst>
                    <a:ext uri="{9D8B030D-6E8A-4147-A177-3AD203B41FA5}">
                      <a16:colId xmlns:a16="http://schemas.microsoft.com/office/drawing/2014/main" val="3321169576"/>
                    </a:ext>
                  </a:extLst>
                </a:gridCol>
                <a:gridCol w="472641">
                  <a:extLst>
                    <a:ext uri="{9D8B030D-6E8A-4147-A177-3AD203B41FA5}">
                      <a16:colId xmlns:a16="http://schemas.microsoft.com/office/drawing/2014/main" val="977382287"/>
                    </a:ext>
                  </a:extLst>
                </a:gridCol>
                <a:gridCol w="472641">
                  <a:extLst>
                    <a:ext uri="{9D8B030D-6E8A-4147-A177-3AD203B41FA5}">
                      <a16:colId xmlns:a16="http://schemas.microsoft.com/office/drawing/2014/main" val="2034917918"/>
                    </a:ext>
                  </a:extLst>
                </a:gridCol>
                <a:gridCol w="45116">
                  <a:extLst>
                    <a:ext uri="{9D8B030D-6E8A-4147-A177-3AD203B41FA5}">
                      <a16:colId xmlns:a16="http://schemas.microsoft.com/office/drawing/2014/main" val="1592321169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798395381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1515030298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1623003051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625517988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1055735605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1863100560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4002946699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708761304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049325908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2897313927"/>
                    </a:ext>
                  </a:extLst>
                </a:gridCol>
                <a:gridCol w="653105">
                  <a:extLst>
                    <a:ext uri="{9D8B030D-6E8A-4147-A177-3AD203B41FA5}">
                      <a16:colId xmlns:a16="http://schemas.microsoft.com/office/drawing/2014/main" val="1455495534"/>
                    </a:ext>
                  </a:extLst>
                </a:gridCol>
                <a:gridCol w="472641">
                  <a:extLst>
                    <a:ext uri="{9D8B030D-6E8A-4147-A177-3AD203B41FA5}">
                      <a16:colId xmlns:a16="http://schemas.microsoft.com/office/drawing/2014/main" val="1015061103"/>
                    </a:ext>
                  </a:extLst>
                </a:gridCol>
              </a:tblGrid>
              <a:tr h="17405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DCF Forecast Year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TV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447432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 dirty="0">
                          <a:effectLst/>
                          <a:latin typeface="+mn-lt"/>
                        </a:rPr>
                        <a:t>Mar YE ($m)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2020E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2021E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2022E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2023E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2024E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2025E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2026E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2027E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2028E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2029E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2030E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36669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Revenue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1.149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1.256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1.354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1.447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1.443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1.472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1.498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1.522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1.543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1.562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1.577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340795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growth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(0,3%)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09331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EBITDA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94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112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124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128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131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133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136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138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140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142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06087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margin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22347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growth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(1,6%)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20,7%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11,3%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2,1%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1,7%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630308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D&amp;A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(36)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(41)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(47)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(52)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(54)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(52)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(51)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(49)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(48)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51227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of revenue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3,1%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3,5%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3,5%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3,1%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2110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of capex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79,4%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94,4%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103,6%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109,6%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107,2%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104,8%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102,2%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99,8%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97,4%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95,0%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6507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EBIT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58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52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73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73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77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81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88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91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1908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margin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4,1%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4,8%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5,6%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5,7%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5,9%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187436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Tax on EBIT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(9)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(11)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(12)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(12)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(13)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(14)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(14)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(16)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(16)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65154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tax rate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17,0%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17513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Capex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(51)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(50)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512174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of revenue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4,1%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3,7%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3,5%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3,5%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3,2%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9687018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Change in NWC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16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11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3729806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Other Cashflows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431438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of revenue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8969267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Exceptional items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(18)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(7)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(5)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09797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% of revenue </a:t>
                      </a:r>
                      <a:endParaRPr lang="en-GB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1,4%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0,5%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(1,7%)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0,3%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0,0% </a:t>
                      </a:r>
                      <a:endParaRPr lang="en-DE" sz="1000" b="0" i="1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543547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Unlevered free cash flow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31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54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59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64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66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70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71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891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9915"/>
                  </a:ext>
                </a:extLst>
              </a:tr>
              <a:tr h="17405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Cashflow Timing (Years to Discount)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6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8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9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10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596924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  <a:latin typeface="+mn-lt"/>
                        </a:rPr>
                        <a:t>Discount Factor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0,92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0,85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0,78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0,72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0,67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0,61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0,56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0,52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0,48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0,44 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9902108"/>
                  </a:ext>
                </a:extLst>
              </a:tr>
              <a:tr h="17405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  <a:latin typeface="+mn-lt"/>
                        </a:rPr>
                        <a:t>Discounted DCF cashflows 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 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28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46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73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42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40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38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35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33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>
                          <a:effectLst/>
                          <a:latin typeface="+mn-lt"/>
                        </a:rPr>
                        <a:t>31 </a:t>
                      </a:r>
                      <a:endParaRPr lang="en-DE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000" u="none" strike="noStrike" dirty="0">
                          <a:effectLst/>
                          <a:latin typeface="+mn-lt"/>
                        </a:rPr>
                        <a:t>394 </a:t>
                      </a:r>
                      <a:endParaRPr lang="en-DE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55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751</Words>
  <Application>Microsoft Macintosh PowerPoint</Application>
  <PresentationFormat>Widescreen</PresentationFormat>
  <Paragraphs>387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DCF Analysis of Happy Hour Co.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DCF Analysis of Happy Hour Co. </dc:title>
  <dc:creator>hemant garg</dc:creator>
  <cp:lastModifiedBy>hemant garg</cp:lastModifiedBy>
  <cp:revision>1</cp:revision>
  <dcterms:created xsi:type="dcterms:W3CDTF">2024-02-01T07:26:59Z</dcterms:created>
  <dcterms:modified xsi:type="dcterms:W3CDTF">2024-02-01T07:52:27Z</dcterms:modified>
</cp:coreProperties>
</file>