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8" autoAdjust="0"/>
    <p:restoredTop sz="95661" autoAdjust="0"/>
  </p:normalViewPr>
  <p:slideViewPr>
    <p:cSldViewPr snapToGrid="0" snapToObjects="1">
      <p:cViewPr varScale="1">
        <p:scale>
          <a:sx n="113" d="100"/>
          <a:sy n="113" d="100"/>
        </p:scale>
        <p:origin x="1736" y="184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979953-2A9E-2711-DF3E-1162B5A9F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75903"/>
              </p:ext>
            </p:extLst>
          </p:nvPr>
        </p:nvGraphicFramePr>
        <p:xfrm>
          <a:off x="5508312" y="5229602"/>
          <a:ext cx="4377599" cy="1385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831">
                  <a:extLst>
                    <a:ext uri="{9D8B030D-6E8A-4147-A177-3AD203B41FA5}">
                      <a16:colId xmlns:a16="http://schemas.microsoft.com/office/drawing/2014/main" val="3014521881"/>
                    </a:ext>
                  </a:extLst>
                </a:gridCol>
                <a:gridCol w="966831">
                  <a:extLst>
                    <a:ext uri="{9D8B030D-6E8A-4147-A177-3AD203B41FA5}">
                      <a16:colId xmlns:a16="http://schemas.microsoft.com/office/drawing/2014/main" val="826428902"/>
                    </a:ext>
                  </a:extLst>
                </a:gridCol>
                <a:gridCol w="966831">
                  <a:extLst>
                    <a:ext uri="{9D8B030D-6E8A-4147-A177-3AD203B41FA5}">
                      <a16:colId xmlns:a16="http://schemas.microsoft.com/office/drawing/2014/main" val="3746154886"/>
                    </a:ext>
                  </a:extLst>
                </a:gridCol>
                <a:gridCol w="738553">
                  <a:extLst>
                    <a:ext uri="{9D8B030D-6E8A-4147-A177-3AD203B41FA5}">
                      <a16:colId xmlns:a16="http://schemas.microsoft.com/office/drawing/2014/main" val="1545226798"/>
                    </a:ext>
                  </a:extLst>
                </a:gridCol>
                <a:gridCol w="738553">
                  <a:extLst>
                    <a:ext uri="{9D8B030D-6E8A-4147-A177-3AD203B41FA5}">
                      <a16:colId xmlns:a16="http://schemas.microsoft.com/office/drawing/2014/main" val="729399405"/>
                    </a:ext>
                  </a:extLst>
                </a:gridCol>
              </a:tblGrid>
              <a:tr h="139358">
                <a:tc rowSpan="2" gridSpan="3"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Value Based on 09% WACC &amp; 01% TGR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u="none" strike="noStrike">
                          <a:effectLst/>
                        </a:rPr>
                        <a:t>Amount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u="none" strike="noStrike">
                          <a:effectLst/>
                        </a:rPr>
                        <a:t>% of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5861244"/>
                  </a:ext>
                </a:extLst>
              </a:tr>
              <a:tr h="139358">
                <a:tc gridSpan="3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u="none" strike="noStrike">
                          <a:effectLst/>
                        </a:rPr>
                        <a:t>($m)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u="none" strike="noStrike">
                          <a:effectLst/>
                        </a:rPr>
                        <a:t>NPV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1122154"/>
                  </a:ext>
                </a:extLst>
              </a:tr>
              <a:tr h="1393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Present Value of Cashflows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345 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46,7% 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5987343"/>
                  </a:ext>
                </a:extLst>
              </a:tr>
              <a:tr h="1393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PV of Terminal Value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394 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53,3% 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8186684"/>
                  </a:ext>
                </a:extLst>
              </a:tr>
              <a:tr h="16633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Implied Firm NPV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 dirty="0">
                          <a:effectLst/>
                        </a:rPr>
                        <a:t> </a:t>
                      </a:r>
                      <a:endParaRPr lang="en-D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 dirty="0">
                          <a:effectLst/>
                        </a:rPr>
                        <a:t> </a:t>
                      </a:r>
                      <a:endParaRPr lang="en-D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738 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100,0% 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4007164"/>
                  </a:ext>
                </a:extLst>
              </a:tr>
              <a:tr h="1393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 dirty="0">
                          <a:effectLst/>
                        </a:rPr>
                        <a:t>Net debt &amp; adjustments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 dirty="0">
                          <a:effectLst/>
                        </a:rPr>
                        <a:t>(85)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6203353"/>
                  </a:ext>
                </a:extLst>
              </a:tr>
              <a:tr h="1393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Implied equity value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654 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 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5535764"/>
                  </a:ext>
                </a:extLst>
              </a:tr>
              <a:tr h="1393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Implied share price ($c)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329 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404991"/>
                  </a:ext>
                </a:extLst>
              </a:tr>
              <a:tr h="1393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% premium to current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99,1% </a:t>
                      </a:r>
                      <a:endParaRPr lang="en-DE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1514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8D2986-CE94-C9B2-68CB-382163813944}"/>
              </a:ext>
            </a:extLst>
          </p:cNvPr>
          <p:cNvSpPr txBox="1"/>
          <p:nvPr/>
        </p:nvSpPr>
        <p:spPr>
          <a:xfrm>
            <a:off x="795528" y="1192990"/>
            <a:ext cx="9090383" cy="456701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 Managemant Team, </a:t>
            </a:r>
          </a:p>
          <a:p>
            <a:pPr algn="l">
              <a:lnSpc>
                <a:spcPct val="110000"/>
              </a:lnSpc>
            </a:pPr>
            <a:r>
              <a:rPr lang="en-DE" sz="1200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is the complete conclusion for the </a:t>
            </a: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Imapcts on different sectors com</a:t>
            </a:r>
            <a:r>
              <a:rPr lang="en-GB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 might have. </a:t>
            </a:r>
          </a:p>
          <a:p>
            <a:pPr algn="l">
              <a:lnSpc>
                <a:spcPct val="110000"/>
              </a:lnSpc>
            </a:pPr>
            <a:r>
              <a:rPr lang="en-DE" sz="12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Sector </a:t>
            </a:r>
          </a:p>
          <a:p>
            <a:pPr marL="228600" indent="-228600" algn="l">
              <a:lnSpc>
                <a:spcPct val="110000"/>
              </a:lnSpc>
              <a:buAutoNum type="arabicPeriod"/>
            </a:pP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short term period the effect would be minimal on the financial projections in the year following FY21. So, it might not a great idea to lower the amount for bidding in a signifiant way, as it does not speicfy any future financial issues company might face. </a:t>
            </a:r>
          </a:p>
          <a:p>
            <a:pPr marL="228600" indent="-228600" algn="l">
              <a:lnSpc>
                <a:spcPct val="110000"/>
              </a:lnSpc>
              <a:buAutoNum type="arabicPeriod"/>
            </a:pP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company is looking for investment in a longer period of time, there is no possiblity of fire as a material issue either. </a:t>
            </a:r>
          </a:p>
          <a:p>
            <a:pPr algn="l">
              <a:lnSpc>
                <a:spcPct val="110000"/>
              </a:lnSpc>
            </a:pPr>
            <a:endParaRPr lang="en-DE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DE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Bidding Dynamics </a:t>
            </a:r>
          </a:p>
          <a:p>
            <a:pPr marL="228600" indent="-228600" algn="l">
              <a:lnSpc>
                <a:spcPct val="110000"/>
              </a:lnSpc>
              <a:buAutoNum type="arabicPeriod"/>
            </a:pPr>
            <a:r>
              <a:rPr lang="en-GB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inforamtion regarding bidding from NY/HK times is credible one, and com</a:t>
            </a:r>
            <a:r>
              <a:rPr lang="en-GB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 must expect highly competitive bidding environment. </a:t>
            </a:r>
          </a:p>
          <a:p>
            <a:pPr marL="228600" indent="-228600" algn="l">
              <a:lnSpc>
                <a:spcPct val="110000"/>
              </a:lnSpc>
              <a:buAutoNum type="arabicPeriod"/>
            </a:pPr>
            <a:r>
              <a:rPr lang="en-D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WorldWide Brewing is expecting to extract higher value from synergies than some of the bidding competitors, this leaves an opportunity to pay a higher price. </a:t>
            </a:r>
          </a:p>
          <a:p>
            <a:pPr algn="l">
              <a:lnSpc>
                <a:spcPct val="110000"/>
              </a:lnSpc>
            </a:pPr>
            <a:endParaRPr lang="en-DE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DE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Valuation Adjustments </a:t>
            </a:r>
          </a:p>
          <a:p>
            <a:pPr marL="228600" indent="-228600" algn="l"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FY 21 Revise revenue to $1,100mm (down 4 -5 %)</a:t>
            </a:r>
          </a:p>
          <a:p>
            <a:pPr marL="228600" indent="-228600" algn="l"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gross margin 50.0%</a:t>
            </a:r>
          </a:p>
          <a:p>
            <a:pPr marL="228600" indent="-228600" algn="l"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expect to revert the original forecasted sales in FY 22 and thereafter. </a:t>
            </a:r>
          </a:p>
          <a:p>
            <a:pPr marL="228600" indent="-228600" algn="l">
              <a:buAutoNum type="arabicPeriod"/>
            </a:pPr>
            <a:endParaRPr lang="en-GB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result in the a revised NPV of $738mm to $803mm, an equity value of $654mm to 718mm and offer share of 329% to 361%. </a:t>
            </a:r>
            <a:endParaRPr lang="en-GB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l">
              <a:buAutoNum type="arabicPeriod"/>
            </a:pPr>
            <a:endParaRPr lang="en-GB" sz="1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l">
              <a:buAutoNum type="arabicPeriod"/>
            </a:pPr>
            <a:endParaRPr lang="en-GB" sz="1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endParaRPr lang="en-DE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endParaRPr lang="en-DE" sz="120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16115</TotalTime>
  <Words>390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LF_Kai</vt:lpstr>
      <vt:lpstr>Symbol</vt:lpstr>
      <vt:lpstr>Times New Roman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hemant garg</cp:lastModifiedBy>
  <cp:revision>879</cp:revision>
  <cp:lastPrinted>2020-01-28T09:55:08Z</cp:lastPrinted>
  <dcterms:created xsi:type="dcterms:W3CDTF">2015-06-19T14:55:37Z</dcterms:created>
  <dcterms:modified xsi:type="dcterms:W3CDTF">2024-02-01T08:39:10Z</dcterms:modified>
</cp:coreProperties>
</file>