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 id="2147483652" r:id="rId3"/>
    <p:sldMasterId id="2147483656" r:id="rId4"/>
  </p:sldMasterIdLst>
  <p:handoutMasterIdLst>
    <p:handoutMasterId r:id="rId15"/>
  </p:handoutMasterIdLst>
  <p:sldIdLst>
    <p:sldId id="256" r:id="rId5"/>
    <p:sldId id="259" r:id="rId6"/>
    <p:sldId id="262" r:id="rId7"/>
    <p:sldId id="263" r:id="rId8"/>
    <p:sldId id="264" r:id="rId9"/>
    <p:sldId id="265" r:id="rId10"/>
    <p:sldId id="266" r:id="rId11"/>
    <p:sldId id="267" r:id="rId12"/>
    <p:sldId id="268" r:id="rId13"/>
    <p:sldId id="261" r:id="rId14"/>
  </p:sldIdLst>
  <p:sldSz cx="12192000" cy="6858000"/>
  <p:notesSz cx="9926638"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C4D9"/>
    <a:srgbClr val="B8B8D1"/>
    <a:srgbClr val="263B83"/>
    <a:srgbClr val="F9D4B6"/>
    <a:srgbClr val="EDAD80"/>
    <a:srgbClr val="E46B2F"/>
    <a:srgbClr val="ED6B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75"/>
    <p:restoredTop sz="94655"/>
  </p:normalViewPr>
  <p:slideViewPr>
    <p:cSldViewPr snapToGrid="0" snapToObjects="1">
      <p:cViewPr varScale="1">
        <p:scale>
          <a:sx n="115" d="100"/>
          <a:sy n="115" d="100"/>
        </p:scale>
        <p:origin x="492"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1543" cy="33988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622799" y="0"/>
            <a:ext cx="4301543" cy="339884"/>
          </a:xfrm>
          <a:prstGeom prst="rect">
            <a:avLst/>
          </a:prstGeom>
        </p:spPr>
        <p:txBody>
          <a:bodyPr vert="horz" lIns="91440" tIns="45720" rIns="91440" bIns="45720" rtlCol="0"/>
          <a:lstStyle>
            <a:lvl1pPr algn="r">
              <a:defRPr sz="1200"/>
            </a:lvl1pPr>
          </a:lstStyle>
          <a:p>
            <a:fld id="{BADD81F6-8E5E-46D2-AB73-DFD61D955FC1}" type="datetimeFigureOut">
              <a:rPr lang="en-GB" smtClean="0"/>
              <a:t>29/05/2019</a:t>
            </a:fld>
            <a:endParaRPr lang="en-GB"/>
          </a:p>
        </p:txBody>
      </p:sp>
      <p:sp>
        <p:nvSpPr>
          <p:cNvPr id="4" name="Footer Placeholder 3"/>
          <p:cNvSpPr>
            <a:spLocks noGrp="1"/>
          </p:cNvSpPr>
          <p:nvPr>
            <p:ph type="ftr" sz="quarter" idx="2"/>
          </p:nvPr>
        </p:nvSpPr>
        <p:spPr>
          <a:xfrm>
            <a:off x="1" y="6456612"/>
            <a:ext cx="4301543" cy="339884"/>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622799" y="6456612"/>
            <a:ext cx="4301543" cy="339884"/>
          </a:xfrm>
          <a:prstGeom prst="rect">
            <a:avLst/>
          </a:prstGeom>
        </p:spPr>
        <p:txBody>
          <a:bodyPr vert="horz" lIns="91440" tIns="45720" rIns="91440" bIns="45720" rtlCol="0" anchor="b"/>
          <a:lstStyle>
            <a:lvl1pPr algn="r">
              <a:defRPr sz="1200"/>
            </a:lvl1pPr>
          </a:lstStyle>
          <a:p>
            <a:fld id="{8333EE2B-F059-42BF-851D-176BD29D9CE5}" type="slidenum">
              <a:rPr lang="en-GB" smtClean="0"/>
              <a:t>‹#›</a:t>
            </a:fld>
            <a:endParaRPr lang="en-GB"/>
          </a:p>
        </p:txBody>
      </p:sp>
    </p:spTree>
    <p:extLst>
      <p:ext uri="{BB962C8B-B14F-4D97-AF65-F5344CB8AC3E}">
        <p14:creationId xmlns:p14="http://schemas.microsoft.com/office/powerpoint/2010/main" val="328607516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2452" y="3531477"/>
            <a:ext cx="9144000" cy="733096"/>
          </a:xfrm>
          <a:prstGeom prst="rect">
            <a:avLst/>
          </a:prstGeom>
        </p:spPr>
        <p:txBody>
          <a:bodyPr lIns="0" tIns="0" rIns="0" bIns="0" anchor="t"/>
          <a:lstStyle>
            <a:lvl1pPr algn="l">
              <a:defRPr sz="4400" b="1" i="0" baseline="0">
                <a:solidFill>
                  <a:schemeClr val="bg1"/>
                </a:solidFill>
                <a:latin typeface="Arial" charset="0"/>
                <a:ea typeface="Arial" charset="0"/>
                <a:cs typeface="Arial" charset="0"/>
              </a:defRPr>
            </a:lvl1pPr>
          </a:lstStyle>
          <a:p>
            <a:r>
              <a:rPr lang="en-US" dirty="0" smtClean="0"/>
              <a:t>Title</a:t>
            </a:r>
            <a:endParaRPr lang="en-US" dirty="0"/>
          </a:p>
        </p:txBody>
      </p:sp>
    </p:spTree>
    <p:extLst>
      <p:ext uri="{BB962C8B-B14F-4D97-AF65-F5344CB8AC3E}">
        <p14:creationId xmlns:p14="http://schemas.microsoft.com/office/powerpoint/2010/main" val="741072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53512" y="587760"/>
            <a:ext cx="9144000" cy="635491"/>
          </a:xfrm>
          <a:prstGeom prst="rect">
            <a:avLst/>
          </a:prstGeom>
        </p:spPr>
        <p:txBody>
          <a:bodyPr lIns="0" tIns="0" rIns="0" bIns="0" anchor="t"/>
          <a:lstStyle>
            <a:lvl1pPr algn="l">
              <a:defRPr sz="4000" b="1" i="0">
                <a:solidFill>
                  <a:srgbClr val="263B83"/>
                </a:solidFill>
                <a:latin typeface="Arial" charset="0"/>
                <a:ea typeface="Arial" charset="0"/>
                <a:cs typeface="Arial" charset="0"/>
              </a:defRPr>
            </a:lvl1pPr>
          </a:lstStyle>
          <a:p>
            <a:r>
              <a:rPr lang="en-US" dirty="0" smtClean="0"/>
              <a:t>Section Title</a:t>
            </a:r>
            <a:endParaRPr lang="en-US" dirty="0"/>
          </a:p>
        </p:txBody>
      </p:sp>
      <p:sp>
        <p:nvSpPr>
          <p:cNvPr id="3" name="Subtitle 2"/>
          <p:cNvSpPr>
            <a:spLocks noGrp="1"/>
          </p:cNvSpPr>
          <p:nvPr>
            <p:ph type="subTitle" idx="1" hasCustomPrompt="1"/>
          </p:nvPr>
        </p:nvSpPr>
        <p:spPr>
          <a:xfrm>
            <a:off x="1153512" y="3065488"/>
            <a:ext cx="9144000" cy="3087973"/>
          </a:xfrm>
          <a:prstGeom prst="rect">
            <a:avLst/>
          </a:prstGeom>
        </p:spPr>
        <p:txBody>
          <a:bodyPr lIns="0" tIns="0" rIns="0" bIns="0"/>
          <a:lstStyle>
            <a:lvl1pPr marL="285750" indent="-285750" algn="l">
              <a:buFont typeface="Arial" charset="0"/>
              <a:buChar char="•"/>
              <a:defRPr sz="1800">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Text</a:t>
            </a:r>
            <a:endParaRPr lang="en-US" dirty="0"/>
          </a:p>
        </p:txBody>
      </p:sp>
    </p:spTree>
    <p:extLst>
      <p:ext uri="{BB962C8B-B14F-4D97-AF65-F5344CB8AC3E}">
        <p14:creationId xmlns:p14="http://schemas.microsoft.com/office/powerpoint/2010/main" val="823767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69274" y="1563798"/>
            <a:ext cx="9720000" cy="720000"/>
          </a:xfrm>
          <a:prstGeom prst="rect">
            <a:avLst/>
          </a:prstGeom>
        </p:spPr>
        <p:txBody>
          <a:bodyPr lIns="0" tIns="0" rIns="0" bIns="0" anchor="t"/>
          <a:lstStyle>
            <a:lvl1pPr algn="l">
              <a:defRPr sz="3400" b="1" i="0">
                <a:solidFill>
                  <a:srgbClr val="263B83"/>
                </a:solidFill>
                <a:latin typeface="Arial" charset="0"/>
                <a:ea typeface="Arial" charset="0"/>
                <a:cs typeface="Arial" charset="0"/>
              </a:defRPr>
            </a:lvl1pPr>
          </a:lstStyle>
          <a:p>
            <a:r>
              <a:rPr lang="en-US" dirty="0" smtClean="0"/>
              <a:t>Heading</a:t>
            </a:r>
            <a:endParaRPr lang="en-US" dirty="0"/>
          </a:p>
        </p:txBody>
      </p:sp>
      <p:sp>
        <p:nvSpPr>
          <p:cNvPr id="3" name="Subtitle 2"/>
          <p:cNvSpPr>
            <a:spLocks noGrp="1"/>
          </p:cNvSpPr>
          <p:nvPr>
            <p:ph type="subTitle" idx="1" hasCustomPrompt="1"/>
          </p:nvPr>
        </p:nvSpPr>
        <p:spPr>
          <a:xfrm>
            <a:off x="1169276" y="2571092"/>
            <a:ext cx="9720000" cy="3600000"/>
          </a:xfrm>
          <a:prstGeom prst="rect">
            <a:avLst/>
          </a:prstGeom>
        </p:spPr>
        <p:txBody>
          <a:bodyPr lIns="0" tIns="0" rIns="0" bIns="0" numCol="1" anchor="t"/>
          <a:lstStyle>
            <a:lvl1pPr marL="285750" indent="-285750" algn="l">
              <a:buSzPct val="90000"/>
              <a:buFont typeface="Arial" charset="0"/>
              <a:buChar char="•"/>
              <a:defRPr sz="1800" b="0" i="0">
                <a:solidFill>
                  <a:schemeClr val="tx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Text here</a:t>
            </a:r>
            <a:endParaRPr lang="en-US" dirty="0"/>
          </a:p>
        </p:txBody>
      </p:sp>
    </p:spTree>
    <p:extLst>
      <p:ext uri="{BB962C8B-B14F-4D97-AF65-F5344CB8AC3E}">
        <p14:creationId xmlns:p14="http://schemas.microsoft.com/office/powerpoint/2010/main" val="1551343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2" name="Rectangle 11"/>
          <p:cNvSpPr/>
          <p:nvPr userDrawn="1"/>
        </p:nvSpPr>
        <p:spPr>
          <a:xfrm>
            <a:off x="6209274" y="2571092"/>
            <a:ext cx="4680000" cy="3600000"/>
          </a:xfrm>
          <a:prstGeom prst="rect">
            <a:avLst/>
          </a:prstGeom>
          <a:solidFill>
            <a:srgbClr val="C3C4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 Placeholder 2"/>
          <p:cNvSpPr>
            <a:spLocks noGrp="1"/>
          </p:cNvSpPr>
          <p:nvPr>
            <p:ph type="body" idx="1" hasCustomPrompt="1"/>
          </p:nvPr>
        </p:nvSpPr>
        <p:spPr>
          <a:xfrm>
            <a:off x="1169276" y="2571092"/>
            <a:ext cx="4680000" cy="3600000"/>
          </a:xfrm>
          <a:prstGeom prst="rect">
            <a:avLst/>
          </a:prstGeom>
        </p:spPr>
        <p:txBody>
          <a:bodyPr lIns="0" tIns="0" rIns="0" bIns="0" anchor="t">
            <a:normAutofit/>
          </a:bodyPr>
          <a:lstStyle>
            <a:lvl1pPr marL="285750" indent="-285750">
              <a:buSzPct val="90000"/>
              <a:buFont typeface="Arial" charset="0"/>
              <a:buChar char="•"/>
              <a:defRPr sz="1800" b="0" i="0">
                <a:latin typeface="Arial" charset="0"/>
                <a:ea typeface="Arial" charset="0"/>
                <a:cs typeface="Arial"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Body text</a:t>
            </a:r>
          </a:p>
        </p:txBody>
      </p:sp>
      <p:sp>
        <p:nvSpPr>
          <p:cNvPr id="5" name="Text Placeholder 4"/>
          <p:cNvSpPr>
            <a:spLocks noGrp="1"/>
          </p:cNvSpPr>
          <p:nvPr>
            <p:ph type="body" sz="quarter" idx="3" hasCustomPrompt="1"/>
          </p:nvPr>
        </p:nvSpPr>
        <p:spPr>
          <a:xfrm>
            <a:off x="6398461" y="2760281"/>
            <a:ext cx="4320000" cy="3240000"/>
          </a:xfrm>
          <a:prstGeom prst="rect">
            <a:avLst/>
          </a:prstGeom>
        </p:spPr>
        <p:txBody>
          <a:bodyPr lIns="0" tIns="0" rIns="0" bIns="0" anchor="t">
            <a:normAutofit/>
          </a:bodyPr>
          <a:lstStyle>
            <a:lvl1pPr marL="0" indent="0">
              <a:buNone/>
              <a:defRPr sz="1800" b="0" i="0">
                <a:latin typeface="Arial" charset="0"/>
                <a:ea typeface="Arial" charset="0"/>
                <a:cs typeface="Arial"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Body text</a:t>
            </a:r>
          </a:p>
        </p:txBody>
      </p:sp>
      <p:sp>
        <p:nvSpPr>
          <p:cNvPr id="13" name="Title 1"/>
          <p:cNvSpPr>
            <a:spLocks noGrp="1"/>
          </p:cNvSpPr>
          <p:nvPr>
            <p:ph type="title" hasCustomPrompt="1"/>
          </p:nvPr>
        </p:nvSpPr>
        <p:spPr>
          <a:xfrm>
            <a:off x="1169276" y="1563798"/>
            <a:ext cx="9720000" cy="720000"/>
          </a:xfrm>
          <a:prstGeom prst="rect">
            <a:avLst/>
          </a:prstGeom>
        </p:spPr>
        <p:txBody>
          <a:bodyPr lIns="0" tIns="0" rIns="0" bIns="0"/>
          <a:lstStyle>
            <a:lvl1pPr>
              <a:defRPr sz="3400" b="1" i="0">
                <a:solidFill>
                  <a:srgbClr val="263B83"/>
                </a:solidFill>
                <a:latin typeface="Arial" charset="0"/>
                <a:ea typeface="Arial" charset="0"/>
                <a:cs typeface="Arial" charset="0"/>
              </a:defRPr>
            </a:lvl1pPr>
          </a:lstStyle>
          <a:p>
            <a:r>
              <a:rPr lang="en-US" dirty="0" smtClean="0"/>
              <a:t>Heading</a:t>
            </a:r>
            <a:endParaRPr lang="en-US" dirty="0"/>
          </a:p>
        </p:txBody>
      </p:sp>
    </p:spTree>
    <p:extLst>
      <p:ext uri="{BB962C8B-B14F-4D97-AF65-F5344CB8AC3E}">
        <p14:creationId xmlns:p14="http://schemas.microsoft.com/office/powerpoint/2010/main" val="2800079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foodafactoflife.org.uk/" TargetMode="Externa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hyperlink" Target="http://www.foodafactoflife.org.uk/"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hyperlink" Target="http://www.foodafactoflife.org.uk/"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hyperlink" Target="http://www.foodafactoflife.org.uk/"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439453" y="358589"/>
            <a:ext cx="2044335" cy="1435165"/>
          </a:xfrm>
          <a:prstGeom prst="rect">
            <a:avLst/>
          </a:prstGeom>
        </p:spPr>
      </p:pic>
      <p:sp>
        <p:nvSpPr>
          <p:cNvPr id="9" name="TextBox 8"/>
          <p:cNvSpPr txBox="1"/>
          <p:nvPr userDrawn="1"/>
        </p:nvSpPr>
        <p:spPr>
          <a:xfrm>
            <a:off x="1156447" y="6539528"/>
            <a:ext cx="10721788" cy="138499"/>
          </a:xfrm>
          <a:prstGeom prst="rect">
            <a:avLst/>
          </a:prstGeom>
          <a:noFill/>
        </p:spPr>
        <p:txBody>
          <a:bodyPr wrap="square" lIns="0" tIns="0" rIns="0" bIns="0" rtlCol="0">
            <a:spAutoFit/>
          </a:bodyPr>
          <a:lstStyle/>
          <a:p>
            <a:pPr algn="r"/>
            <a:r>
              <a:rPr lang="en-US" sz="900" b="0" i="0" dirty="0" smtClean="0">
                <a:solidFill>
                  <a:schemeClr val="tx1"/>
                </a:solidFill>
                <a:latin typeface="Arial" charset="0"/>
                <a:ea typeface="Arial" charset="0"/>
                <a:cs typeface="Arial" charset="0"/>
                <a:hlinkClick r:id="rId5"/>
              </a:rPr>
              <a:t>www.foodafactoflife.org.uk</a:t>
            </a:r>
            <a:r>
              <a:rPr lang="en-US" sz="900" b="0" i="0" baseline="0" dirty="0" smtClean="0">
                <a:solidFill>
                  <a:schemeClr val="tx1"/>
                </a:solidFill>
                <a:latin typeface="Arial" charset="0"/>
                <a:ea typeface="Arial" charset="0"/>
                <a:cs typeface="Arial" charset="0"/>
              </a:rPr>
              <a:t>    </a:t>
            </a:r>
            <a:r>
              <a:rPr lang="en-US" sz="900" b="0" i="0" dirty="0" smtClean="0">
                <a:solidFill>
                  <a:schemeClr val="tx1"/>
                </a:solidFill>
                <a:latin typeface="Arial" charset="0"/>
                <a:ea typeface="Arial" charset="0"/>
                <a:cs typeface="Arial" charset="0"/>
              </a:rPr>
              <a:t>©</a:t>
            </a:r>
            <a:r>
              <a:rPr lang="en-US" sz="900" b="0" i="0" baseline="0" dirty="0" smtClean="0">
                <a:solidFill>
                  <a:schemeClr val="tx1"/>
                </a:solidFill>
                <a:latin typeface="Arial" charset="0"/>
                <a:ea typeface="Arial" charset="0"/>
                <a:cs typeface="Arial" charset="0"/>
              </a:rPr>
              <a:t> Food – </a:t>
            </a:r>
            <a:r>
              <a:rPr lang="en-US" sz="900" b="0" i="0" dirty="0" smtClean="0">
                <a:solidFill>
                  <a:schemeClr val="tx1"/>
                </a:solidFill>
                <a:latin typeface="Arial" charset="0"/>
                <a:ea typeface="Arial" charset="0"/>
                <a:cs typeface="Arial" charset="0"/>
              </a:rPr>
              <a:t>a fact of life 2019</a:t>
            </a:r>
            <a:endParaRPr lang="en-US" sz="900" b="0" i="0" dirty="0">
              <a:solidFill>
                <a:schemeClr val="tx1"/>
              </a:solidFill>
              <a:latin typeface="Arial" charset="0"/>
              <a:ea typeface="Arial" charset="0"/>
              <a:cs typeface="Arial" charset="0"/>
            </a:endParaRPr>
          </a:p>
        </p:txBody>
      </p:sp>
    </p:spTree>
    <p:extLst>
      <p:ext uri="{BB962C8B-B14F-4D97-AF65-F5344CB8AC3E}">
        <p14:creationId xmlns:p14="http://schemas.microsoft.com/office/powerpoint/2010/main" val="1328885048"/>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p:cNvSpPr txBox="1"/>
          <p:nvPr userDrawn="1"/>
        </p:nvSpPr>
        <p:spPr>
          <a:xfrm>
            <a:off x="1156447" y="6539528"/>
            <a:ext cx="10721788" cy="138499"/>
          </a:xfrm>
          <a:prstGeom prst="rect">
            <a:avLst/>
          </a:prstGeom>
          <a:noFill/>
        </p:spPr>
        <p:txBody>
          <a:bodyPr wrap="square" lIns="0" tIns="0" rIns="0" bIns="0" rtlCol="0">
            <a:spAutoFit/>
          </a:bodyPr>
          <a:lstStyle/>
          <a:p>
            <a:pPr algn="r"/>
            <a:r>
              <a:rPr lang="en-US" sz="900" b="0" i="0" dirty="0" smtClean="0">
                <a:solidFill>
                  <a:schemeClr val="tx1"/>
                </a:solidFill>
                <a:latin typeface="Arial" charset="0"/>
                <a:ea typeface="Arial" charset="0"/>
                <a:cs typeface="Arial" charset="0"/>
                <a:hlinkClick r:id="rId4"/>
              </a:rPr>
              <a:t>www.foodafactoflife.org.uk</a:t>
            </a:r>
            <a:r>
              <a:rPr lang="en-US" sz="900" b="0" i="0" baseline="0" dirty="0" smtClean="0">
                <a:solidFill>
                  <a:schemeClr val="tx1"/>
                </a:solidFill>
                <a:latin typeface="Arial" charset="0"/>
                <a:ea typeface="Arial" charset="0"/>
                <a:cs typeface="Arial" charset="0"/>
              </a:rPr>
              <a:t>    </a:t>
            </a:r>
            <a:r>
              <a:rPr lang="en-US" sz="900" b="0" i="0" dirty="0" smtClean="0">
                <a:solidFill>
                  <a:schemeClr val="tx1"/>
                </a:solidFill>
                <a:latin typeface="Arial" charset="0"/>
                <a:ea typeface="Arial" charset="0"/>
                <a:cs typeface="Arial" charset="0"/>
              </a:rPr>
              <a:t>© Food – a fact of life 2019</a:t>
            </a:r>
            <a:endParaRPr lang="en-US" sz="900" b="0" i="0" dirty="0">
              <a:solidFill>
                <a:schemeClr val="tx1"/>
              </a:solidFill>
              <a:latin typeface="Arial" charset="0"/>
              <a:ea typeface="Arial" charset="0"/>
              <a:cs typeface="Arial" charset="0"/>
            </a:endParaRPr>
          </a:p>
        </p:txBody>
      </p:sp>
    </p:spTree>
    <p:extLst>
      <p:ext uri="{BB962C8B-B14F-4D97-AF65-F5344CB8AC3E}">
        <p14:creationId xmlns:p14="http://schemas.microsoft.com/office/powerpoint/2010/main" val="1498317190"/>
      </p:ext>
    </p:extLst>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p:cNvSpPr txBox="1"/>
          <p:nvPr userDrawn="1"/>
        </p:nvSpPr>
        <p:spPr>
          <a:xfrm>
            <a:off x="1156447" y="6539528"/>
            <a:ext cx="10721788" cy="138499"/>
          </a:xfrm>
          <a:prstGeom prst="rect">
            <a:avLst/>
          </a:prstGeom>
          <a:noFill/>
        </p:spPr>
        <p:txBody>
          <a:bodyPr wrap="square" lIns="0" tIns="0" rIns="0" bIns="0" rtlCol="0">
            <a:spAutoFit/>
          </a:bodyPr>
          <a:lstStyle/>
          <a:p>
            <a:pPr algn="r"/>
            <a:r>
              <a:rPr lang="en-US" sz="900" b="0" i="0" dirty="0" smtClean="0">
                <a:solidFill>
                  <a:schemeClr val="tx1"/>
                </a:solidFill>
                <a:latin typeface="Arial" charset="0"/>
                <a:ea typeface="Arial" charset="0"/>
                <a:cs typeface="Arial" charset="0"/>
                <a:hlinkClick r:id="rId4"/>
              </a:rPr>
              <a:t>www.foodafactoflife.org.uk</a:t>
            </a:r>
            <a:r>
              <a:rPr lang="en-US" sz="900" b="0" i="0" baseline="0" dirty="0" smtClean="0">
                <a:solidFill>
                  <a:schemeClr val="tx1"/>
                </a:solidFill>
                <a:latin typeface="Arial" charset="0"/>
                <a:ea typeface="Arial" charset="0"/>
                <a:cs typeface="Arial" charset="0"/>
              </a:rPr>
              <a:t>    </a:t>
            </a:r>
            <a:r>
              <a:rPr lang="en-US" sz="900" b="0" i="0" dirty="0" smtClean="0">
                <a:solidFill>
                  <a:schemeClr val="tx1"/>
                </a:solidFill>
                <a:latin typeface="Arial" charset="0"/>
                <a:ea typeface="Arial" charset="0"/>
                <a:cs typeface="Arial" charset="0"/>
              </a:rPr>
              <a:t>© Food – a fact of life 2019</a:t>
            </a:r>
            <a:endParaRPr lang="en-US" sz="900" b="0" i="0" dirty="0">
              <a:solidFill>
                <a:schemeClr val="tx1"/>
              </a:solidFill>
              <a:latin typeface="Arial" charset="0"/>
              <a:ea typeface="Arial" charset="0"/>
              <a:cs typeface="Arial" charset="0"/>
            </a:endParaRPr>
          </a:p>
        </p:txBody>
      </p:sp>
    </p:spTree>
    <p:extLst>
      <p:ext uri="{BB962C8B-B14F-4D97-AF65-F5344CB8AC3E}">
        <p14:creationId xmlns:p14="http://schemas.microsoft.com/office/powerpoint/2010/main" val="1822393236"/>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p:cNvSpPr txBox="1"/>
          <p:nvPr userDrawn="1"/>
        </p:nvSpPr>
        <p:spPr>
          <a:xfrm>
            <a:off x="1156447" y="6539528"/>
            <a:ext cx="10721788" cy="138499"/>
          </a:xfrm>
          <a:prstGeom prst="rect">
            <a:avLst/>
          </a:prstGeom>
          <a:noFill/>
        </p:spPr>
        <p:txBody>
          <a:bodyPr wrap="square" lIns="0" tIns="0" rIns="0" bIns="0" rtlCol="0">
            <a:spAutoFit/>
          </a:bodyPr>
          <a:lstStyle/>
          <a:p>
            <a:pPr algn="r"/>
            <a:r>
              <a:rPr lang="en-US" sz="900" b="0" i="0" dirty="0" smtClean="0">
                <a:solidFill>
                  <a:schemeClr val="tx1"/>
                </a:solidFill>
                <a:latin typeface="Arial" charset="0"/>
                <a:ea typeface="Arial" charset="0"/>
                <a:cs typeface="Arial" charset="0"/>
                <a:hlinkClick r:id="rId4"/>
              </a:rPr>
              <a:t>www.foodafactoflife.org.uk</a:t>
            </a:r>
            <a:r>
              <a:rPr lang="en-US" sz="900" b="0" i="0" baseline="0" dirty="0" smtClean="0">
                <a:solidFill>
                  <a:schemeClr val="tx1"/>
                </a:solidFill>
                <a:latin typeface="Arial" charset="0"/>
                <a:ea typeface="Arial" charset="0"/>
                <a:cs typeface="Arial" charset="0"/>
              </a:rPr>
              <a:t>    </a:t>
            </a:r>
            <a:r>
              <a:rPr lang="en-US" sz="900" b="0" i="0" dirty="0" smtClean="0">
                <a:solidFill>
                  <a:schemeClr val="tx1"/>
                </a:solidFill>
                <a:latin typeface="Arial" charset="0"/>
                <a:ea typeface="Arial" charset="0"/>
                <a:cs typeface="Arial" charset="0"/>
              </a:rPr>
              <a:t>© Food – a fact of life 2019</a:t>
            </a:r>
            <a:endParaRPr lang="en-US" sz="900" b="0" i="0" dirty="0">
              <a:solidFill>
                <a:schemeClr val="tx1"/>
              </a:solidFill>
              <a:latin typeface="Arial" charset="0"/>
              <a:ea typeface="Arial" charset="0"/>
              <a:cs typeface="Arial" charset="0"/>
            </a:endParaRPr>
          </a:p>
        </p:txBody>
      </p:sp>
    </p:spTree>
    <p:extLst>
      <p:ext uri="{BB962C8B-B14F-4D97-AF65-F5344CB8AC3E}">
        <p14:creationId xmlns:p14="http://schemas.microsoft.com/office/powerpoint/2010/main" val="1788143608"/>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play.kahoot.it/#/?quizId=3d2b6762-4413-459b-a4da-89e822913e33" TargetMode="External"/><Relationship Id="rId2" Type="http://schemas.openxmlformats.org/officeDocument/2006/relationships/hyperlink" Target="https://play.kahoot.it/#/?quizId=6c7b9601-18ab-4b28-85e9-561f80f0620f"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Water</a:t>
            </a:r>
            <a:br>
              <a:rPr lang="en-US" dirty="0"/>
            </a:br>
            <a:endParaRPr lang="en-US" dirty="0"/>
          </a:p>
        </p:txBody>
      </p:sp>
    </p:spTree>
    <p:extLst>
      <p:ext uri="{BB962C8B-B14F-4D97-AF65-F5344CB8AC3E}">
        <p14:creationId xmlns:p14="http://schemas.microsoft.com/office/powerpoint/2010/main" val="1955166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Water</a:t>
            </a:r>
            <a:endParaRPr lang="en-GB" dirty="0"/>
          </a:p>
        </p:txBody>
      </p:sp>
      <p:sp>
        <p:nvSpPr>
          <p:cNvPr id="3" name="Subtitle 2"/>
          <p:cNvSpPr>
            <a:spLocks noGrp="1"/>
          </p:cNvSpPr>
          <p:nvPr>
            <p:ph type="subTitle" idx="1"/>
          </p:nvPr>
        </p:nvSpPr>
        <p:spPr/>
        <p:txBody>
          <a:bodyPr/>
          <a:lstStyle/>
          <a:p>
            <a:pPr marL="0" indent="0" algn="ctr">
              <a:buNone/>
            </a:pPr>
            <a:r>
              <a:rPr lang="en-GB" sz="3600" dirty="0" smtClean="0"/>
              <a:t>For further information, go to:</a:t>
            </a:r>
          </a:p>
          <a:p>
            <a:pPr marL="0" indent="0" algn="ctr">
              <a:buNone/>
            </a:pPr>
            <a:r>
              <a:rPr lang="en-GB" sz="3600" dirty="0" smtClean="0"/>
              <a:t>www.foodafactoflife.org.uk</a:t>
            </a:r>
            <a:endParaRPr lang="en-GB" sz="3600" dirty="0"/>
          </a:p>
        </p:txBody>
      </p:sp>
    </p:spTree>
    <p:extLst>
      <p:ext uri="{BB962C8B-B14F-4D97-AF65-F5344CB8AC3E}">
        <p14:creationId xmlns:p14="http://schemas.microsoft.com/office/powerpoint/2010/main" val="1219004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Water</a:t>
            </a:r>
          </a:p>
        </p:txBody>
      </p:sp>
      <p:sp>
        <p:nvSpPr>
          <p:cNvPr id="3" name="Subtitle 2"/>
          <p:cNvSpPr>
            <a:spLocks noGrp="1"/>
          </p:cNvSpPr>
          <p:nvPr>
            <p:ph type="subTitle" idx="1"/>
          </p:nvPr>
        </p:nvSpPr>
        <p:spPr>
          <a:xfrm>
            <a:off x="1169276" y="2571092"/>
            <a:ext cx="7868398" cy="3600000"/>
          </a:xfrm>
        </p:spPr>
        <p:txBody>
          <a:bodyPr/>
          <a:lstStyle/>
          <a:p>
            <a:pPr marL="0" indent="0">
              <a:buNone/>
            </a:pPr>
            <a:r>
              <a:rPr lang="en-GB" sz="2000" dirty="0"/>
              <a:t>Water is essential for life. It is the major component of body fluids and helps to maintain normal physical and cognitive functions, as well as the normal regulation of the body’s temperature. Water also helps to get rid of waste substances in the body. </a:t>
            </a:r>
          </a:p>
          <a:p>
            <a:pPr marL="0" indent="0">
              <a:buNone/>
            </a:pPr>
            <a:endParaRPr lang="en-GB" sz="2000" dirty="0"/>
          </a:p>
          <a:p>
            <a:pPr marL="0" indent="0">
              <a:buNone/>
            </a:pPr>
            <a:r>
              <a:rPr lang="en-GB" sz="2000" dirty="0"/>
              <a:t>The body is nearly two-thirds water, so it is important to consume enough fluid to stay hydrated. If we do not consume enough water, we become dehydrated.</a:t>
            </a:r>
          </a:p>
          <a:p>
            <a:endParaRPr lang="en-US" sz="2000" dirty="0"/>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9154673" y="1793071"/>
            <a:ext cx="2751900" cy="4378021"/>
          </a:xfrm>
          <a:prstGeom prst="rect">
            <a:avLst/>
          </a:prstGeom>
          <a:ln>
            <a:noFill/>
          </a:ln>
          <a:effectLst>
            <a:softEdge rad="112500"/>
          </a:effectLst>
        </p:spPr>
      </p:pic>
    </p:spTree>
    <p:extLst>
      <p:ext uri="{BB962C8B-B14F-4D97-AF65-F5344CB8AC3E}">
        <p14:creationId xmlns:p14="http://schemas.microsoft.com/office/powerpoint/2010/main" val="1740713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Water</a:t>
            </a:r>
          </a:p>
        </p:txBody>
      </p:sp>
      <p:sp>
        <p:nvSpPr>
          <p:cNvPr id="3" name="Subtitle 2"/>
          <p:cNvSpPr>
            <a:spLocks noGrp="1"/>
          </p:cNvSpPr>
          <p:nvPr>
            <p:ph type="subTitle" idx="1"/>
          </p:nvPr>
        </p:nvSpPr>
        <p:spPr>
          <a:xfrm>
            <a:off x="1169277" y="2571092"/>
            <a:ext cx="7432464" cy="3600000"/>
          </a:xfrm>
        </p:spPr>
        <p:txBody>
          <a:bodyPr/>
          <a:lstStyle/>
          <a:p>
            <a:pPr marL="0" indent="0">
              <a:buNone/>
            </a:pPr>
            <a:r>
              <a:rPr lang="en-GB" sz="2000" dirty="0"/>
              <a:t>Our bodies lose water all the time, when we go to the toilet, from sweat and also through respiration. We need to replace this water by drinking regularly to prevent dehydration.</a:t>
            </a:r>
          </a:p>
          <a:p>
            <a:pPr marL="0" indent="0">
              <a:buNone/>
            </a:pPr>
            <a:r>
              <a:rPr lang="en-GB" sz="2000" dirty="0" smtClean="0"/>
              <a:t>Even </a:t>
            </a:r>
            <a:r>
              <a:rPr lang="en-GB" sz="2000" dirty="0"/>
              <a:t>mild dehydration can lead to headaches, irritability and loss of concentration. </a:t>
            </a:r>
          </a:p>
          <a:p>
            <a:pPr marL="0" indent="0">
              <a:buNone/>
            </a:pPr>
            <a:endParaRPr lang="en-GB" sz="2000" dirty="0"/>
          </a:p>
          <a:p>
            <a:pPr marL="0" indent="0">
              <a:buNone/>
            </a:pPr>
            <a:r>
              <a:rPr lang="en-GB" sz="2000" b="1" dirty="0"/>
              <a:t>Did you know?</a:t>
            </a:r>
          </a:p>
          <a:p>
            <a:pPr marL="0" indent="0">
              <a:buNone/>
            </a:pPr>
            <a:r>
              <a:rPr lang="en-GB" sz="2000" dirty="0" smtClean="0"/>
              <a:t>Humans </a:t>
            </a:r>
            <a:r>
              <a:rPr lang="en-GB" sz="2000" dirty="0"/>
              <a:t>can survive for a few weeks without food, but they </a:t>
            </a:r>
            <a:r>
              <a:rPr lang="en-GB" sz="2000" dirty="0" smtClean="0"/>
              <a:t>can only survive for a much shorter time without fluids.</a:t>
            </a:r>
            <a:endParaRPr lang="en-GB" sz="2000" dirty="0"/>
          </a:p>
          <a:p>
            <a:pPr marL="0" indent="0">
              <a:buNone/>
            </a:pPr>
            <a:endParaRPr lang="en-GB" sz="2000" dirty="0"/>
          </a:p>
          <a:p>
            <a:pPr marL="0" indent="0">
              <a:buNone/>
            </a:pPr>
            <a:endParaRPr lang="en-GB" sz="2000" dirty="0"/>
          </a:p>
        </p:txBody>
      </p:sp>
      <p:pic>
        <p:nvPicPr>
          <p:cNvPr id="1026" name="Picture 2" descr="C:\Users\AWhite\Downloads\shutterstock_109587433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2252" y="3957551"/>
            <a:ext cx="3669786" cy="2447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118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Sources of water </a:t>
            </a:r>
            <a:br>
              <a:rPr lang="en-US" altLang="en-US" dirty="0"/>
            </a:br>
            <a:endParaRPr lang="en-US" dirty="0"/>
          </a:p>
        </p:txBody>
      </p:sp>
      <p:sp>
        <p:nvSpPr>
          <p:cNvPr id="3" name="Subtitle 2"/>
          <p:cNvSpPr>
            <a:spLocks noGrp="1"/>
          </p:cNvSpPr>
          <p:nvPr>
            <p:ph type="subTitle" idx="1"/>
          </p:nvPr>
        </p:nvSpPr>
        <p:spPr>
          <a:xfrm>
            <a:off x="1169277" y="2571092"/>
            <a:ext cx="7109278" cy="3600000"/>
          </a:xfrm>
        </p:spPr>
        <p:txBody>
          <a:bodyPr/>
          <a:lstStyle/>
          <a:p>
            <a:pPr marL="0" indent="0">
              <a:buNone/>
            </a:pPr>
            <a:r>
              <a:rPr lang="en-GB" sz="2000" dirty="0" smtClean="0"/>
              <a:t>20% of water </a:t>
            </a:r>
            <a:r>
              <a:rPr lang="en-GB" sz="2000" dirty="0"/>
              <a:t>is provided by food such as soups, yogurts, fruit and </a:t>
            </a:r>
            <a:r>
              <a:rPr lang="en-GB" sz="2000" dirty="0" smtClean="0"/>
              <a:t>vegetables. The other 80% is provided by </a:t>
            </a:r>
            <a:r>
              <a:rPr lang="en-GB" sz="2000" dirty="0"/>
              <a:t>drinks such </a:t>
            </a:r>
            <a:r>
              <a:rPr lang="en-GB" sz="2000" dirty="0" smtClean="0"/>
              <a:t>as water, </a:t>
            </a:r>
            <a:r>
              <a:rPr lang="en-GB" sz="2000" dirty="0"/>
              <a:t>milk and juice.</a:t>
            </a:r>
          </a:p>
          <a:p>
            <a:pPr marL="0" indent="0">
              <a:buNone/>
            </a:pPr>
            <a:endParaRPr lang="en-GB" sz="2000" dirty="0"/>
          </a:p>
          <a:p>
            <a:pPr marL="0" indent="0">
              <a:buNone/>
            </a:pPr>
            <a:r>
              <a:rPr lang="en-GB" sz="2000" dirty="0"/>
              <a:t>Water is a good choice of drink because it hydrates </a:t>
            </a:r>
            <a:r>
              <a:rPr lang="en-GB" sz="2000"/>
              <a:t>without </a:t>
            </a:r>
            <a:r>
              <a:rPr lang="en-GB" sz="2000" smtClean="0"/>
              <a:t>providing </a:t>
            </a:r>
            <a:r>
              <a:rPr lang="en-GB" sz="2000" dirty="0"/>
              <a:t>energy.</a:t>
            </a:r>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278554" y="3742660"/>
            <a:ext cx="3433618" cy="2575214"/>
          </a:xfrm>
          <a:prstGeom prst="rect">
            <a:avLst/>
          </a:prstGeom>
          <a:ln>
            <a:noFill/>
          </a:ln>
          <a:effectLst>
            <a:softEdge rad="112500"/>
          </a:effec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3247" y="1563798"/>
            <a:ext cx="1625596" cy="235422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3607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How much water do we need?</a:t>
            </a:r>
            <a:br>
              <a:rPr lang="en-GB" dirty="0"/>
            </a:br>
            <a:endParaRPr lang="en-US" dirty="0"/>
          </a:p>
        </p:txBody>
      </p:sp>
      <p:sp>
        <p:nvSpPr>
          <p:cNvPr id="3" name="Subtitle 2"/>
          <p:cNvSpPr>
            <a:spLocks noGrp="1"/>
          </p:cNvSpPr>
          <p:nvPr>
            <p:ph type="subTitle" idx="1"/>
          </p:nvPr>
        </p:nvSpPr>
        <p:spPr>
          <a:xfrm>
            <a:off x="1169277" y="2571092"/>
            <a:ext cx="7251710" cy="3600000"/>
          </a:xfrm>
        </p:spPr>
        <p:txBody>
          <a:bodyPr/>
          <a:lstStyle/>
          <a:p>
            <a:pPr marL="0" indent="0">
              <a:buNone/>
            </a:pPr>
            <a:r>
              <a:rPr lang="en-GB" sz="2000" dirty="0"/>
              <a:t>The amount of water and other fluids that we need to drink each day varies from person to person. </a:t>
            </a:r>
          </a:p>
          <a:p>
            <a:pPr marL="0" indent="0">
              <a:buNone/>
            </a:pPr>
            <a:endParaRPr lang="en-GB" sz="2000" dirty="0"/>
          </a:p>
          <a:p>
            <a:pPr marL="0" indent="0">
              <a:buNone/>
            </a:pPr>
            <a:r>
              <a:rPr lang="en-GB" sz="2000" dirty="0"/>
              <a:t>The recommendation is to drink about 6 to 8 glasses of fluids a day to prevent dehydration. This is in addition to the fluid we get from food. </a:t>
            </a:r>
          </a:p>
          <a:p>
            <a:pPr marL="0" indent="0">
              <a:buNone/>
            </a:pPr>
            <a:endParaRPr lang="en-GB" sz="2000" dirty="0"/>
          </a:p>
          <a:p>
            <a:pPr marL="0" indent="0">
              <a:buNone/>
            </a:pPr>
            <a:r>
              <a:rPr lang="en-GB" sz="2000" dirty="0"/>
              <a:t>We need to drink more when the weather is hot or when we are active. </a:t>
            </a:r>
          </a:p>
          <a:p>
            <a:pPr marL="0" indent="0">
              <a:buNone/>
            </a:pPr>
            <a:endParaRPr lang="en-US" sz="2000" dirty="0"/>
          </a:p>
        </p:txBody>
      </p:sp>
      <p:pic>
        <p:nvPicPr>
          <p:cNvPr id="2050" name="Picture 2" descr="C:\Users\AWhite\Downloads\shutterstock_794240977.jpg"/>
          <p:cNvPicPr>
            <a:picLocks noChangeAspect="1" noChangeArrowheads="1"/>
          </p:cNvPicPr>
          <p:nvPr/>
        </p:nvPicPr>
        <p:blipFill rotWithShape="1">
          <a:blip r:embed="rId2">
            <a:extLst>
              <a:ext uri="{28A0092B-C50C-407E-A947-70E740481C1C}">
                <a14:useLocalDpi xmlns:a14="http://schemas.microsoft.com/office/drawing/2010/main" val="0"/>
              </a:ext>
            </a:extLst>
          </a:blip>
          <a:srcRect r="27350"/>
          <a:stretch/>
        </p:blipFill>
        <p:spPr bwMode="auto">
          <a:xfrm>
            <a:off x="8571814" y="3323202"/>
            <a:ext cx="3414607" cy="3134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607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thirst?</a:t>
            </a:r>
            <a:br>
              <a:rPr lang="en-US" dirty="0"/>
            </a:br>
            <a:endParaRPr lang="en-US" dirty="0"/>
          </a:p>
        </p:txBody>
      </p:sp>
      <p:sp>
        <p:nvSpPr>
          <p:cNvPr id="3" name="Subtitle 2"/>
          <p:cNvSpPr>
            <a:spLocks noGrp="1"/>
          </p:cNvSpPr>
          <p:nvPr>
            <p:ph type="subTitle" idx="1"/>
          </p:nvPr>
        </p:nvSpPr>
        <p:spPr>
          <a:xfrm>
            <a:off x="1169276" y="2571092"/>
            <a:ext cx="7443096" cy="3600000"/>
          </a:xfrm>
        </p:spPr>
        <p:txBody>
          <a:bodyPr/>
          <a:lstStyle/>
          <a:p>
            <a:pPr marL="0" indent="0">
              <a:buNone/>
            </a:pPr>
            <a:r>
              <a:rPr lang="en-GB" sz="2000" dirty="0"/>
              <a:t>The body’s first response when dehydration is detected is to signal the kidneys to conserve water. </a:t>
            </a:r>
          </a:p>
          <a:p>
            <a:pPr marL="0" indent="0">
              <a:buNone/>
            </a:pPr>
            <a:endParaRPr lang="en-GB" sz="2000" dirty="0"/>
          </a:p>
          <a:p>
            <a:pPr marL="0" indent="0">
              <a:buNone/>
            </a:pPr>
            <a:r>
              <a:rPr lang="en-GB" sz="2000" dirty="0"/>
              <a:t>The thirst response is initiated when 1-2% of body mass is lost due to dehydration so it is important to drink if we are thirsty. Dehydration can be very </a:t>
            </a:r>
            <a:r>
              <a:rPr lang="en-GB" sz="2000" dirty="0" smtClean="0"/>
              <a:t>serious </a:t>
            </a:r>
            <a:r>
              <a:rPr lang="en-GB" sz="2000" dirty="0"/>
              <a:t>and a loss of as little as </a:t>
            </a:r>
            <a:r>
              <a:rPr lang="en-GB" sz="2000" dirty="0" smtClean="0"/>
              <a:t>2% can </a:t>
            </a:r>
            <a:r>
              <a:rPr lang="en-GB" sz="2000" dirty="0"/>
              <a:t>result </a:t>
            </a:r>
            <a:r>
              <a:rPr lang="en-GB" sz="2000" dirty="0" smtClean="0"/>
              <a:t>headache </a:t>
            </a:r>
            <a:r>
              <a:rPr lang="en-GB" sz="2000" dirty="0"/>
              <a:t>and fatigue</a:t>
            </a:r>
            <a:r>
              <a:rPr lang="en-GB" sz="2000" dirty="0" smtClean="0"/>
              <a:t>.</a:t>
            </a:r>
          </a:p>
          <a:p>
            <a:pPr marL="0" indent="0">
              <a:buNone/>
            </a:pPr>
            <a:endParaRPr lang="en-GB" sz="2000" dirty="0"/>
          </a:p>
          <a:p>
            <a:pPr marL="0" indent="0">
              <a:buNone/>
            </a:pPr>
            <a:r>
              <a:rPr lang="en-GB" sz="2000" dirty="0"/>
              <a:t>The easiest way to spot that you might not be getting enough water is if your urine is a dark yellow colour during the day. If you are getting enough water your urine should be a pale straw colour. </a:t>
            </a:r>
          </a:p>
        </p:txBody>
      </p:sp>
      <p:pic>
        <p:nvPicPr>
          <p:cNvPr id="3074" name="Picture 2" descr="C:\Users\AWhite\Downloads\shutterstock_784753387.jpg"/>
          <p:cNvPicPr>
            <a:picLocks noChangeAspect="1" noChangeArrowheads="1"/>
          </p:cNvPicPr>
          <p:nvPr/>
        </p:nvPicPr>
        <p:blipFill rotWithShape="1">
          <a:blip r:embed="rId2">
            <a:extLst>
              <a:ext uri="{28A0092B-C50C-407E-A947-70E740481C1C}">
                <a14:useLocalDpi xmlns:a14="http://schemas.microsoft.com/office/drawing/2010/main" val="0"/>
              </a:ext>
            </a:extLst>
          </a:blip>
          <a:srcRect l="22325"/>
          <a:stretch/>
        </p:blipFill>
        <p:spPr bwMode="auto">
          <a:xfrm>
            <a:off x="8697432" y="3689302"/>
            <a:ext cx="3212060" cy="2758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607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Which population groups may be at risk of dehydration</a:t>
            </a:r>
            <a:r>
              <a:rPr lang="en-GB" dirty="0" smtClean="0"/>
              <a:t>?</a:t>
            </a:r>
            <a:endParaRPr lang="en-US" dirty="0"/>
          </a:p>
        </p:txBody>
      </p:sp>
      <p:sp>
        <p:nvSpPr>
          <p:cNvPr id="3" name="Subtitle 2"/>
          <p:cNvSpPr>
            <a:spLocks noGrp="1"/>
          </p:cNvSpPr>
          <p:nvPr>
            <p:ph type="subTitle" idx="1"/>
          </p:nvPr>
        </p:nvSpPr>
        <p:spPr>
          <a:xfrm>
            <a:off x="1169276" y="2571092"/>
            <a:ext cx="7049691" cy="3600000"/>
          </a:xfrm>
        </p:spPr>
        <p:txBody>
          <a:bodyPr/>
          <a:lstStyle/>
          <a:p>
            <a:pPr>
              <a:spcBef>
                <a:spcPct val="0"/>
              </a:spcBef>
            </a:pPr>
            <a:endParaRPr lang="en-GB" altLang="en-US" sz="2000" b="1" dirty="0" smtClean="0"/>
          </a:p>
          <a:p>
            <a:pPr>
              <a:spcBef>
                <a:spcPct val="0"/>
              </a:spcBef>
            </a:pPr>
            <a:r>
              <a:rPr lang="en-GB" altLang="en-US" sz="2000" b="1" dirty="0" smtClean="0"/>
              <a:t>Older </a:t>
            </a:r>
            <a:r>
              <a:rPr lang="en-GB" altLang="en-US" sz="2000" b="1" dirty="0"/>
              <a:t>adults</a:t>
            </a:r>
            <a:r>
              <a:rPr lang="en-GB" altLang="en-US" sz="2000" dirty="0"/>
              <a:t> may have a weaker sense of thirst. If necessary they should be helped and encouraged to drink regularly. </a:t>
            </a:r>
          </a:p>
          <a:p>
            <a:pPr>
              <a:spcBef>
                <a:spcPct val="0"/>
              </a:spcBef>
            </a:pPr>
            <a:endParaRPr lang="en-GB" altLang="en-US" sz="2000" dirty="0"/>
          </a:p>
          <a:p>
            <a:pPr>
              <a:spcBef>
                <a:spcPct val="0"/>
              </a:spcBef>
            </a:pPr>
            <a:r>
              <a:rPr lang="en-GB" altLang="en-US" sz="2000" b="1" dirty="0" smtClean="0"/>
              <a:t>Children</a:t>
            </a:r>
            <a:r>
              <a:rPr lang="en-GB" altLang="en-US" sz="2000" b="1" dirty="0"/>
              <a:t> </a:t>
            </a:r>
            <a:r>
              <a:rPr lang="en-GB" altLang="en-US" sz="2000" dirty="0"/>
              <a:t>need plenty of fluid and they should be encouraged to drink regularly, especially if they are very active. </a:t>
            </a:r>
            <a:br>
              <a:rPr lang="en-GB" altLang="en-US" sz="2000" dirty="0"/>
            </a:br>
            <a:endParaRPr lang="en-GB" altLang="en-US" sz="2000" dirty="0"/>
          </a:p>
          <a:p>
            <a:pPr>
              <a:spcBef>
                <a:spcPct val="0"/>
              </a:spcBef>
            </a:pPr>
            <a:r>
              <a:rPr lang="en-GB" altLang="en-US" sz="2000" dirty="0" smtClean="0"/>
              <a:t>People </a:t>
            </a:r>
            <a:r>
              <a:rPr lang="en-GB" altLang="en-US" sz="2000" dirty="0"/>
              <a:t>who are very </a:t>
            </a:r>
            <a:r>
              <a:rPr lang="en-GB" altLang="en-US" sz="2000" b="1" dirty="0"/>
              <a:t>physically active</a:t>
            </a:r>
            <a:r>
              <a:rPr lang="en-GB" altLang="en-US" sz="2000" dirty="0"/>
              <a:t> should drink enough fluid to replace the water loss through sweating.</a:t>
            </a:r>
          </a:p>
        </p:txBody>
      </p:sp>
      <p:pic>
        <p:nvPicPr>
          <p:cNvPr id="4098" name="Picture 2" descr="C:\Users\AWhite\Downloads\shutterstock_67979539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8477" y="3976577"/>
            <a:ext cx="3588342" cy="2393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607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What happens if we drink too much water</a:t>
            </a:r>
            <a:r>
              <a:rPr lang="en-GB" dirty="0" smtClean="0"/>
              <a:t>?</a:t>
            </a:r>
            <a:endParaRPr lang="en-US" dirty="0"/>
          </a:p>
        </p:txBody>
      </p:sp>
      <p:sp>
        <p:nvSpPr>
          <p:cNvPr id="3" name="Subtitle 2"/>
          <p:cNvSpPr>
            <a:spLocks noGrp="1"/>
          </p:cNvSpPr>
          <p:nvPr>
            <p:ph type="subTitle" idx="1"/>
          </p:nvPr>
        </p:nvSpPr>
        <p:spPr>
          <a:xfrm>
            <a:off x="1169276" y="2571092"/>
            <a:ext cx="6868938" cy="3600000"/>
          </a:xfrm>
        </p:spPr>
        <p:txBody>
          <a:bodyPr/>
          <a:lstStyle/>
          <a:p>
            <a:pPr marL="0" indent="0">
              <a:spcBef>
                <a:spcPct val="0"/>
              </a:spcBef>
              <a:buNone/>
            </a:pPr>
            <a:r>
              <a:rPr lang="en-GB" altLang="en-US" sz="2000" dirty="0" smtClean="0"/>
              <a:t>Drinking too much water can </a:t>
            </a:r>
            <a:r>
              <a:rPr lang="en-GB" altLang="en-US" sz="2000" dirty="0"/>
              <a:t>lead to ‘water intoxication’ with potentially life threatening </a:t>
            </a:r>
            <a:r>
              <a:rPr lang="en-GB" altLang="en-US" sz="2000" b="1" dirty="0"/>
              <a:t>hyponatraemia</a:t>
            </a:r>
            <a:r>
              <a:rPr lang="en-GB" altLang="en-US" sz="2000" dirty="0"/>
              <a:t>.</a:t>
            </a:r>
          </a:p>
          <a:p>
            <a:pPr marL="0" indent="0">
              <a:spcBef>
                <a:spcPct val="0"/>
              </a:spcBef>
              <a:buNone/>
            </a:pPr>
            <a:endParaRPr lang="en-GB" altLang="en-US" sz="2000" dirty="0"/>
          </a:p>
          <a:p>
            <a:pPr marL="0" indent="0">
              <a:spcBef>
                <a:spcPct val="0"/>
              </a:spcBef>
              <a:buNone/>
            </a:pPr>
            <a:r>
              <a:rPr lang="en-GB" altLang="en-US" sz="2000" dirty="0"/>
              <a:t>This is caused when the concentration of sodium in the blood gets too low.</a:t>
            </a:r>
          </a:p>
          <a:p>
            <a:pPr marL="0" indent="0">
              <a:spcBef>
                <a:spcPct val="0"/>
              </a:spcBef>
              <a:buNone/>
            </a:pPr>
            <a:endParaRPr lang="en-GB" altLang="en-US" sz="2000" dirty="0"/>
          </a:p>
          <a:p>
            <a:pPr marL="0" indent="0">
              <a:spcBef>
                <a:spcPct val="0"/>
              </a:spcBef>
              <a:buNone/>
            </a:pPr>
            <a:r>
              <a:rPr lang="en-GB" altLang="en-US" sz="2000" dirty="0"/>
              <a:t>Symptoms of hyponatremia include nausea, vomiting and headache.</a:t>
            </a:r>
          </a:p>
          <a:p>
            <a:pPr marL="0" indent="0">
              <a:buNone/>
            </a:pPr>
            <a:endParaRPr lang="en-US" sz="2000"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889358" y="3527792"/>
            <a:ext cx="3962967" cy="2643300"/>
          </a:xfrm>
          <a:prstGeom prst="rect">
            <a:avLst/>
          </a:prstGeom>
          <a:ln w="127000" cap="sq">
            <a:no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893607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Quiz- Kahoot</a:t>
            </a:r>
            <a:br>
              <a:rPr lang="en-US" dirty="0"/>
            </a:br>
            <a:endParaRPr lang="en-US" dirty="0"/>
          </a:p>
        </p:txBody>
      </p:sp>
      <p:sp>
        <p:nvSpPr>
          <p:cNvPr id="3" name="Subtitle 2"/>
          <p:cNvSpPr>
            <a:spLocks noGrp="1"/>
          </p:cNvSpPr>
          <p:nvPr>
            <p:ph type="subTitle" idx="1"/>
          </p:nvPr>
        </p:nvSpPr>
        <p:spPr/>
        <p:txBody>
          <a:bodyPr/>
          <a:lstStyle/>
          <a:p>
            <a:pPr marL="0" indent="0">
              <a:spcBef>
                <a:spcPct val="0"/>
              </a:spcBef>
              <a:buNone/>
            </a:pPr>
            <a:r>
              <a:rPr lang="en-US" altLang="en-US" sz="2000" dirty="0"/>
              <a:t>Open the link below on the main screen and get students to log onto kahoot.it on their tablets or smartphones. They can then enter the code (that will come up on the main screen when you start the game) and their own nickname. They can then play along with the quiz choosing the multiple choice answers that correspond with the questions on the main screen. There will then be a leaderboard of the scores after each question and at the end. </a:t>
            </a:r>
          </a:p>
          <a:p>
            <a:pPr marL="0" indent="0">
              <a:spcBef>
                <a:spcPct val="0"/>
              </a:spcBef>
              <a:buNone/>
            </a:pPr>
            <a:endParaRPr lang="en-US" altLang="en-US" sz="2000" dirty="0">
              <a:hlinkClick r:id="rId2"/>
            </a:endParaRPr>
          </a:p>
          <a:p>
            <a:pPr marL="0" indent="0">
              <a:spcBef>
                <a:spcPct val="0"/>
              </a:spcBef>
              <a:buNone/>
            </a:pPr>
            <a:r>
              <a:rPr lang="en-US" altLang="en-US" sz="2000" b="1" dirty="0">
                <a:hlinkClick r:id="rId3"/>
              </a:rPr>
              <a:t>https://play.kahoot.it/#/?quizId=3d2b6762-4413-459b-a4da-89e822913e33</a:t>
            </a:r>
            <a:r>
              <a:rPr lang="en-US" altLang="en-US" sz="2000" b="1" dirty="0"/>
              <a:t> </a:t>
            </a:r>
            <a:endParaRPr lang="en-US" altLang="en-US" sz="2000" b="1" dirty="0">
              <a:hlinkClick r:id="rId2"/>
            </a:endParaRPr>
          </a:p>
          <a:p>
            <a:pPr marL="0" indent="0">
              <a:buNone/>
            </a:pPr>
            <a:endParaRPr lang="en-US" sz="2000" dirty="0"/>
          </a:p>
        </p:txBody>
      </p:sp>
    </p:spTree>
    <p:extLst>
      <p:ext uri="{BB962C8B-B14F-4D97-AF65-F5344CB8AC3E}">
        <p14:creationId xmlns:p14="http://schemas.microsoft.com/office/powerpoint/2010/main" val="3893607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557</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10</vt:i4>
      </vt:variant>
    </vt:vector>
  </HeadingPairs>
  <TitlesOfParts>
    <vt:vector size="16" baseType="lpstr">
      <vt:lpstr>Arial</vt:lpstr>
      <vt:lpstr>Calibri</vt:lpstr>
      <vt:lpstr>Office Theme</vt:lpstr>
      <vt:lpstr>Custom Design</vt:lpstr>
      <vt:lpstr>1_Custom Design</vt:lpstr>
      <vt:lpstr>3_Custom Design</vt:lpstr>
      <vt:lpstr>Water </vt:lpstr>
      <vt:lpstr>Water</vt:lpstr>
      <vt:lpstr>Water</vt:lpstr>
      <vt:lpstr>Sources of water  </vt:lpstr>
      <vt:lpstr>How much water do we need? </vt:lpstr>
      <vt:lpstr>What is thirst? </vt:lpstr>
      <vt:lpstr>Which population groups may be at risk of dehydration?</vt:lpstr>
      <vt:lpstr>What happens if we drink too much water?</vt:lpstr>
      <vt:lpstr>Quiz- Kahoot </vt:lpstr>
      <vt:lpstr>Water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Glenn Carter</dc:creator>
  <cp:lastModifiedBy>Alex White</cp:lastModifiedBy>
  <cp:revision>30</cp:revision>
  <cp:lastPrinted>2019-04-12T12:59:11Z</cp:lastPrinted>
  <dcterms:created xsi:type="dcterms:W3CDTF">2018-10-10T09:22:08Z</dcterms:created>
  <dcterms:modified xsi:type="dcterms:W3CDTF">2019-05-29T10:34:18Z</dcterms:modified>
</cp:coreProperties>
</file>