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57" r:id="rId4"/>
    <p:sldId id="258" r:id="rId5"/>
    <p:sldId id="259" r:id="rId6"/>
    <p:sldId id="260" r:id="rId7"/>
    <p:sldId id="261" r:id="rId8"/>
    <p:sldId id="262" r:id="rId9"/>
    <p:sldId id="263" r:id="rId10"/>
    <p:sldId id="264" r:id="rId11"/>
    <p:sldId id="265" r:id="rId12"/>
    <p:sldId id="266"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6" d="100"/>
          <a:sy n="36" d="100"/>
        </p:scale>
        <p:origin x="134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914400"/>
            <a:ext cx="8686800" cy="5638800"/>
          </a:xfrm>
        </p:spPr>
        <p:txBody>
          <a:bodyPr/>
          <a:lstStyle/>
          <a:p>
            <a:pPr algn="ctr">
              <a:buNone/>
            </a:pPr>
            <a:r>
              <a:rPr lang="en-IN" sz="3600" b="1" dirty="0">
                <a:solidFill>
                  <a:srgbClr val="FF0000"/>
                </a:solidFill>
                <a:latin typeface="Times New Roman" pitchFamily="18" charset="0"/>
                <a:cs typeface="Times New Roman" pitchFamily="18" charset="0"/>
              </a:rPr>
              <a:t>CARE AND MANAGEMENT OF CATS</a:t>
            </a:r>
          </a:p>
          <a:p>
            <a:pPr algn="ctr">
              <a:buNone/>
            </a:pPr>
            <a:endParaRPr lang="en-IN" sz="3600" b="1" dirty="0">
              <a:latin typeface="Times New Roman" pitchFamily="18" charset="0"/>
              <a:cs typeface="Times New Roman" pitchFamily="18" charset="0"/>
            </a:endParaRPr>
          </a:p>
          <a:p>
            <a:pPr algn="ctr">
              <a:buNone/>
            </a:pPr>
            <a:endParaRPr lang="en-IN" sz="3600" b="1" dirty="0">
              <a:latin typeface="Times New Roman" pitchFamily="18" charset="0"/>
              <a:cs typeface="Times New Roman" pitchFamily="18" charset="0"/>
            </a:endParaRPr>
          </a:p>
          <a:p>
            <a:pPr algn="ctr">
              <a:buNone/>
            </a:pPr>
            <a:endParaRPr lang="en-IN" sz="3600" b="1" dirty="0">
              <a:latin typeface="Times New Roman" pitchFamily="18" charset="0"/>
              <a:cs typeface="Times New Roman" pitchFamily="18" charset="0"/>
            </a:endParaRPr>
          </a:p>
          <a:p>
            <a:pPr algn="ctr">
              <a:buNone/>
            </a:pPr>
            <a:endParaRPr lang="en-IN" sz="3600" b="1" dirty="0">
              <a:latin typeface="Times New Roman" pitchFamily="18" charset="0"/>
              <a:cs typeface="Times New Roman" pitchFamily="18" charset="0"/>
            </a:endParaRPr>
          </a:p>
          <a:p>
            <a:pPr algn="ctr">
              <a:buNone/>
            </a:pPr>
            <a:endParaRPr lang="en-IN" sz="3600" b="1" dirty="0">
              <a:latin typeface="Times New Roman" pitchFamily="18" charset="0"/>
              <a:cs typeface="Times New Roman" pitchFamily="18" charset="0"/>
            </a:endParaRPr>
          </a:p>
          <a:p>
            <a:pPr algn="ctr">
              <a:buNone/>
            </a:pPr>
            <a:r>
              <a:rPr lang="en-US" sz="3600" b="1" dirty="0">
                <a:latin typeface="Times New Roman" pitchFamily="18" charset="0"/>
                <a:cs typeface="Times New Roman" pitchFamily="18" charset="0"/>
              </a:rPr>
              <a:t>Dr. R. R. K. </a:t>
            </a:r>
            <a:r>
              <a:rPr lang="en-US" sz="3600" b="1" dirty="0" err="1">
                <a:latin typeface="Times New Roman" pitchFamily="18" charset="0"/>
                <a:cs typeface="Times New Roman" pitchFamily="18" charset="0"/>
              </a:rPr>
              <a:t>Sinha</a:t>
            </a:r>
            <a:endParaRPr lang="en-IN"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1524770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6037"/>
            <a:ext cx="8915400" cy="6659563"/>
          </a:xfrm>
        </p:spPr>
        <p:txBody>
          <a:bodyPr/>
          <a:lstStyle/>
          <a:p>
            <a:pPr marL="550926" indent="-514350">
              <a:buFont typeface="+mj-lt"/>
              <a:buAutoNum type="arabicPeriod" startAt="4"/>
            </a:pPr>
            <a:endParaRPr lang="en-IN" dirty="0"/>
          </a:p>
          <a:p>
            <a:pPr marL="550926" indent="-514350">
              <a:buFont typeface="+mj-lt"/>
              <a:buAutoNum type="arabicPeriod" startAt="4"/>
            </a:pPr>
            <a:endParaRPr lang="en-IN" dirty="0"/>
          </a:p>
          <a:p>
            <a:pPr marL="550926" indent="-514350" algn="just">
              <a:buFont typeface="+mj-lt"/>
              <a:buAutoNum type="arabicPeriod" startAt="4"/>
            </a:pPr>
            <a:r>
              <a:rPr lang="en-IN" dirty="0">
                <a:solidFill>
                  <a:srgbClr val="66FF33"/>
                </a:solidFill>
              </a:rPr>
              <a:t>Persian:</a:t>
            </a:r>
          </a:p>
          <a:p>
            <a:pPr marL="550926" indent="-514350" algn="just"/>
            <a:r>
              <a:rPr lang="en-IN" dirty="0"/>
              <a:t>The cat have been derived from</a:t>
            </a:r>
          </a:p>
          <a:p>
            <a:pPr marL="550926" indent="-514350" algn="just">
              <a:buNone/>
            </a:pPr>
            <a:r>
              <a:rPr lang="en-IN" dirty="0"/>
              <a:t>	Angoras.</a:t>
            </a:r>
          </a:p>
          <a:p>
            <a:pPr marL="550926" indent="-514350" algn="just"/>
            <a:r>
              <a:rPr lang="en-IN" dirty="0"/>
              <a:t>They have long flowing silky coat.</a:t>
            </a:r>
          </a:p>
          <a:p>
            <a:pPr marL="550926" indent="-514350" algn="just"/>
            <a:r>
              <a:rPr lang="en-IN" dirty="0"/>
              <a:t>The ears are short &amp; well set apart.</a:t>
            </a:r>
          </a:p>
          <a:p>
            <a:pPr marL="550926" indent="-514350" algn="just"/>
            <a:r>
              <a:rPr lang="en-IN" dirty="0"/>
              <a:t>The legs and tail are short but tail is full of fluffy hairs.</a:t>
            </a:r>
          </a:p>
          <a:p>
            <a:pPr marL="550926" indent="-514350" algn="just"/>
            <a:r>
              <a:rPr lang="en-IN" dirty="0"/>
              <a:t>The prominent colour is white along with other common colours like cream, red, blue etc.</a:t>
            </a:r>
          </a:p>
        </p:txBody>
      </p:sp>
      <p:pic>
        <p:nvPicPr>
          <p:cNvPr id="2050" name="Picture 2" descr="C:\Users\asus\Desktop\cats\persian.jpg"/>
          <p:cNvPicPr>
            <a:picLocks noChangeAspect="1" noChangeArrowheads="1"/>
          </p:cNvPicPr>
          <p:nvPr/>
        </p:nvPicPr>
        <p:blipFill>
          <a:blip r:embed="rId2"/>
          <a:srcRect/>
          <a:stretch>
            <a:fillRect/>
          </a:stretch>
        </p:blipFill>
        <p:spPr bwMode="auto">
          <a:xfrm>
            <a:off x="6248400" y="66675"/>
            <a:ext cx="2819400" cy="1990725"/>
          </a:xfrm>
          <a:prstGeom prst="rect">
            <a:avLst/>
          </a:prstGeom>
          <a:noFill/>
        </p:spPr>
      </p:pic>
    </p:spTree>
    <p:extLst>
      <p:ext uri="{BB962C8B-B14F-4D97-AF65-F5344CB8AC3E}">
        <p14:creationId xmlns:p14="http://schemas.microsoft.com/office/powerpoint/2010/main" val="1042184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6037"/>
            <a:ext cx="8915400" cy="6659563"/>
          </a:xfrm>
        </p:spPr>
        <p:txBody>
          <a:bodyPr/>
          <a:lstStyle/>
          <a:p>
            <a:pPr marL="550926" indent="-514350">
              <a:buFont typeface="+mj-lt"/>
              <a:buAutoNum type="arabicPeriod" startAt="5"/>
            </a:pPr>
            <a:endParaRPr lang="en-IN" dirty="0"/>
          </a:p>
          <a:p>
            <a:pPr marL="550926" indent="-514350">
              <a:buFont typeface="+mj-lt"/>
              <a:buAutoNum type="arabicPeriod" startAt="5"/>
            </a:pPr>
            <a:endParaRPr lang="en-IN" dirty="0"/>
          </a:p>
          <a:p>
            <a:pPr marL="550926" indent="-514350" algn="just">
              <a:buFont typeface="+mj-lt"/>
              <a:buAutoNum type="arabicPeriod" startAt="5"/>
            </a:pPr>
            <a:r>
              <a:rPr lang="en-IN" dirty="0">
                <a:solidFill>
                  <a:srgbClr val="66FF33"/>
                </a:solidFill>
              </a:rPr>
              <a:t>Siamese: </a:t>
            </a:r>
          </a:p>
          <a:p>
            <a:pPr marL="550926" indent="-514350" algn="just"/>
            <a:r>
              <a:rPr lang="en-IN" dirty="0"/>
              <a:t>This is very popular &amp; intelligent</a:t>
            </a:r>
          </a:p>
          <a:p>
            <a:pPr marL="550926" indent="-514350" algn="just">
              <a:buNone/>
            </a:pPr>
            <a:r>
              <a:rPr lang="en-IN" dirty="0"/>
              <a:t>	breed.</a:t>
            </a:r>
          </a:p>
          <a:p>
            <a:pPr marL="550926" indent="-514350" algn="just"/>
            <a:r>
              <a:rPr lang="en-IN" dirty="0"/>
              <a:t>Body is sleek, slender, long and graceful.</a:t>
            </a:r>
          </a:p>
          <a:p>
            <a:pPr marL="550926" indent="-514350" algn="just"/>
            <a:r>
              <a:rPr lang="en-IN" dirty="0"/>
              <a:t>Eyes are usually blue and almond shaped.</a:t>
            </a:r>
          </a:p>
          <a:p>
            <a:pPr marL="550926" indent="-514350" algn="just"/>
            <a:r>
              <a:rPr lang="en-IN" dirty="0"/>
              <a:t>Ears are long, pointed and open at the base.</a:t>
            </a:r>
          </a:p>
          <a:p>
            <a:pPr marL="550926" indent="-514350" algn="just"/>
            <a:r>
              <a:rPr lang="en-IN" dirty="0"/>
              <a:t>The legs are long and slim.</a:t>
            </a:r>
          </a:p>
          <a:p>
            <a:pPr marL="550926" indent="-514350" algn="just"/>
            <a:r>
              <a:rPr lang="en-IN" dirty="0"/>
              <a:t>The coat colour is creamy with different shades like blue, chocolate, red etc.</a:t>
            </a:r>
          </a:p>
        </p:txBody>
      </p:sp>
      <p:pic>
        <p:nvPicPr>
          <p:cNvPr id="3074" name="Picture 2" descr="C:\Users\asus\Desktop\cats\siamese.jpg"/>
          <p:cNvPicPr>
            <a:picLocks noChangeAspect="1" noChangeArrowheads="1"/>
          </p:cNvPicPr>
          <p:nvPr/>
        </p:nvPicPr>
        <p:blipFill>
          <a:blip r:embed="rId2"/>
          <a:srcRect/>
          <a:stretch>
            <a:fillRect/>
          </a:stretch>
        </p:blipFill>
        <p:spPr bwMode="auto">
          <a:xfrm>
            <a:off x="6248400" y="76200"/>
            <a:ext cx="2847975" cy="1981200"/>
          </a:xfrm>
          <a:prstGeom prst="rect">
            <a:avLst/>
          </a:prstGeom>
          <a:noFill/>
        </p:spPr>
      </p:pic>
    </p:spTree>
    <p:extLst>
      <p:ext uri="{BB962C8B-B14F-4D97-AF65-F5344CB8AC3E}">
        <p14:creationId xmlns:p14="http://schemas.microsoft.com/office/powerpoint/2010/main" val="2986162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599"/>
            <a:ext cx="8991600" cy="5638801"/>
          </a:xfrm>
        </p:spPr>
        <p:txBody>
          <a:bodyPr/>
          <a:lstStyle/>
          <a:p>
            <a:pPr marL="550926" indent="-514350">
              <a:buFont typeface="+mj-lt"/>
              <a:buAutoNum type="arabicPeriod" startAt="6"/>
            </a:pPr>
            <a:endParaRPr lang="en-IN" dirty="0"/>
          </a:p>
          <a:p>
            <a:pPr marL="550926" indent="-514350">
              <a:buFont typeface="+mj-lt"/>
              <a:buAutoNum type="arabicPeriod" startAt="6"/>
            </a:pPr>
            <a:endParaRPr lang="en-IN" dirty="0"/>
          </a:p>
          <a:p>
            <a:pPr marL="550926" indent="-514350">
              <a:buFont typeface="+mj-lt"/>
              <a:buAutoNum type="arabicPeriod" startAt="6"/>
            </a:pPr>
            <a:endParaRPr lang="en-IN" dirty="0"/>
          </a:p>
          <a:p>
            <a:pPr marL="550926" indent="-514350" algn="just">
              <a:buFont typeface="+mj-lt"/>
              <a:buAutoNum type="arabicPeriod" startAt="6"/>
            </a:pPr>
            <a:r>
              <a:rPr lang="en-IN" dirty="0">
                <a:solidFill>
                  <a:srgbClr val="66FF33"/>
                </a:solidFill>
              </a:rPr>
              <a:t>Tabby:</a:t>
            </a:r>
            <a:r>
              <a:rPr lang="en-IN" dirty="0"/>
              <a:t> </a:t>
            </a:r>
          </a:p>
          <a:p>
            <a:pPr marL="550926" indent="-514350" algn="just"/>
            <a:r>
              <a:rPr lang="en-IN" dirty="0"/>
              <a:t>The breed is most popular all over the world.</a:t>
            </a:r>
          </a:p>
          <a:p>
            <a:pPr marL="550926" indent="-514350" algn="just"/>
            <a:r>
              <a:rPr lang="en-IN" dirty="0"/>
              <a:t>The cat is light brown or grey in colour with darker strips, occasionally showing white patches on lower muzzle, belly or chest.</a:t>
            </a:r>
          </a:p>
        </p:txBody>
      </p:sp>
      <p:pic>
        <p:nvPicPr>
          <p:cNvPr id="4098" name="Picture 2" descr="C:\Users\asus\Desktop\cats\tabby.jpg"/>
          <p:cNvPicPr>
            <a:picLocks noChangeAspect="1" noChangeArrowheads="1"/>
          </p:cNvPicPr>
          <p:nvPr/>
        </p:nvPicPr>
        <p:blipFill>
          <a:blip r:embed="rId2"/>
          <a:srcRect/>
          <a:stretch>
            <a:fillRect/>
          </a:stretch>
        </p:blipFill>
        <p:spPr bwMode="auto">
          <a:xfrm>
            <a:off x="6019801" y="76200"/>
            <a:ext cx="3048000" cy="2057400"/>
          </a:xfrm>
          <a:prstGeom prst="rect">
            <a:avLst/>
          </a:prstGeom>
          <a:noFill/>
        </p:spPr>
      </p:pic>
    </p:spTree>
    <p:extLst>
      <p:ext uri="{BB962C8B-B14F-4D97-AF65-F5344CB8AC3E}">
        <p14:creationId xmlns:p14="http://schemas.microsoft.com/office/powerpoint/2010/main" val="4171447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91600" cy="6400800"/>
          </a:xfrm>
        </p:spPr>
        <p:txBody>
          <a:bodyPr/>
          <a:lstStyle/>
          <a:p>
            <a:pPr algn="ctr">
              <a:buNone/>
            </a:pPr>
            <a:r>
              <a:rPr lang="en-IN" b="1" dirty="0">
                <a:solidFill>
                  <a:srgbClr val="FF0000"/>
                </a:solidFill>
              </a:rPr>
              <a:t>CAT BREEDING</a:t>
            </a:r>
          </a:p>
          <a:p>
            <a:pPr algn="just"/>
            <a:r>
              <a:rPr lang="en-IN" dirty="0"/>
              <a:t>Cats get matured at the age of 5 to 6 months.</a:t>
            </a:r>
          </a:p>
          <a:p>
            <a:pPr algn="just"/>
            <a:r>
              <a:rPr lang="en-IN" dirty="0"/>
              <a:t> The gestation period is 60 to 65 days and litter size ranges from 3 to 7 kittens at a time.</a:t>
            </a:r>
          </a:p>
          <a:p>
            <a:pPr algn="just"/>
            <a:r>
              <a:rPr lang="en-IN" dirty="0"/>
              <a:t>The eyes of kitten are closed </a:t>
            </a:r>
            <a:r>
              <a:rPr lang="en-IN" dirty="0" err="1"/>
              <a:t>upto</a:t>
            </a:r>
            <a:r>
              <a:rPr lang="en-IN" dirty="0"/>
              <a:t> 10 days after birth. Similarly kittens are deaf also for some period.</a:t>
            </a:r>
          </a:p>
          <a:p>
            <a:pPr algn="just"/>
            <a:r>
              <a:rPr lang="en-IN" dirty="0"/>
              <a:t>The cat prefers to keep young ones in dark &amp; quite corners.</a:t>
            </a:r>
          </a:p>
          <a:p>
            <a:pPr algn="just"/>
            <a:r>
              <a:rPr lang="en-IN" dirty="0"/>
              <a:t>The weaning can be carried out at 6 t 7 weeks.</a:t>
            </a:r>
          </a:p>
          <a:p>
            <a:pPr algn="just"/>
            <a:r>
              <a:rPr lang="en-IN" dirty="0"/>
              <a:t>Yearly cats can produce 3 litters.</a:t>
            </a:r>
          </a:p>
        </p:txBody>
      </p:sp>
    </p:spTree>
    <p:extLst>
      <p:ext uri="{BB962C8B-B14F-4D97-AF65-F5344CB8AC3E}">
        <p14:creationId xmlns:p14="http://schemas.microsoft.com/office/powerpoint/2010/main" val="3346655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199"/>
            <a:ext cx="8991600" cy="6705601"/>
          </a:xfrm>
        </p:spPr>
        <p:txBody>
          <a:bodyPr>
            <a:normAutofit fontScale="92500" lnSpcReduction="10000"/>
          </a:bodyPr>
          <a:lstStyle/>
          <a:p>
            <a:pPr algn="ctr">
              <a:buNone/>
            </a:pPr>
            <a:r>
              <a:rPr lang="en-IN" b="1" dirty="0">
                <a:solidFill>
                  <a:srgbClr val="FF0000"/>
                </a:solidFill>
              </a:rPr>
              <a:t>Housing of cat</a:t>
            </a:r>
          </a:p>
          <a:p>
            <a:pPr algn="just"/>
            <a:r>
              <a:rPr lang="en-IN" dirty="0"/>
              <a:t>In real sense, cats don’t requires any elaborate or separate housing because it lives comfortably in the house of owners. In spite of this cat housing can be broadly classified  into two groups:</a:t>
            </a:r>
          </a:p>
          <a:p>
            <a:pPr marL="550926" indent="-514350" algn="just">
              <a:buFont typeface="+mj-lt"/>
              <a:buAutoNum type="arabicPeriod"/>
            </a:pPr>
            <a:r>
              <a:rPr lang="en-IN" dirty="0"/>
              <a:t>Indoor</a:t>
            </a:r>
          </a:p>
          <a:p>
            <a:pPr marL="550926" indent="-514350" algn="just">
              <a:buFont typeface="+mj-lt"/>
              <a:buAutoNum type="arabicPeriod"/>
            </a:pPr>
            <a:r>
              <a:rPr lang="en-IN" dirty="0"/>
              <a:t>Outdoor</a:t>
            </a:r>
          </a:p>
          <a:p>
            <a:pPr marL="550926" indent="-514350" algn="just"/>
            <a:r>
              <a:rPr lang="en-IN" dirty="0"/>
              <a:t>Housing should have warm, comfortable bed with free access for exercise.</a:t>
            </a:r>
          </a:p>
          <a:p>
            <a:pPr marL="550926" indent="-514350" algn="just"/>
            <a:r>
              <a:rPr lang="en-IN" dirty="0"/>
              <a:t>A house made from cane or wood or plywood box or packing case with straw or newspaper forms an adequate ideal housing and bed.</a:t>
            </a:r>
          </a:p>
          <a:p>
            <a:pPr marL="550926" indent="-514350" algn="just"/>
            <a:r>
              <a:rPr lang="en-IN" dirty="0"/>
              <a:t>Newspaper bedding can be changed twice or thrice a week or spoiled bedding as per need.</a:t>
            </a:r>
          </a:p>
          <a:p>
            <a:pPr marL="550926" indent="-514350"/>
            <a:endParaRPr lang="en-IN" dirty="0">
              <a:solidFill>
                <a:srgbClr val="00B050"/>
              </a:solidFill>
            </a:endParaRPr>
          </a:p>
        </p:txBody>
      </p:sp>
    </p:spTree>
    <p:extLst>
      <p:ext uri="{BB962C8B-B14F-4D97-AF65-F5344CB8AC3E}">
        <p14:creationId xmlns:p14="http://schemas.microsoft.com/office/powerpoint/2010/main" val="4017452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399"/>
            <a:ext cx="8991600" cy="6553201"/>
          </a:xfrm>
        </p:spPr>
        <p:txBody>
          <a:bodyPr>
            <a:normAutofit fontScale="92500"/>
          </a:bodyPr>
          <a:lstStyle/>
          <a:p>
            <a:pPr algn="ctr">
              <a:buNone/>
            </a:pPr>
            <a:r>
              <a:rPr lang="en-IN" b="1" dirty="0">
                <a:solidFill>
                  <a:srgbClr val="FF0000"/>
                </a:solidFill>
              </a:rPr>
              <a:t>CAT MANAGEMENT</a:t>
            </a:r>
          </a:p>
          <a:p>
            <a:pPr algn="just"/>
            <a:r>
              <a:rPr lang="en-IN" dirty="0"/>
              <a:t>To prevent aesthetic nature of long hairs of cat daily grooming is needed, otherwise hairs may form lumps &amp; mite infestation may occur.</a:t>
            </a:r>
          </a:p>
          <a:p>
            <a:pPr algn="just"/>
            <a:r>
              <a:rPr lang="en-IN" dirty="0"/>
              <a:t>If severe clumps or matting is found then total clipping is advisable.</a:t>
            </a:r>
          </a:p>
          <a:p>
            <a:pPr algn="just"/>
            <a:r>
              <a:rPr lang="en-IN" dirty="0"/>
              <a:t>Cats should not be locked in the house alone without companion during the day otherwise they can cause destruction and spoilage of household materials.</a:t>
            </a:r>
          </a:p>
          <a:p>
            <a:pPr algn="just"/>
            <a:r>
              <a:rPr lang="en-IN" dirty="0"/>
              <a:t>Short hair cats don’t require grooming because they clean their coat by licking. But it is advisable to practice combing once a day, which avoids falling of hairs in home.</a:t>
            </a:r>
          </a:p>
          <a:p>
            <a:pPr>
              <a:buNone/>
            </a:pPr>
            <a:endParaRPr lang="en-IN" dirty="0"/>
          </a:p>
        </p:txBody>
      </p:sp>
    </p:spTree>
    <p:extLst>
      <p:ext uri="{BB962C8B-B14F-4D97-AF65-F5344CB8AC3E}">
        <p14:creationId xmlns:p14="http://schemas.microsoft.com/office/powerpoint/2010/main" val="3148583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a:t>It is not possible to train cats as that of dog for various commands.</a:t>
            </a:r>
          </a:p>
          <a:p>
            <a:pPr algn="just"/>
            <a:endParaRPr lang="en-IN" dirty="0"/>
          </a:p>
          <a:p>
            <a:pPr marL="0" indent="0" algn="just">
              <a:buNone/>
            </a:pPr>
            <a:endParaRPr lang="en-IN" dirty="0"/>
          </a:p>
          <a:p>
            <a:pPr algn="just"/>
            <a:r>
              <a:rPr lang="en-IN" dirty="0"/>
              <a:t>However they can be instructed and made obedient for toilet manners.</a:t>
            </a:r>
          </a:p>
        </p:txBody>
      </p:sp>
    </p:spTree>
    <p:extLst>
      <p:ext uri="{BB962C8B-B14F-4D97-AF65-F5344CB8AC3E}">
        <p14:creationId xmlns:p14="http://schemas.microsoft.com/office/powerpoint/2010/main" val="3799046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91600" cy="6400800"/>
          </a:xfrm>
        </p:spPr>
        <p:txBody>
          <a:bodyPr/>
          <a:lstStyle/>
          <a:p>
            <a:pPr algn="ctr">
              <a:buNone/>
            </a:pPr>
            <a:r>
              <a:rPr lang="en-IN" b="1" dirty="0">
                <a:solidFill>
                  <a:srgbClr val="FF0000"/>
                </a:solidFill>
              </a:rPr>
              <a:t>Feeding of cats (Adult)</a:t>
            </a:r>
          </a:p>
          <a:p>
            <a:pPr algn="just"/>
            <a:r>
              <a:rPr lang="en-IN" dirty="0"/>
              <a:t>Cat cannot digest dry food in large amount. They need ample amount of water, otherwise there are chances of kidney failure.</a:t>
            </a:r>
          </a:p>
          <a:p>
            <a:pPr algn="just"/>
            <a:r>
              <a:rPr lang="en-IN" dirty="0"/>
              <a:t>Normal food is half cup of milk and 80gm of cooked meat and some biscuits.</a:t>
            </a:r>
          </a:p>
          <a:p>
            <a:pPr algn="just"/>
            <a:r>
              <a:rPr lang="en-IN" dirty="0"/>
              <a:t>Natural food of cat is freshly killed rats or mouse by herself </a:t>
            </a:r>
            <a:r>
              <a:rPr lang="en-IN" dirty="0" err="1"/>
              <a:t>i.e</a:t>
            </a:r>
            <a:r>
              <a:rPr lang="en-IN" dirty="0"/>
              <a:t>, it is a good mouser, hence daily meat in their food is necessary. Further, a bowl full of clean water is prime need.</a:t>
            </a:r>
          </a:p>
          <a:p>
            <a:pPr algn="just"/>
            <a:r>
              <a:rPr lang="en-IN" dirty="0"/>
              <a:t>Red or white meat or fish is adequate in raw or cooked form. </a:t>
            </a:r>
          </a:p>
        </p:txBody>
      </p:sp>
    </p:spTree>
    <p:extLst>
      <p:ext uri="{BB962C8B-B14F-4D97-AF65-F5344CB8AC3E}">
        <p14:creationId xmlns:p14="http://schemas.microsoft.com/office/powerpoint/2010/main" val="3117203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04800"/>
            <a:ext cx="8991600" cy="6324600"/>
          </a:xfrm>
        </p:spPr>
        <p:txBody>
          <a:bodyPr>
            <a:normAutofit lnSpcReduction="10000"/>
          </a:bodyPr>
          <a:lstStyle/>
          <a:p>
            <a:pPr algn="just"/>
            <a:r>
              <a:rPr lang="en-IN" dirty="0"/>
              <a:t>Mixing of meat with green vegetables also can be fed.</a:t>
            </a:r>
          </a:p>
          <a:p>
            <a:pPr algn="just"/>
            <a:r>
              <a:rPr lang="en-IN" dirty="0"/>
              <a:t>Since cats cannot synthesize vitamin A, green vegetable like carrot can fulfil this need.</a:t>
            </a:r>
          </a:p>
          <a:p>
            <a:pPr algn="just"/>
            <a:r>
              <a:rPr lang="en-IN" dirty="0"/>
              <a:t>Similarly eggs, fish, cheese with small amount of laxative facilitate normal digestion.</a:t>
            </a:r>
          </a:p>
          <a:p>
            <a:pPr algn="just"/>
            <a:r>
              <a:rPr lang="en-IN" dirty="0"/>
              <a:t>The whole milk of cow cannot be digested by cat, hence it should be diluted with water.</a:t>
            </a:r>
          </a:p>
          <a:p>
            <a:pPr algn="just"/>
            <a:r>
              <a:rPr lang="en-IN" dirty="0"/>
              <a:t>The daily food requirement is around 25gm/kg of body weight.</a:t>
            </a:r>
          </a:p>
          <a:p>
            <a:pPr algn="just"/>
            <a:r>
              <a:rPr lang="en-IN" dirty="0"/>
              <a:t>On an average cat weighs 4 to 5 kg, hence requires about 110 to 115gm of food daily.</a:t>
            </a:r>
          </a:p>
        </p:txBody>
      </p:sp>
    </p:spTree>
    <p:extLst>
      <p:ext uri="{BB962C8B-B14F-4D97-AF65-F5344CB8AC3E}">
        <p14:creationId xmlns:p14="http://schemas.microsoft.com/office/powerpoint/2010/main" val="2564394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lnSpcReduction="10000"/>
          </a:bodyPr>
          <a:lstStyle/>
          <a:p>
            <a:pPr algn="ctr">
              <a:buNone/>
            </a:pPr>
            <a:r>
              <a:rPr lang="en-IN" b="1" dirty="0">
                <a:solidFill>
                  <a:srgbClr val="FF0000"/>
                </a:solidFill>
              </a:rPr>
              <a:t>Feeding of kitten</a:t>
            </a:r>
          </a:p>
          <a:p>
            <a:pPr algn="just"/>
            <a:r>
              <a:rPr lang="en-IN" dirty="0"/>
              <a:t>A new born kitten is fed on mother’s milk </a:t>
            </a:r>
            <a:r>
              <a:rPr lang="en-IN" dirty="0" err="1"/>
              <a:t>upto</a:t>
            </a:r>
            <a:r>
              <a:rPr lang="en-IN" dirty="0"/>
              <a:t> 7 to 8 weeks of age.</a:t>
            </a:r>
          </a:p>
          <a:p>
            <a:pPr algn="just"/>
            <a:r>
              <a:rPr lang="en-IN" dirty="0"/>
              <a:t>After this slowly it can be offered fortified cow’s milk with glucose or dried milk powder.</a:t>
            </a:r>
          </a:p>
          <a:p>
            <a:pPr algn="just"/>
            <a:r>
              <a:rPr lang="en-IN" dirty="0"/>
              <a:t>Orphaned kitten can be reared with fostering.</a:t>
            </a:r>
          </a:p>
          <a:p>
            <a:pPr algn="just"/>
            <a:r>
              <a:rPr lang="en-IN" dirty="0"/>
              <a:t>Cow milk as whole is too strong for kitten, hence diluted milk or baby milk powder with double the quantity of water is suitable.</a:t>
            </a:r>
          </a:p>
          <a:p>
            <a:pPr algn="just"/>
            <a:r>
              <a:rPr lang="en-IN" dirty="0"/>
              <a:t>Kitten should be fed every 3 to 4 hours with bottle.</a:t>
            </a:r>
          </a:p>
          <a:p>
            <a:pPr algn="just"/>
            <a:r>
              <a:rPr lang="en-IN" dirty="0"/>
              <a:t>Rubbing of kitten’s belly, after sucking the milk helps in stimulating digestive systems for digestion as well as urination and passing of stool</a:t>
            </a:r>
          </a:p>
          <a:p>
            <a:pPr>
              <a:buNone/>
            </a:pPr>
            <a:endParaRPr lang="en-IN" dirty="0"/>
          </a:p>
        </p:txBody>
      </p:sp>
    </p:spTree>
    <p:extLst>
      <p:ext uri="{BB962C8B-B14F-4D97-AF65-F5344CB8AC3E}">
        <p14:creationId xmlns:p14="http://schemas.microsoft.com/office/powerpoint/2010/main" val="2070732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91600" cy="6477000"/>
          </a:xfrm>
        </p:spPr>
        <p:txBody>
          <a:bodyPr/>
          <a:lstStyle/>
          <a:p>
            <a:pPr algn="ctr">
              <a:buNone/>
            </a:pPr>
            <a:r>
              <a:rPr lang="en-IN" sz="3600" b="1" u="sng" dirty="0">
                <a:solidFill>
                  <a:srgbClr val="FF0000"/>
                </a:solidFill>
              </a:rPr>
              <a:t>CATS</a:t>
            </a:r>
          </a:p>
          <a:p>
            <a:pPr>
              <a:buNone/>
            </a:pPr>
            <a:r>
              <a:rPr lang="en-IN" dirty="0">
                <a:solidFill>
                  <a:srgbClr val="00B050"/>
                </a:solidFill>
              </a:rPr>
              <a:t>Zoological Classification:</a:t>
            </a:r>
          </a:p>
          <a:p>
            <a:pPr algn="ctr">
              <a:buNone/>
            </a:pPr>
            <a:r>
              <a:rPr lang="en-IN" dirty="0">
                <a:solidFill>
                  <a:srgbClr val="FF0000"/>
                </a:solidFill>
              </a:rPr>
              <a:t>Class- </a:t>
            </a:r>
            <a:r>
              <a:rPr lang="en-IN" dirty="0" err="1">
                <a:solidFill>
                  <a:srgbClr val="FF0000"/>
                </a:solidFill>
              </a:rPr>
              <a:t>Mammalia</a:t>
            </a:r>
            <a:endParaRPr lang="en-IN" dirty="0">
              <a:solidFill>
                <a:srgbClr val="FF0000"/>
              </a:solidFill>
            </a:endParaRPr>
          </a:p>
          <a:p>
            <a:pPr algn="ctr">
              <a:buNone/>
            </a:pPr>
            <a:r>
              <a:rPr lang="en-IN" dirty="0">
                <a:solidFill>
                  <a:srgbClr val="FF0000"/>
                </a:solidFill>
              </a:rPr>
              <a:t>Order- </a:t>
            </a:r>
            <a:r>
              <a:rPr lang="en-IN" dirty="0" err="1">
                <a:solidFill>
                  <a:srgbClr val="FF0000"/>
                </a:solidFill>
              </a:rPr>
              <a:t>Carnivora</a:t>
            </a:r>
            <a:endParaRPr lang="en-IN" dirty="0">
              <a:solidFill>
                <a:srgbClr val="FF0000"/>
              </a:solidFill>
            </a:endParaRPr>
          </a:p>
          <a:p>
            <a:pPr algn="ctr">
              <a:buNone/>
            </a:pPr>
            <a:r>
              <a:rPr lang="en-IN" dirty="0">
                <a:solidFill>
                  <a:srgbClr val="FF0000"/>
                </a:solidFill>
              </a:rPr>
              <a:t>Genus- </a:t>
            </a:r>
            <a:r>
              <a:rPr lang="en-IN" dirty="0" err="1">
                <a:solidFill>
                  <a:srgbClr val="FF0000"/>
                </a:solidFill>
              </a:rPr>
              <a:t>Felis</a:t>
            </a:r>
            <a:endParaRPr lang="en-IN" dirty="0">
              <a:solidFill>
                <a:srgbClr val="FF0000"/>
              </a:solidFill>
            </a:endParaRPr>
          </a:p>
          <a:p>
            <a:pPr algn="ctr">
              <a:buNone/>
            </a:pPr>
            <a:r>
              <a:rPr lang="en-IN" dirty="0">
                <a:solidFill>
                  <a:srgbClr val="FF0000"/>
                </a:solidFill>
              </a:rPr>
              <a:t>Family- </a:t>
            </a:r>
            <a:r>
              <a:rPr lang="en-IN" dirty="0" err="1">
                <a:solidFill>
                  <a:srgbClr val="FF0000"/>
                </a:solidFill>
              </a:rPr>
              <a:t>Felidae</a:t>
            </a:r>
            <a:endParaRPr lang="en-IN" dirty="0">
              <a:solidFill>
                <a:srgbClr val="FF0000"/>
              </a:solidFill>
            </a:endParaRPr>
          </a:p>
          <a:p>
            <a:pPr algn="ctr">
              <a:buNone/>
            </a:pPr>
            <a:r>
              <a:rPr lang="en-IN" dirty="0">
                <a:solidFill>
                  <a:srgbClr val="FF0000"/>
                </a:solidFill>
              </a:rPr>
              <a:t>Species- </a:t>
            </a:r>
            <a:r>
              <a:rPr lang="en-IN" dirty="0" err="1">
                <a:solidFill>
                  <a:srgbClr val="FF0000"/>
                </a:solidFill>
              </a:rPr>
              <a:t>Domesticus</a:t>
            </a:r>
            <a:endParaRPr lang="en-IN" dirty="0">
              <a:solidFill>
                <a:srgbClr val="FF0000"/>
              </a:solidFill>
            </a:endParaRPr>
          </a:p>
          <a:p>
            <a:pPr algn="ctr">
              <a:buNone/>
            </a:pPr>
            <a:r>
              <a:rPr lang="en-IN" dirty="0">
                <a:solidFill>
                  <a:srgbClr val="FF0000"/>
                </a:solidFill>
              </a:rPr>
              <a:t>Scientific Name- </a:t>
            </a:r>
            <a:r>
              <a:rPr lang="en-IN" i="1" dirty="0" err="1">
                <a:solidFill>
                  <a:srgbClr val="FF0000"/>
                </a:solidFill>
              </a:rPr>
              <a:t>Felis</a:t>
            </a:r>
            <a:r>
              <a:rPr lang="en-IN" i="1" dirty="0">
                <a:solidFill>
                  <a:srgbClr val="FF0000"/>
                </a:solidFill>
              </a:rPr>
              <a:t> </a:t>
            </a:r>
            <a:r>
              <a:rPr lang="en-IN" i="1" dirty="0" err="1">
                <a:solidFill>
                  <a:srgbClr val="FF0000"/>
                </a:solidFill>
              </a:rPr>
              <a:t>domesticus</a:t>
            </a:r>
            <a:endParaRPr lang="en-IN" i="1" dirty="0">
              <a:solidFill>
                <a:srgbClr val="FF0000"/>
              </a:solidFill>
            </a:endParaRPr>
          </a:p>
          <a:p>
            <a:pPr algn="just">
              <a:buNone/>
            </a:pPr>
            <a:r>
              <a:rPr lang="en-IN" dirty="0">
                <a:solidFill>
                  <a:srgbClr val="FF0000"/>
                </a:solidFill>
              </a:rPr>
              <a:t>Breeds:</a:t>
            </a:r>
            <a:r>
              <a:rPr lang="en-IN" dirty="0">
                <a:solidFill>
                  <a:srgbClr val="FFFF00"/>
                </a:solidFill>
              </a:rPr>
              <a:t> </a:t>
            </a:r>
            <a:r>
              <a:rPr lang="en-IN" dirty="0"/>
              <a:t>The cat breeds are broadly classified into two groups depending on the nature of their hair coat.</a:t>
            </a:r>
          </a:p>
          <a:p>
            <a:pPr>
              <a:buNone/>
            </a:pPr>
            <a:endParaRPr lang="en-IN" sz="3600" dirty="0">
              <a:solidFill>
                <a:srgbClr val="00B0F0"/>
              </a:solidFill>
            </a:endParaRPr>
          </a:p>
        </p:txBody>
      </p:sp>
    </p:spTree>
    <p:extLst>
      <p:ext uri="{BB962C8B-B14F-4D97-AF65-F5344CB8AC3E}">
        <p14:creationId xmlns:p14="http://schemas.microsoft.com/office/powerpoint/2010/main" val="3710609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199"/>
            <a:ext cx="8991600" cy="6705601"/>
          </a:xfrm>
        </p:spPr>
        <p:txBody>
          <a:bodyPr/>
          <a:lstStyle/>
          <a:p>
            <a:pPr algn="ctr">
              <a:buNone/>
            </a:pPr>
            <a:r>
              <a:rPr lang="en-IN" dirty="0">
                <a:solidFill>
                  <a:srgbClr val="00B0F0"/>
                </a:solidFill>
              </a:rPr>
              <a:t>Vaccination schedule for cats</a:t>
            </a:r>
          </a:p>
        </p:txBody>
      </p:sp>
      <p:graphicFrame>
        <p:nvGraphicFramePr>
          <p:cNvPr id="4" name="Table 3"/>
          <p:cNvGraphicFramePr>
            <a:graphicFrameLocks noGrp="1"/>
          </p:cNvGraphicFramePr>
          <p:nvPr/>
        </p:nvGraphicFramePr>
        <p:xfrm>
          <a:off x="152400" y="916577"/>
          <a:ext cx="8915399" cy="5636621"/>
        </p:xfrm>
        <a:graphic>
          <a:graphicData uri="http://schemas.openxmlformats.org/drawingml/2006/table">
            <a:tbl>
              <a:tblPr firstRow="1" bandRow="1">
                <a:tableStyleId>{5C22544A-7EE6-4342-B048-85BDC9FD1C3A}</a:tableStyleId>
              </a:tblPr>
              <a:tblGrid>
                <a:gridCol w="648393">
                  <a:extLst>
                    <a:ext uri="{9D8B030D-6E8A-4147-A177-3AD203B41FA5}">
                      <a16:colId xmlns:a16="http://schemas.microsoft.com/office/drawing/2014/main" val="20000"/>
                    </a:ext>
                  </a:extLst>
                </a:gridCol>
                <a:gridCol w="1847012">
                  <a:extLst>
                    <a:ext uri="{9D8B030D-6E8A-4147-A177-3AD203B41FA5}">
                      <a16:colId xmlns:a16="http://schemas.microsoft.com/office/drawing/2014/main" val="20001"/>
                    </a:ext>
                  </a:extLst>
                </a:gridCol>
                <a:gridCol w="1466995">
                  <a:extLst>
                    <a:ext uri="{9D8B030D-6E8A-4147-A177-3AD203B41FA5}">
                      <a16:colId xmlns:a16="http://schemas.microsoft.com/office/drawing/2014/main" val="20002"/>
                    </a:ext>
                  </a:extLst>
                </a:gridCol>
                <a:gridCol w="1209893">
                  <a:extLst>
                    <a:ext uri="{9D8B030D-6E8A-4147-A177-3AD203B41FA5}">
                      <a16:colId xmlns:a16="http://schemas.microsoft.com/office/drawing/2014/main" val="20003"/>
                    </a:ext>
                  </a:extLst>
                </a:gridCol>
                <a:gridCol w="1429186">
                  <a:extLst>
                    <a:ext uri="{9D8B030D-6E8A-4147-A177-3AD203B41FA5}">
                      <a16:colId xmlns:a16="http://schemas.microsoft.com/office/drawing/2014/main" val="20004"/>
                    </a:ext>
                  </a:extLst>
                </a:gridCol>
                <a:gridCol w="1066218">
                  <a:extLst>
                    <a:ext uri="{9D8B030D-6E8A-4147-A177-3AD203B41FA5}">
                      <a16:colId xmlns:a16="http://schemas.microsoft.com/office/drawing/2014/main" val="20005"/>
                    </a:ext>
                  </a:extLst>
                </a:gridCol>
                <a:gridCol w="1247702">
                  <a:extLst>
                    <a:ext uri="{9D8B030D-6E8A-4147-A177-3AD203B41FA5}">
                      <a16:colId xmlns:a16="http://schemas.microsoft.com/office/drawing/2014/main" val="20006"/>
                    </a:ext>
                  </a:extLst>
                </a:gridCol>
              </a:tblGrid>
              <a:tr h="1169077">
                <a:tc>
                  <a:txBody>
                    <a:bodyPr/>
                    <a:lstStyle/>
                    <a:p>
                      <a:pPr algn="ctr"/>
                      <a:r>
                        <a:rPr lang="en-IN" sz="1800" dirty="0"/>
                        <a:t>Sl. No.</a:t>
                      </a:r>
                    </a:p>
                  </a:txBody>
                  <a:tcPr/>
                </a:tc>
                <a:tc>
                  <a:txBody>
                    <a:bodyPr/>
                    <a:lstStyle/>
                    <a:p>
                      <a:pPr algn="ctr"/>
                      <a:r>
                        <a:rPr lang="en-IN" sz="1800" dirty="0"/>
                        <a:t>Disease</a:t>
                      </a:r>
                    </a:p>
                  </a:txBody>
                  <a:tcPr/>
                </a:tc>
                <a:tc>
                  <a:txBody>
                    <a:bodyPr/>
                    <a:lstStyle/>
                    <a:p>
                      <a:pPr algn="ctr"/>
                      <a:r>
                        <a:rPr lang="en-IN" sz="1800" dirty="0"/>
                        <a:t>Type of vaccine</a:t>
                      </a:r>
                    </a:p>
                  </a:txBody>
                  <a:tcPr/>
                </a:tc>
                <a:tc gridSpan="2">
                  <a:txBody>
                    <a:bodyPr/>
                    <a:lstStyle/>
                    <a:p>
                      <a:pPr algn="ctr"/>
                      <a:r>
                        <a:rPr lang="en-IN" sz="1800" dirty="0"/>
                        <a:t>Vaccination schedule</a:t>
                      </a:r>
                    </a:p>
                    <a:p>
                      <a:pPr algn="ctr"/>
                      <a:r>
                        <a:rPr lang="en-IN" sz="1800" dirty="0"/>
                        <a:t>Primary        Booster</a:t>
                      </a:r>
                    </a:p>
                    <a:p>
                      <a:pPr algn="ctr"/>
                      <a:r>
                        <a:rPr lang="en-IN" sz="1800" dirty="0"/>
                        <a:t>(weeks)         (weeks)  </a:t>
                      </a:r>
                    </a:p>
                  </a:txBody>
                  <a:tcPr/>
                </a:tc>
                <a:tc hMerge="1">
                  <a:txBody>
                    <a:bodyPr/>
                    <a:lstStyle/>
                    <a:p>
                      <a:endParaRPr lang="en-IN" dirty="0"/>
                    </a:p>
                  </a:txBody>
                  <a:tcPr/>
                </a:tc>
                <a:tc>
                  <a:txBody>
                    <a:bodyPr/>
                    <a:lstStyle/>
                    <a:p>
                      <a:pPr algn="ctr"/>
                      <a:r>
                        <a:rPr lang="en-IN" sz="1800" dirty="0"/>
                        <a:t>Route/ Dose</a:t>
                      </a:r>
                    </a:p>
                  </a:txBody>
                  <a:tcPr/>
                </a:tc>
                <a:tc>
                  <a:txBody>
                    <a:bodyPr/>
                    <a:lstStyle/>
                    <a:p>
                      <a:pPr algn="ctr"/>
                      <a:r>
                        <a:rPr lang="en-IN" sz="1800" dirty="0"/>
                        <a:t>Repetition</a:t>
                      </a:r>
                    </a:p>
                  </a:txBody>
                  <a:tcPr/>
                </a:tc>
                <a:extLst>
                  <a:ext uri="{0D108BD9-81ED-4DB2-BD59-A6C34878D82A}">
                    <a16:rowId xmlns:a16="http://schemas.microsoft.com/office/drawing/2014/main" val="10000"/>
                  </a:ext>
                </a:extLst>
              </a:tr>
              <a:tr h="1099489">
                <a:tc>
                  <a:txBody>
                    <a:bodyPr/>
                    <a:lstStyle/>
                    <a:p>
                      <a:pPr algn="ctr"/>
                      <a:r>
                        <a:rPr lang="en-IN" sz="1800" dirty="0"/>
                        <a:t>1.</a:t>
                      </a:r>
                    </a:p>
                  </a:txBody>
                  <a:tcPr/>
                </a:tc>
                <a:tc>
                  <a:txBody>
                    <a:bodyPr/>
                    <a:lstStyle/>
                    <a:p>
                      <a:pPr algn="ctr"/>
                      <a:r>
                        <a:rPr lang="en-IN" sz="1800" dirty="0"/>
                        <a:t>Feline</a:t>
                      </a:r>
                      <a:r>
                        <a:rPr lang="en-IN" sz="1800" baseline="0" dirty="0"/>
                        <a:t> </a:t>
                      </a:r>
                      <a:r>
                        <a:rPr lang="en-IN" sz="1800" baseline="0" dirty="0" err="1"/>
                        <a:t>Panleukopenia</a:t>
                      </a:r>
                      <a:endParaRPr lang="en-IN" sz="1800" dirty="0"/>
                    </a:p>
                  </a:txBody>
                  <a:tcPr/>
                </a:tc>
                <a:tc>
                  <a:txBody>
                    <a:bodyPr/>
                    <a:lstStyle/>
                    <a:p>
                      <a:pPr algn="ctr"/>
                      <a:r>
                        <a:rPr lang="en-IN" sz="1800" dirty="0"/>
                        <a:t>Modified</a:t>
                      </a:r>
                      <a:r>
                        <a:rPr lang="en-IN" sz="1800" baseline="0" dirty="0"/>
                        <a:t> Live Virus</a:t>
                      </a:r>
                      <a:endParaRPr lang="en-IN" sz="1800" dirty="0"/>
                    </a:p>
                  </a:txBody>
                  <a:tcPr/>
                </a:tc>
                <a:tc>
                  <a:txBody>
                    <a:bodyPr/>
                    <a:lstStyle/>
                    <a:p>
                      <a:pPr algn="ctr"/>
                      <a:r>
                        <a:rPr lang="en-IN" sz="1800" dirty="0"/>
                        <a:t>9-10</a:t>
                      </a:r>
                    </a:p>
                  </a:txBody>
                  <a:tcPr/>
                </a:tc>
                <a:tc>
                  <a:txBody>
                    <a:bodyPr/>
                    <a:lstStyle/>
                    <a:p>
                      <a:pPr algn="ctr"/>
                      <a:r>
                        <a:rPr lang="en-IN" sz="1800" dirty="0"/>
                        <a:t>4 weeks later</a:t>
                      </a:r>
                    </a:p>
                  </a:txBody>
                  <a:tcPr/>
                </a:tc>
                <a:tc>
                  <a:txBody>
                    <a:bodyPr/>
                    <a:lstStyle/>
                    <a:p>
                      <a:pPr algn="ctr"/>
                      <a:r>
                        <a:rPr lang="en-IN" sz="1800" dirty="0"/>
                        <a:t>1ml s/c or I/m</a:t>
                      </a:r>
                    </a:p>
                  </a:txBody>
                  <a:tcPr/>
                </a:tc>
                <a:tc>
                  <a:txBody>
                    <a:bodyPr/>
                    <a:lstStyle/>
                    <a:p>
                      <a:pPr algn="ctr"/>
                      <a:r>
                        <a:rPr lang="en-IN" sz="1800" dirty="0"/>
                        <a:t>Annually</a:t>
                      </a:r>
                    </a:p>
                  </a:txBody>
                  <a:tcPr/>
                </a:tc>
                <a:extLst>
                  <a:ext uri="{0D108BD9-81ED-4DB2-BD59-A6C34878D82A}">
                    <a16:rowId xmlns:a16="http://schemas.microsoft.com/office/drawing/2014/main" val="10001"/>
                  </a:ext>
                </a:extLst>
              </a:tr>
              <a:tr h="1169077">
                <a:tc>
                  <a:txBody>
                    <a:bodyPr/>
                    <a:lstStyle/>
                    <a:p>
                      <a:pPr algn="ctr"/>
                      <a:r>
                        <a:rPr lang="en-IN" sz="1800" dirty="0"/>
                        <a:t>2.</a:t>
                      </a:r>
                    </a:p>
                  </a:txBody>
                  <a:tcPr/>
                </a:tc>
                <a:tc>
                  <a:txBody>
                    <a:bodyPr/>
                    <a:lstStyle/>
                    <a:p>
                      <a:pPr algn="ctr"/>
                      <a:r>
                        <a:rPr lang="en-IN" sz="1800" dirty="0"/>
                        <a:t>Feline</a:t>
                      </a:r>
                      <a:r>
                        <a:rPr lang="en-IN" sz="1800" baseline="0" dirty="0"/>
                        <a:t> Herpes Virus Infection</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a:t>Modified</a:t>
                      </a:r>
                      <a:r>
                        <a:rPr lang="en-IN" sz="1800" baseline="0" dirty="0"/>
                        <a:t> Live Virus</a:t>
                      </a:r>
                      <a:endParaRPr lang="en-IN" sz="1800" dirty="0"/>
                    </a:p>
                    <a:p>
                      <a:pPr algn="ctr"/>
                      <a:endParaRPr lang="en-IN" sz="1800" dirty="0"/>
                    </a:p>
                  </a:txBody>
                  <a:tcPr/>
                </a:tc>
                <a:tc>
                  <a:txBody>
                    <a:bodyPr/>
                    <a:lstStyle/>
                    <a:p>
                      <a:pPr algn="ctr"/>
                      <a:r>
                        <a:rPr lang="en-IN" sz="1800" dirty="0"/>
                        <a:t>9-10</a:t>
                      </a:r>
                    </a:p>
                  </a:txBody>
                  <a:tcPr/>
                </a:tc>
                <a:tc>
                  <a:txBody>
                    <a:bodyPr/>
                    <a:lstStyle/>
                    <a:p>
                      <a:pPr algn="ctr"/>
                      <a:r>
                        <a:rPr lang="en-IN" sz="1800" dirty="0"/>
                        <a:t>4 weeks later</a:t>
                      </a:r>
                    </a:p>
                  </a:txBody>
                  <a:tcPr/>
                </a:tc>
                <a:tc>
                  <a:txBody>
                    <a:bodyPr/>
                    <a:lstStyle/>
                    <a:p>
                      <a:pPr algn="ctr"/>
                      <a:r>
                        <a:rPr lang="en-IN" sz="1800" dirty="0"/>
                        <a:t>1ml s/c or I/m</a:t>
                      </a:r>
                    </a:p>
                  </a:txBody>
                  <a:tcPr/>
                </a:tc>
                <a:tc>
                  <a:txBody>
                    <a:bodyPr/>
                    <a:lstStyle/>
                    <a:p>
                      <a:pPr algn="ctr"/>
                      <a:r>
                        <a:rPr lang="en-IN" sz="1800" dirty="0"/>
                        <a:t>Annually</a:t>
                      </a:r>
                    </a:p>
                  </a:txBody>
                  <a:tcPr/>
                </a:tc>
                <a:extLst>
                  <a:ext uri="{0D108BD9-81ED-4DB2-BD59-A6C34878D82A}">
                    <a16:rowId xmlns:a16="http://schemas.microsoft.com/office/drawing/2014/main" val="10002"/>
                  </a:ext>
                </a:extLst>
              </a:tr>
              <a:tr h="1099489">
                <a:tc>
                  <a:txBody>
                    <a:bodyPr/>
                    <a:lstStyle/>
                    <a:p>
                      <a:pPr algn="ctr"/>
                      <a:r>
                        <a:rPr lang="en-IN" sz="1800" dirty="0"/>
                        <a:t>3.</a:t>
                      </a:r>
                    </a:p>
                  </a:txBody>
                  <a:tcPr/>
                </a:tc>
                <a:tc>
                  <a:txBody>
                    <a:bodyPr/>
                    <a:lstStyle/>
                    <a:p>
                      <a:pPr algn="ctr"/>
                      <a:r>
                        <a:rPr lang="en-IN" sz="1800" dirty="0"/>
                        <a:t>Feline</a:t>
                      </a:r>
                      <a:r>
                        <a:rPr lang="en-IN" sz="1800" baseline="0" dirty="0"/>
                        <a:t> </a:t>
                      </a:r>
                      <a:r>
                        <a:rPr lang="en-IN" sz="1800" baseline="0" dirty="0" err="1"/>
                        <a:t>Calci</a:t>
                      </a:r>
                      <a:r>
                        <a:rPr lang="en-IN" sz="1800" baseline="0" dirty="0"/>
                        <a:t> Virus Infection</a:t>
                      </a:r>
                      <a:endParaRPr lang="en-IN" sz="1800" dirty="0"/>
                    </a:p>
                  </a:txBody>
                  <a:tcPr/>
                </a:tc>
                <a:tc>
                  <a:txBody>
                    <a:bodyPr/>
                    <a:lstStyle/>
                    <a:p>
                      <a:pPr algn="ctr"/>
                      <a:r>
                        <a:rPr lang="en-IN" sz="1800" dirty="0"/>
                        <a:t>-</a:t>
                      </a:r>
                    </a:p>
                  </a:txBody>
                  <a:tcPr/>
                </a:tc>
                <a:tc>
                  <a:txBody>
                    <a:bodyPr/>
                    <a:lstStyle/>
                    <a:p>
                      <a:pPr algn="ctr"/>
                      <a:r>
                        <a:rPr lang="en-IN" sz="1800" dirty="0"/>
                        <a:t>9-10</a:t>
                      </a:r>
                    </a:p>
                  </a:txBody>
                  <a:tcPr/>
                </a:tc>
                <a:tc>
                  <a:txBody>
                    <a:bodyPr/>
                    <a:lstStyle/>
                    <a:p>
                      <a:pPr algn="ctr"/>
                      <a:r>
                        <a:rPr lang="en-IN" sz="1800" dirty="0"/>
                        <a:t>4 weeks later</a:t>
                      </a:r>
                    </a:p>
                  </a:txBody>
                  <a:tcPr/>
                </a:tc>
                <a:tc>
                  <a:txBody>
                    <a:bodyPr/>
                    <a:lstStyle/>
                    <a:p>
                      <a:pPr algn="ctr"/>
                      <a:r>
                        <a:rPr lang="en-IN" sz="1800" dirty="0"/>
                        <a:t>1ml s/c or I/m</a:t>
                      </a:r>
                    </a:p>
                  </a:txBody>
                  <a:tcPr/>
                </a:tc>
                <a:tc>
                  <a:txBody>
                    <a:bodyPr/>
                    <a:lstStyle/>
                    <a:p>
                      <a:pPr algn="ctr"/>
                      <a:r>
                        <a:rPr lang="en-IN" sz="1800" dirty="0"/>
                        <a:t>Annually</a:t>
                      </a:r>
                    </a:p>
                  </a:txBody>
                  <a:tcPr/>
                </a:tc>
                <a:extLst>
                  <a:ext uri="{0D108BD9-81ED-4DB2-BD59-A6C34878D82A}">
                    <a16:rowId xmlns:a16="http://schemas.microsoft.com/office/drawing/2014/main" val="10003"/>
                  </a:ext>
                </a:extLst>
              </a:tr>
              <a:tr h="1099489">
                <a:tc>
                  <a:txBody>
                    <a:bodyPr/>
                    <a:lstStyle/>
                    <a:p>
                      <a:pPr algn="ctr"/>
                      <a:r>
                        <a:rPr lang="en-IN" sz="1800" dirty="0"/>
                        <a:t>4.</a:t>
                      </a:r>
                    </a:p>
                  </a:txBody>
                  <a:tcPr/>
                </a:tc>
                <a:tc>
                  <a:txBody>
                    <a:bodyPr/>
                    <a:lstStyle/>
                    <a:p>
                      <a:pPr algn="ctr"/>
                      <a:r>
                        <a:rPr lang="en-IN" sz="1800" dirty="0"/>
                        <a:t>Rabies</a:t>
                      </a:r>
                    </a:p>
                  </a:txBody>
                  <a:tcPr/>
                </a:tc>
                <a:tc>
                  <a:txBody>
                    <a:bodyPr/>
                    <a:lstStyle/>
                    <a:p>
                      <a:pPr algn="ctr"/>
                      <a:r>
                        <a:rPr lang="en-IN" sz="1800" dirty="0"/>
                        <a:t>Inactivated</a:t>
                      </a:r>
                    </a:p>
                  </a:txBody>
                  <a:tcPr/>
                </a:tc>
                <a:tc>
                  <a:txBody>
                    <a:bodyPr/>
                    <a:lstStyle/>
                    <a:p>
                      <a:pPr algn="ctr"/>
                      <a:r>
                        <a:rPr lang="en-IN" sz="1800" dirty="0"/>
                        <a:t>15-16</a:t>
                      </a:r>
                    </a:p>
                  </a:txBody>
                  <a:tcPr/>
                </a:tc>
                <a:tc>
                  <a:txBody>
                    <a:bodyPr/>
                    <a:lstStyle/>
                    <a:p>
                      <a:pPr algn="ctr"/>
                      <a:r>
                        <a:rPr lang="en-IN" sz="1800" dirty="0"/>
                        <a:t>-</a:t>
                      </a:r>
                    </a:p>
                  </a:txBody>
                  <a:tcPr/>
                </a:tc>
                <a:tc>
                  <a:txBody>
                    <a:bodyPr/>
                    <a:lstStyle/>
                    <a:p>
                      <a:pPr algn="ctr"/>
                      <a:r>
                        <a:rPr lang="en-IN" sz="1800" dirty="0"/>
                        <a:t>1ml s/c or I/m</a:t>
                      </a:r>
                    </a:p>
                  </a:txBody>
                  <a:tcPr/>
                </a:tc>
                <a:tc>
                  <a:txBody>
                    <a:bodyPr/>
                    <a:lstStyle/>
                    <a:p>
                      <a:pPr algn="ctr"/>
                      <a:r>
                        <a:rPr lang="en-IN" sz="1800" dirty="0"/>
                        <a:t>Annually</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16525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81000"/>
            <a:ext cx="8991600" cy="6019800"/>
          </a:xfrm>
        </p:spPr>
        <p:txBody>
          <a:bodyPr/>
          <a:lstStyle/>
          <a:p>
            <a:pPr algn="ctr">
              <a:buNone/>
            </a:pPr>
            <a:r>
              <a:rPr lang="en-IN" b="1" dirty="0">
                <a:solidFill>
                  <a:srgbClr val="FF0000"/>
                </a:solidFill>
              </a:rPr>
              <a:t>Vices in Cats</a:t>
            </a:r>
          </a:p>
          <a:p>
            <a:pPr marL="550926" indent="-514350" algn="just">
              <a:buFont typeface="+mj-lt"/>
              <a:buAutoNum type="arabicPeriod"/>
            </a:pPr>
            <a:r>
              <a:rPr lang="en-IN" dirty="0">
                <a:solidFill>
                  <a:srgbClr val="FFC000"/>
                </a:solidFill>
              </a:rPr>
              <a:t>Fly bird catching:</a:t>
            </a:r>
            <a:r>
              <a:rPr lang="en-IN" dirty="0"/>
              <a:t> In spite of good feeding cats kill birds. Some cats develop habit of catching flies. They should be prevented to do these unwanted acts.</a:t>
            </a:r>
          </a:p>
          <a:p>
            <a:pPr marL="550926" indent="-514350" algn="just">
              <a:buFont typeface="+mj-lt"/>
              <a:buAutoNum type="arabicPeriod"/>
            </a:pPr>
            <a:r>
              <a:rPr lang="en-IN" dirty="0">
                <a:solidFill>
                  <a:srgbClr val="FFC000"/>
                </a:solidFill>
              </a:rPr>
              <a:t>Spraying:</a:t>
            </a:r>
            <a:r>
              <a:rPr lang="en-IN" dirty="0"/>
              <a:t> mostly un-castrated toms spray their urine to mark the territory. This is intentional act rather than empting out bladder. In house they spray on curtains or wall which leaves persistent bad smell. As it is difficult to get rid off this habit such cats should be kept out side.</a:t>
            </a:r>
          </a:p>
        </p:txBody>
      </p:sp>
    </p:spTree>
    <p:extLst>
      <p:ext uri="{BB962C8B-B14F-4D97-AF65-F5344CB8AC3E}">
        <p14:creationId xmlns:p14="http://schemas.microsoft.com/office/powerpoint/2010/main" val="3155647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91600" cy="6324600"/>
          </a:xfrm>
        </p:spPr>
        <p:txBody>
          <a:bodyPr/>
          <a:lstStyle/>
          <a:p>
            <a:pPr marL="550926" indent="-514350" algn="just">
              <a:buFont typeface="+mj-lt"/>
              <a:buAutoNum type="arabicPeriod" startAt="3"/>
            </a:pPr>
            <a:r>
              <a:rPr lang="en-IN" dirty="0" err="1">
                <a:solidFill>
                  <a:srgbClr val="FFC000"/>
                </a:solidFill>
              </a:rPr>
              <a:t>Coprophagia</a:t>
            </a:r>
            <a:r>
              <a:rPr lang="en-IN" dirty="0">
                <a:solidFill>
                  <a:srgbClr val="FFC000"/>
                </a:solidFill>
              </a:rPr>
              <a:t>:</a:t>
            </a:r>
            <a:r>
              <a:rPr lang="en-IN" dirty="0"/>
              <a:t> Eating of own faeces. This vice may be due to imbalance feeding, deficiency of  P or worms infestation. Timely preventive measures can correct the vice.</a:t>
            </a:r>
          </a:p>
          <a:p>
            <a:pPr marL="550926" indent="-514350" algn="just">
              <a:buFont typeface="+mj-lt"/>
              <a:buAutoNum type="arabicPeriod" startAt="3"/>
            </a:pPr>
            <a:r>
              <a:rPr lang="en-IN" dirty="0">
                <a:solidFill>
                  <a:srgbClr val="FFC000"/>
                </a:solidFill>
              </a:rPr>
              <a:t>Shouting:</a:t>
            </a:r>
            <a:r>
              <a:rPr lang="en-IN" dirty="0"/>
              <a:t> Gurgling or making loud noise at the time of oestrous or mating. Excessive confinement or need of sex partner are the reasons for the vice which may be dealt accordingly.</a:t>
            </a:r>
          </a:p>
          <a:p>
            <a:pPr marL="550926" indent="-514350" algn="just">
              <a:buFont typeface="+mj-lt"/>
              <a:buAutoNum type="arabicPeriod" startAt="3"/>
            </a:pPr>
            <a:r>
              <a:rPr lang="en-IN" dirty="0">
                <a:solidFill>
                  <a:srgbClr val="FFC000"/>
                </a:solidFill>
              </a:rPr>
              <a:t>Cannibalism:</a:t>
            </a:r>
            <a:r>
              <a:rPr lang="en-IN" dirty="0"/>
              <a:t> Eating of own kitten. Separation of kittens soon after </a:t>
            </a:r>
            <a:r>
              <a:rPr lang="en-IN" dirty="0" err="1"/>
              <a:t>queening</a:t>
            </a:r>
            <a:r>
              <a:rPr lang="en-IN" dirty="0"/>
              <a:t> and close watch is remedy to control the vice.</a:t>
            </a:r>
          </a:p>
        </p:txBody>
      </p:sp>
    </p:spTree>
    <p:extLst>
      <p:ext uri="{BB962C8B-B14F-4D97-AF65-F5344CB8AC3E}">
        <p14:creationId xmlns:p14="http://schemas.microsoft.com/office/powerpoint/2010/main" val="1413770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199"/>
            <a:ext cx="8991600" cy="6705601"/>
          </a:xfrm>
        </p:spPr>
        <p:txBody>
          <a:bodyPr/>
          <a:lstStyle/>
          <a:p>
            <a:pPr marL="550926" indent="-514350">
              <a:buFont typeface="+mj-lt"/>
              <a:buAutoNum type="arabicPeriod"/>
            </a:pPr>
            <a:r>
              <a:rPr lang="en-IN" b="1" dirty="0">
                <a:solidFill>
                  <a:srgbClr val="FF0000"/>
                </a:solidFill>
              </a:rPr>
              <a:t>Long hair Coat:</a:t>
            </a:r>
          </a:p>
          <a:p>
            <a:pPr marL="550926" indent="-514350">
              <a:buNone/>
            </a:pPr>
            <a:endParaRPr lang="en-IN" dirty="0">
              <a:solidFill>
                <a:srgbClr val="FFC000"/>
              </a:solidFill>
            </a:endParaRPr>
          </a:p>
        </p:txBody>
      </p:sp>
      <p:pic>
        <p:nvPicPr>
          <p:cNvPr id="1026" name="Picture 2" descr="C:\Users\asus\Desktop\cats\angora.jpg"/>
          <p:cNvPicPr>
            <a:picLocks noChangeAspect="1" noChangeArrowheads="1"/>
          </p:cNvPicPr>
          <p:nvPr/>
        </p:nvPicPr>
        <p:blipFill>
          <a:blip r:embed="rId2"/>
          <a:srcRect/>
          <a:stretch>
            <a:fillRect/>
          </a:stretch>
        </p:blipFill>
        <p:spPr bwMode="auto">
          <a:xfrm>
            <a:off x="228600" y="609600"/>
            <a:ext cx="4267200" cy="2667000"/>
          </a:xfrm>
          <a:prstGeom prst="rect">
            <a:avLst/>
          </a:prstGeom>
          <a:noFill/>
        </p:spPr>
      </p:pic>
      <p:sp>
        <p:nvSpPr>
          <p:cNvPr id="5" name="TextBox 4"/>
          <p:cNvSpPr txBox="1"/>
          <p:nvPr/>
        </p:nvSpPr>
        <p:spPr>
          <a:xfrm>
            <a:off x="1524000" y="3200400"/>
            <a:ext cx="1447800" cy="461665"/>
          </a:xfrm>
          <a:prstGeom prst="rect">
            <a:avLst/>
          </a:prstGeom>
          <a:noFill/>
        </p:spPr>
        <p:txBody>
          <a:bodyPr wrap="square" rtlCol="0">
            <a:spAutoFit/>
          </a:bodyPr>
          <a:lstStyle/>
          <a:p>
            <a:r>
              <a:rPr lang="en-IN" sz="2400" dirty="0"/>
              <a:t>Angora</a:t>
            </a:r>
            <a:endParaRPr lang="en-IN" dirty="0"/>
          </a:p>
        </p:txBody>
      </p:sp>
      <p:pic>
        <p:nvPicPr>
          <p:cNvPr id="1027" name="Picture 3" descr="C:\Users\asus\Desktop\cats\birmans.jpg"/>
          <p:cNvPicPr>
            <a:picLocks noChangeAspect="1" noChangeArrowheads="1"/>
          </p:cNvPicPr>
          <p:nvPr/>
        </p:nvPicPr>
        <p:blipFill>
          <a:blip r:embed="rId3"/>
          <a:srcRect/>
          <a:stretch>
            <a:fillRect/>
          </a:stretch>
        </p:blipFill>
        <p:spPr bwMode="auto">
          <a:xfrm>
            <a:off x="4724400" y="619125"/>
            <a:ext cx="4191000" cy="2657475"/>
          </a:xfrm>
          <a:prstGeom prst="rect">
            <a:avLst/>
          </a:prstGeom>
          <a:noFill/>
        </p:spPr>
      </p:pic>
      <p:sp>
        <p:nvSpPr>
          <p:cNvPr id="7" name="TextBox 6"/>
          <p:cNvSpPr txBox="1"/>
          <p:nvPr/>
        </p:nvSpPr>
        <p:spPr>
          <a:xfrm>
            <a:off x="6172200" y="3200400"/>
            <a:ext cx="1447800" cy="461665"/>
          </a:xfrm>
          <a:prstGeom prst="rect">
            <a:avLst/>
          </a:prstGeom>
          <a:noFill/>
        </p:spPr>
        <p:txBody>
          <a:bodyPr wrap="square" rtlCol="0">
            <a:spAutoFit/>
          </a:bodyPr>
          <a:lstStyle/>
          <a:p>
            <a:r>
              <a:rPr lang="en-IN" sz="2400" dirty="0" err="1"/>
              <a:t>Birmans</a:t>
            </a:r>
            <a:endParaRPr lang="en-IN" dirty="0"/>
          </a:p>
        </p:txBody>
      </p:sp>
      <p:pic>
        <p:nvPicPr>
          <p:cNvPr id="1028" name="Picture 4" descr="C:\Users\asus\Desktop\cats\chinchila.jpg"/>
          <p:cNvPicPr>
            <a:picLocks noChangeAspect="1" noChangeArrowheads="1"/>
          </p:cNvPicPr>
          <p:nvPr/>
        </p:nvPicPr>
        <p:blipFill>
          <a:blip r:embed="rId4"/>
          <a:srcRect/>
          <a:stretch>
            <a:fillRect/>
          </a:stretch>
        </p:blipFill>
        <p:spPr bwMode="auto">
          <a:xfrm>
            <a:off x="200025" y="3657600"/>
            <a:ext cx="4295775" cy="2733675"/>
          </a:xfrm>
          <a:prstGeom prst="rect">
            <a:avLst/>
          </a:prstGeom>
          <a:noFill/>
        </p:spPr>
      </p:pic>
      <p:pic>
        <p:nvPicPr>
          <p:cNvPr id="1029" name="Picture 5" descr="C:\Users\asus\Desktop\cats\cream.jpg"/>
          <p:cNvPicPr>
            <a:picLocks noChangeAspect="1" noChangeArrowheads="1"/>
          </p:cNvPicPr>
          <p:nvPr/>
        </p:nvPicPr>
        <p:blipFill>
          <a:blip r:embed="rId5"/>
          <a:srcRect/>
          <a:stretch>
            <a:fillRect/>
          </a:stretch>
        </p:blipFill>
        <p:spPr bwMode="auto">
          <a:xfrm>
            <a:off x="4705350" y="3705225"/>
            <a:ext cx="4210050" cy="2695575"/>
          </a:xfrm>
          <a:prstGeom prst="rect">
            <a:avLst/>
          </a:prstGeom>
          <a:noFill/>
        </p:spPr>
      </p:pic>
      <p:sp>
        <p:nvSpPr>
          <p:cNvPr id="10" name="TextBox 9"/>
          <p:cNvSpPr txBox="1"/>
          <p:nvPr/>
        </p:nvSpPr>
        <p:spPr>
          <a:xfrm>
            <a:off x="1524000" y="6442501"/>
            <a:ext cx="1905000" cy="461665"/>
          </a:xfrm>
          <a:prstGeom prst="rect">
            <a:avLst/>
          </a:prstGeom>
          <a:noFill/>
        </p:spPr>
        <p:txBody>
          <a:bodyPr wrap="square" rtlCol="0">
            <a:spAutoFit/>
          </a:bodyPr>
          <a:lstStyle/>
          <a:p>
            <a:r>
              <a:rPr lang="en-IN" sz="2400" dirty="0"/>
              <a:t>Chinchilla</a:t>
            </a:r>
            <a:endParaRPr lang="en-IN" dirty="0"/>
          </a:p>
        </p:txBody>
      </p:sp>
      <p:sp>
        <p:nvSpPr>
          <p:cNvPr id="11" name="TextBox 10"/>
          <p:cNvSpPr txBox="1"/>
          <p:nvPr/>
        </p:nvSpPr>
        <p:spPr>
          <a:xfrm>
            <a:off x="6172200" y="6320135"/>
            <a:ext cx="1447800" cy="461665"/>
          </a:xfrm>
          <a:prstGeom prst="rect">
            <a:avLst/>
          </a:prstGeom>
          <a:noFill/>
        </p:spPr>
        <p:txBody>
          <a:bodyPr wrap="square" rtlCol="0">
            <a:spAutoFit/>
          </a:bodyPr>
          <a:lstStyle/>
          <a:p>
            <a:r>
              <a:rPr lang="en-IN" sz="2400" dirty="0"/>
              <a:t>Cream</a:t>
            </a:r>
            <a:endParaRPr lang="en-IN" dirty="0"/>
          </a:p>
        </p:txBody>
      </p:sp>
    </p:spTree>
    <p:extLst>
      <p:ext uri="{BB962C8B-B14F-4D97-AF65-F5344CB8AC3E}">
        <p14:creationId xmlns:p14="http://schemas.microsoft.com/office/powerpoint/2010/main" val="252088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199"/>
            <a:ext cx="8991600" cy="6705601"/>
          </a:xfrm>
        </p:spPr>
        <p:txBody>
          <a:bodyPr/>
          <a:lstStyle/>
          <a:p>
            <a:pPr>
              <a:buNone/>
            </a:pPr>
            <a:r>
              <a:rPr lang="en-IN" dirty="0"/>
              <a:t>.</a:t>
            </a:r>
          </a:p>
        </p:txBody>
      </p:sp>
      <p:pic>
        <p:nvPicPr>
          <p:cNvPr id="2050" name="Picture 2" descr="C:\Users\asus\Desktop\cats\tabby.jpg"/>
          <p:cNvPicPr>
            <a:picLocks noChangeAspect="1" noChangeArrowheads="1"/>
          </p:cNvPicPr>
          <p:nvPr/>
        </p:nvPicPr>
        <p:blipFill>
          <a:blip r:embed="rId2"/>
          <a:srcRect/>
          <a:stretch>
            <a:fillRect/>
          </a:stretch>
        </p:blipFill>
        <p:spPr bwMode="auto">
          <a:xfrm>
            <a:off x="228600" y="1381125"/>
            <a:ext cx="4114800" cy="2962275"/>
          </a:xfrm>
          <a:prstGeom prst="rect">
            <a:avLst/>
          </a:prstGeom>
          <a:noFill/>
        </p:spPr>
      </p:pic>
      <p:pic>
        <p:nvPicPr>
          <p:cNvPr id="2051" name="Picture 3" descr="C:\Users\asus\Desktop\cats\japanese bob.jpg"/>
          <p:cNvPicPr>
            <a:picLocks noChangeAspect="1" noChangeArrowheads="1"/>
          </p:cNvPicPr>
          <p:nvPr/>
        </p:nvPicPr>
        <p:blipFill>
          <a:blip r:embed="rId3"/>
          <a:srcRect/>
          <a:stretch>
            <a:fillRect/>
          </a:stretch>
        </p:blipFill>
        <p:spPr bwMode="auto">
          <a:xfrm>
            <a:off x="4495800" y="1371600"/>
            <a:ext cx="4371975" cy="2971800"/>
          </a:xfrm>
          <a:prstGeom prst="rect">
            <a:avLst/>
          </a:prstGeom>
          <a:noFill/>
        </p:spPr>
      </p:pic>
      <p:sp>
        <p:nvSpPr>
          <p:cNvPr id="6" name="TextBox 5"/>
          <p:cNvSpPr txBox="1"/>
          <p:nvPr/>
        </p:nvSpPr>
        <p:spPr>
          <a:xfrm>
            <a:off x="5410200" y="4491335"/>
            <a:ext cx="2895600" cy="461665"/>
          </a:xfrm>
          <a:prstGeom prst="rect">
            <a:avLst/>
          </a:prstGeom>
          <a:noFill/>
        </p:spPr>
        <p:txBody>
          <a:bodyPr wrap="square" rtlCol="0">
            <a:spAutoFit/>
          </a:bodyPr>
          <a:lstStyle/>
          <a:p>
            <a:r>
              <a:rPr lang="en-IN" sz="2400" dirty="0"/>
              <a:t>Japanese Bob tail</a:t>
            </a:r>
            <a:endParaRPr lang="en-IN" dirty="0"/>
          </a:p>
        </p:txBody>
      </p:sp>
      <p:sp>
        <p:nvSpPr>
          <p:cNvPr id="7" name="TextBox 6"/>
          <p:cNvSpPr txBox="1"/>
          <p:nvPr/>
        </p:nvSpPr>
        <p:spPr>
          <a:xfrm>
            <a:off x="1676400" y="4495800"/>
            <a:ext cx="1905000" cy="461665"/>
          </a:xfrm>
          <a:prstGeom prst="rect">
            <a:avLst/>
          </a:prstGeom>
          <a:noFill/>
        </p:spPr>
        <p:txBody>
          <a:bodyPr wrap="square" rtlCol="0">
            <a:spAutoFit/>
          </a:bodyPr>
          <a:lstStyle/>
          <a:p>
            <a:r>
              <a:rPr lang="en-IN" sz="2400" dirty="0"/>
              <a:t>Tabby</a:t>
            </a:r>
            <a:endParaRPr lang="en-IN" dirty="0"/>
          </a:p>
        </p:txBody>
      </p:sp>
    </p:spTree>
    <p:extLst>
      <p:ext uri="{BB962C8B-B14F-4D97-AF65-F5344CB8AC3E}">
        <p14:creationId xmlns:p14="http://schemas.microsoft.com/office/powerpoint/2010/main" val="575474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lstStyle/>
          <a:p>
            <a:pPr>
              <a:buNone/>
            </a:pPr>
            <a:r>
              <a:rPr lang="en-IN" b="1" dirty="0">
                <a:solidFill>
                  <a:srgbClr val="FF0000"/>
                </a:solidFill>
              </a:rPr>
              <a:t>2. Short Hair Coat:</a:t>
            </a:r>
          </a:p>
        </p:txBody>
      </p:sp>
      <p:pic>
        <p:nvPicPr>
          <p:cNvPr id="3074" name="Picture 2" descr="C:\Users\asus\Desktop\cats\abyssinian.jpg"/>
          <p:cNvPicPr>
            <a:picLocks noChangeAspect="1" noChangeArrowheads="1"/>
          </p:cNvPicPr>
          <p:nvPr/>
        </p:nvPicPr>
        <p:blipFill>
          <a:blip r:embed="rId2"/>
          <a:srcRect/>
          <a:stretch>
            <a:fillRect/>
          </a:stretch>
        </p:blipFill>
        <p:spPr bwMode="auto">
          <a:xfrm>
            <a:off x="152400" y="609600"/>
            <a:ext cx="4267200" cy="2590800"/>
          </a:xfrm>
          <a:prstGeom prst="rect">
            <a:avLst/>
          </a:prstGeom>
          <a:noFill/>
        </p:spPr>
      </p:pic>
      <p:pic>
        <p:nvPicPr>
          <p:cNvPr id="3075" name="Picture 3" descr="C:\Users\asus\Desktop\cats\siamese.jpg"/>
          <p:cNvPicPr>
            <a:picLocks noChangeAspect="1" noChangeArrowheads="1"/>
          </p:cNvPicPr>
          <p:nvPr/>
        </p:nvPicPr>
        <p:blipFill>
          <a:blip r:embed="rId3"/>
          <a:srcRect/>
          <a:stretch>
            <a:fillRect/>
          </a:stretch>
        </p:blipFill>
        <p:spPr bwMode="auto">
          <a:xfrm>
            <a:off x="4648200" y="609600"/>
            <a:ext cx="4343400" cy="2590800"/>
          </a:xfrm>
          <a:prstGeom prst="rect">
            <a:avLst/>
          </a:prstGeom>
          <a:noFill/>
        </p:spPr>
      </p:pic>
      <p:pic>
        <p:nvPicPr>
          <p:cNvPr id="3076" name="Picture 4" descr="C:\Users\asus\Desktop\cats\american short hair.jpg"/>
          <p:cNvPicPr>
            <a:picLocks noChangeAspect="1" noChangeArrowheads="1"/>
          </p:cNvPicPr>
          <p:nvPr/>
        </p:nvPicPr>
        <p:blipFill>
          <a:blip r:embed="rId4"/>
          <a:srcRect/>
          <a:stretch>
            <a:fillRect/>
          </a:stretch>
        </p:blipFill>
        <p:spPr bwMode="auto">
          <a:xfrm>
            <a:off x="2438400" y="3886200"/>
            <a:ext cx="4495800" cy="2590800"/>
          </a:xfrm>
          <a:prstGeom prst="rect">
            <a:avLst/>
          </a:prstGeom>
          <a:noFill/>
        </p:spPr>
      </p:pic>
      <p:sp>
        <p:nvSpPr>
          <p:cNvPr id="7" name="TextBox 6"/>
          <p:cNvSpPr txBox="1"/>
          <p:nvPr/>
        </p:nvSpPr>
        <p:spPr>
          <a:xfrm>
            <a:off x="1219200" y="3276600"/>
            <a:ext cx="2895600" cy="461665"/>
          </a:xfrm>
          <a:prstGeom prst="rect">
            <a:avLst/>
          </a:prstGeom>
          <a:noFill/>
        </p:spPr>
        <p:txBody>
          <a:bodyPr wrap="square" rtlCol="0">
            <a:spAutoFit/>
          </a:bodyPr>
          <a:lstStyle/>
          <a:p>
            <a:r>
              <a:rPr lang="en-IN" sz="2400" dirty="0"/>
              <a:t>Abyssinians</a:t>
            </a:r>
            <a:endParaRPr lang="en-IN" dirty="0"/>
          </a:p>
        </p:txBody>
      </p:sp>
      <p:sp>
        <p:nvSpPr>
          <p:cNvPr id="8" name="TextBox 7"/>
          <p:cNvSpPr txBox="1"/>
          <p:nvPr/>
        </p:nvSpPr>
        <p:spPr>
          <a:xfrm>
            <a:off x="3429000" y="6396335"/>
            <a:ext cx="2895600" cy="461665"/>
          </a:xfrm>
          <a:prstGeom prst="rect">
            <a:avLst/>
          </a:prstGeom>
          <a:noFill/>
        </p:spPr>
        <p:txBody>
          <a:bodyPr wrap="square" rtlCol="0">
            <a:spAutoFit/>
          </a:bodyPr>
          <a:lstStyle/>
          <a:p>
            <a:r>
              <a:rPr lang="en-IN" sz="2400" dirty="0"/>
              <a:t>American Short hair</a:t>
            </a:r>
            <a:endParaRPr lang="en-IN" dirty="0"/>
          </a:p>
        </p:txBody>
      </p:sp>
      <p:sp>
        <p:nvSpPr>
          <p:cNvPr id="9" name="TextBox 8"/>
          <p:cNvSpPr txBox="1"/>
          <p:nvPr/>
        </p:nvSpPr>
        <p:spPr>
          <a:xfrm>
            <a:off x="6019800" y="3276600"/>
            <a:ext cx="2362200" cy="461665"/>
          </a:xfrm>
          <a:prstGeom prst="rect">
            <a:avLst/>
          </a:prstGeom>
          <a:noFill/>
        </p:spPr>
        <p:txBody>
          <a:bodyPr wrap="square" rtlCol="0">
            <a:spAutoFit/>
          </a:bodyPr>
          <a:lstStyle/>
          <a:p>
            <a:r>
              <a:rPr lang="en-IN" sz="2400" dirty="0"/>
              <a:t>Siamese</a:t>
            </a:r>
            <a:endParaRPr lang="en-IN" dirty="0"/>
          </a:p>
        </p:txBody>
      </p:sp>
    </p:spTree>
    <p:extLst>
      <p:ext uri="{BB962C8B-B14F-4D97-AF65-F5344CB8AC3E}">
        <p14:creationId xmlns:p14="http://schemas.microsoft.com/office/powerpoint/2010/main" val="103570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sus\Desktop\cats\manx.jpg"/>
          <p:cNvPicPr>
            <a:picLocks noChangeAspect="1" noChangeArrowheads="1"/>
          </p:cNvPicPr>
          <p:nvPr/>
        </p:nvPicPr>
        <p:blipFill>
          <a:blip r:embed="rId2"/>
          <a:srcRect/>
          <a:stretch>
            <a:fillRect/>
          </a:stretch>
        </p:blipFill>
        <p:spPr bwMode="auto">
          <a:xfrm>
            <a:off x="228600" y="228600"/>
            <a:ext cx="4343400" cy="2743200"/>
          </a:xfrm>
          <a:prstGeom prst="rect">
            <a:avLst/>
          </a:prstGeom>
          <a:noFill/>
        </p:spPr>
      </p:pic>
      <p:pic>
        <p:nvPicPr>
          <p:cNvPr id="5122" name="Picture 2" descr="C:\Users\asus\Desktop\cats\rex.jpg"/>
          <p:cNvPicPr>
            <a:picLocks noChangeAspect="1" noChangeArrowheads="1"/>
          </p:cNvPicPr>
          <p:nvPr/>
        </p:nvPicPr>
        <p:blipFill>
          <a:blip r:embed="rId3"/>
          <a:srcRect/>
          <a:stretch>
            <a:fillRect/>
          </a:stretch>
        </p:blipFill>
        <p:spPr bwMode="auto">
          <a:xfrm>
            <a:off x="4800600" y="304800"/>
            <a:ext cx="4191000" cy="2667000"/>
          </a:xfrm>
          <a:prstGeom prst="rect">
            <a:avLst/>
          </a:prstGeom>
          <a:noFill/>
        </p:spPr>
      </p:pic>
      <p:pic>
        <p:nvPicPr>
          <p:cNvPr id="5123" name="Picture 3" descr="C:\Users\asus\Desktop\cats\british blue.jpg"/>
          <p:cNvPicPr>
            <a:picLocks noGrp="1" noChangeAspect="1" noChangeArrowheads="1"/>
          </p:cNvPicPr>
          <p:nvPr>
            <p:ph idx="1"/>
          </p:nvPr>
        </p:nvPicPr>
        <p:blipFill>
          <a:blip r:embed="rId4"/>
          <a:srcRect/>
          <a:stretch>
            <a:fillRect/>
          </a:stretch>
        </p:blipFill>
        <p:spPr bwMode="auto">
          <a:xfrm>
            <a:off x="2514600" y="3596640"/>
            <a:ext cx="4267200" cy="2804160"/>
          </a:xfrm>
          <a:prstGeom prst="rect">
            <a:avLst/>
          </a:prstGeom>
          <a:noFill/>
        </p:spPr>
      </p:pic>
      <p:sp>
        <p:nvSpPr>
          <p:cNvPr id="7" name="TextBox 6"/>
          <p:cNvSpPr txBox="1"/>
          <p:nvPr/>
        </p:nvSpPr>
        <p:spPr>
          <a:xfrm>
            <a:off x="1752600" y="3048000"/>
            <a:ext cx="1600200" cy="461665"/>
          </a:xfrm>
          <a:prstGeom prst="rect">
            <a:avLst/>
          </a:prstGeom>
          <a:noFill/>
        </p:spPr>
        <p:txBody>
          <a:bodyPr wrap="square" rtlCol="0">
            <a:spAutoFit/>
          </a:bodyPr>
          <a:lstStyle/>
          <a:p>
            <a:r>
              <a:rPr lang="en-IN" sz="2400" dirty="0"/>
              <a:t>Manx</a:t>
            </a:r>
            <a:endParaRPr lang="en-IN" dirty="0"/>
          </a:p>
        </p:txBody>
      </p:sp>
      <p:sp>
        <p:nvSpPr>
          <p:cNvPr id="8" name="TextBox 7"/>
          <p:cNvSpPr txBox="1"/>
          <p:nvPr/>
        </p:nvSpPr>
        <p:spPr>
          <a:xfrm>
            <a:off x="3581400" y="6400800"/>
            <a:ext cx="2895600" cy="461665"/>
          </a:xfrm>
          <a:prstGeom prst="rect">
            <a:avLst/>
          </a:prstGeom>
          <a:noFill/>
        </p:spPr>
        <p:txBody>
          <a:bodyPr wrap="square" rtlCol="0">
            <a:spAutoFit/>
          </a:bodyPr>
          <a:lstStyle/>
          <a:p>
            <a:r>
              <a:rPr lang="en-IN" sz="2400" dirty="0"/>
              <a:t>British Blue</a:t>
            </a:r>
            <a:endParaRPr lang="en-IN" dirty="0"/>
          </a:p>
        </p:txBody>
      </p:sp>
      <p:sp>
        <p:nvSpPr>
          <p:cNvPr id="9" name="TextBox 8"/>
          <p:cNvSpPr txBox="1"/>
          <p:nvPr/>
        </p:nvSpPr>
        <p:spPr>
          <a:xfrm>
            <a:off x="6400800" y="3048000"/>
            <a:ext cx="1981200" cy="461665"/>
          </a:xfrm>
          <a:prstGeom prst="rect">
            <a:avLst/>
          </a:prstGeom>
          <a:noFill/>
        </p:spPr>
        <p:txBody>
          <a:bodyPr wrap="square" rtlCol="0">
            <a:spAutoFit/>
          </a:bodyPr>
          <a:lstStyle/>
          <a:p>
            <a:r>
              <a:rPr lang="en-IN" sz="2400" dirty="0"/>
              <a:t>Rex</a:t>
            </a:r>
            <a:endParaRPr lang="en-IN" dirty="0"/>
          </a:p>
        </p:txBody>
      </p:sp>
    </p:spTree>
    <p:extLst>
      <p:ext uri="{BB962C8B-B14F-4D97-AF65-F5344CB8AC3E}">
        <p14:creationId xmlns:p14="http://schemas.microsoft.com/office/powerpoint/2010/main" val="273545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04800"/>
            <a:ext cx="8991600" cy="6172200"/>
          </a:xfrm>
        </p:spPr>
        <p:txBody>
          <a:bodyPr>
            <a:normAutofit/>
          </a:bodyPr>
          <a:lstStyle/>
          <a:p>
            <a:pPr algn="just">
              <a:buNone/>
            </a:pPr>
            <a:r>
              <a:rPr lang="en-IN" b="1" dirty="0">
                <a:solidFill>
                  <a:srgbClr val="FF0000"/>
                </a:solidFill>
              </a:rPr>
              <a:t>Popular Cats: </a:t>
            </a:r>
          </a:p>
          <a:p>
            <a:pPr marL="550926" indent="-514350" algn="just">
              <a:buFont typeface="+mj-lt"/>
              <a:buAutoNum type="arabicPeriod"/>
            </a:pPr>
            <a:r>
              <a:rPr lang="en-IN" dirty="0">
                <a:solidFill>
                  <a:srgbClr val="92D050"/>
                </a:solidFill>
              </a:rPr>
              <a:t>Angora: </a:t>
            </a:r>
          </a:p>
          <a:p>
            <a:pPr marL="550926" indent="-514350" algn="just"/>
            <a:r>
              <a:rPr lang="en-IN" dirty="0"/>
              <a:t>This is rather smallest cat with</a:t>
            </a:r>
          </a:p>
          <a:p>
            <a:pPr marL="550926" indent="-514350" algn="just">
              <a:buNone/>
            </a:pPr>
            <a:r>
              <a:rPr lang="en-IN" dirty="0"/>
              <a:t>	 blue or amber colour eyes.</a:t>
            </a:r>
          </a:p>
          <a:p>
            <a:pPr marL="550926" indent="-514350" algn="just"/>
            <a:r>
              <a:rPr lang="en-IN" dirty="0"/>
              <a:t>It is probably first cat introduced in France.</a:t>
            </a:r>
          </a:p>
          <a:p>
            <a:pPr marL="550926" indent="-514350" algn="just"/>
            <a:r>
              <a:rPr lang="en-IN" dirty="0"/>
              <a:t>The hair coat is long, fine and soft.</a:t>
            </a:r>
          </a:p>
          <a:p>
            <a:pPr marL="550926" indent="-514350" algn="just"/>
            <a:r>
              <a:rPr lang="en-IN" dirty="0"/>
              <a:t>White colour is dominant, common and supposed to be purity.</a:t>
            </a:r>
          </a:p>
          <a:p>
            <a:pPr marL="550926" indent="-514350" algn="just"/>
            <a:r>
              <a:rPr lang="en-IN" dirty="0"/>
              <a:t>Characteristic feature is presence of tufts in between the toes.</a:t>
            </a:r>
          </a:p>
        </p:txBody>
      </p:sp>
      <p:pic>
        <p:nvPicPr>
          <p:cNvPr id="4" name="Picture 2" descr="C:\Users\asus\Desktop\cats\angora.jpg"/>
          <p:cNvPicPr>
            <a:picLocks noChangeAspect="1" noChangeArrowheads="1"/>
          </p:cNvPicPr>
          <p:nvPr/>
        </p:nvPicPr>
        <p:blipFill>
          <a:blip r:embed="rId2"/>
          <a:srcRect/>
          <a:stretch>
            <a:fillRect/>
          </a:stretch>
        </p:blipFill>
        <p:spPr bwMode="auto">
          <a:xfrm>
            <a:off x="5791200" y="76200"/>
            <a:ext cx="3276600" cy="2438400"/>
          </a:xfrm>
          <a:prstGeom prst="rect">
            <a:avLst/>
          </a:prstGeom>
          <a:noFill/>
        </p:spPr>
      </p:pic>
    </p:spTree>
    <p:extLst>
      <p:ext uri="{BB962C8B-B14F-4D97-AF65-F5344CB8AC3E}">
        <p14:creationId xmlns:p14="http://schemas.microsoft.com/office/powerpoint/2010/main" val="3148886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lnSpcReduction="10000"/>
          </a:bodyPr>
          <a:lstStyle/>
          <a:p>
            <a:pPr marL="550926" indent="-514350">
              <a:buFont typeface="+mj-lt"/>
              <a:buAutoNum type="arabicPeriod" startAt="2"/>
            </a:pPr>
            <a:endParaRPr lang="en-IN" dirty="0"/>
          </a:p>
          <a:p>
            <a:pPr marL="550926" indent="-514350">
              <a:buFont typeface="+mj-lt"/>
              <a:buAutoNum type="arabicPeriod" startAt="2"/>
            </a:pPr>
            <a:endParaRPr lang="en-IN" dirty="0"/>
          </a:p>
          <a:p>
            <a:pPr marL="550926" indent="-514350" algn="just">
              <a:buFont typeface="+mj-lt"/>
              <a:buAutoNum type="arabicPeriod" startAt="2"/>
            </a:pPr>
            <a:r>
              <a:rPr lang="en-IN" dirty="0">
                <a:solidFill>
                  <a:srgbClr val="66FF33"/>
                </a:solidFill>
              </a:rPr>
              <a:t>Abyssinian:</a:t>
            </a:r>
          </a:p>
          <a:p>
            <a:pPr marL="550926" indent="-514350" algn="just"/>
            <a:r>
              <a:rPr lang="en-IN" dirty="0"/>
              <a:t>The breed was introduced in</a:t>
            </a:r>
          </a:p>
          <a:p>
            <a:pPr marL="550926" indent="-514350" algn="just">
              <a:buNone/>
            </a:pPr>
            <a:r>
              <a:rPr lang="en-IN" dirty="0"/>
              <a:t>	Britain nearly 150 years ago.</a:t>
            </a:r>
          </a:p>
          <a:p>
            <a:pPr marL="550926" indent="-514350" algn="just"/>
            <a:r>
              <a:rPr lang="en-IN" dirty="0"/>
              <a:t>Abyssinian is nearly full ruddy brown with black or dark brown markings.</a:t>
            </a:r>
          </a:p>
          <a:p>
            <a:pPr marL="550926" indent="-514350" algn="just"/>
            <a:r>
              <a:rPr lang="en-IN" dirty="0"/>
              <a:t>Head is long &amp; pointed, eyes broad at base and are green or yellow.</a:t>
            </a:r>
          </a:p>
          <a:p>
            <a:pPr marL="550926" indent="-514350" algn="just"/>
            <a:r>
              <a:rPr lang="en-IN" dirty="0"/>
              <a:t>The coat is short, fine and close.</a:t>
            </a:r>
          </a:p>
          <a:p>
            <a:pPr marL="550926" indent="-514350" algn="just"/>
            <a:r>
              <a:rPr lang="en-IN" dirty="0"/>
              <a:t>The cat is intelligent and doesn’t like confinement. </a:t>
            </a:r>
          </a:p>
        </p:txBody>
      </p:sp>
      <p:pic>
        <p:nvPicPr>
          <p:cNvPr id="6146" name="Picture 2" descr="C:\Users\asus\Desktop\cats\abyssinian.jpg"/>
          <p:cNvPicPr>
            <a:picLocks noChangeAspect="1" noChangeArrowheads="1"/>
          </p:cNvPicPr>
          <p:nvPr/>
        </p:nvPicPr>
        <p:blipFill>
          <a:blip r:embed="rId2"/>
          <a:srcRect/>
          <a:stretch>
            <a:fillRect/>
          </a:stretch>
        </p:blipFill>
        <p:spPr bwMode="auto">
          <a:xfrm>
            <a:off x="5791201" y="57150"/>
            <a:ext cx="3276600" cy="2076450"/>
          </a:xfrm>
          <a:prstGeom prst="rect">
            <a:avLst/>
          </a:prstGeom>
          <a:noFill/>
        </p:spPr>
      </p:pic>
    </p:spTree>
    <p:extLst>
      <p:ext uri="{BB962C8B-B14F-4D97-AF65-F5344CB8AC3E}">
        <p14:creationId xmlns:p14="http://schemas.microsoft.com/office/powerpoint/2010/main" val="2460124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46037"/>
            <a:ext cx="8991600" cy="6659563"/>
          </a:xfrm>
        </p:spPr>
        <p:txBody>
          <a:bodyPr/>
          <a:lstStyle/>
          <a:p>
            <a:pPr marL="550926" indent="-514350">
              <a:buFont typeface="+mj-lt"/>
              <a:buAutoNum type="arabicPeriod" startAt="3"/>
            </a:pPr>
            <a:endParaRPr lang="en-IN" dirty="0"/>
          </a:p>
          <a:p>
            <a:pPr marL="550926" indent="-514350">
              <a:buFont typeface="+mj-lt"/>
              <a:buAutoNum type="arabicPeriod" startAt="3"/>
            </a:pPr>
            <a:endParaRPr lang="en-IN" dirty="0"/>
          </a:p>
          <a:p>
            <a:pPr marL="550926" indent="-514350" algn="just">
              <a:buFont typeface="+mj-lt"/>
              <a:buAutoNum type="arabicPeriod" startAt="3"/>
            </a:pPr>
            <a:r>
              <a:rPr lang="en-IN" dirty="0">
                <a:solidFill>
                  <a:srgbClr val="66FF33"/>
                </a:solidFill>
              </a:rPr>
              <a:t>Japanese Bob Tail:</a:t>
            </a:r>
          </a:p>
          <a:p>
            <a:pPr marL="550926" indent="-514350" algn="just"/>
            <a:r>
              <a:rPr lang="en-IN" dirty="0"/>
              <a:t>Characteristics features of the</a:t>
            </a:r>
          </a:p>
          <a:p>
            <a:pPr marL="550926" indent="-514350" algn="just">
              <a:buNone/>
            </a:pPr>
            <a:r>
              <a:rPr lang="en-IN" dirty="0"/>
              <a:t>	breed is longer hind limbs than front but little bit angled towards front side, so that body is as  good as levelled during standing.</a:t>
            </a:r>
          </a:p>
          <a:p>
            <a:pPr marL="550926" indent="-514350" algn="just"/>
            <a:r>
              <a:rPr lang="en-IN" dirty="0"/>
              <a:t>The common colour is black with red/range spots on white background.</a:t>
            </a:r>
          </a:p>
          <a:p>
            <a:pPr marL="550926" indent="-514350" algn="just"/>
            <a:r>
              <a:rPr lang="en-IN" dirty="0"/>
              <a:t>The tail is extremely short or absent. </a:t>
            </a:r>
          </a:p>
        </p:txBody>
      </p:sp>
      <p:pic>
        <p:nvPicPr>
          <p:cNvPr id="1026" name="Picture 2" descr="C:\Users\asus\Desktop\cats\japanese bob.jpg"/>
          <p:cNvPicPr>
            <a:picLocks noChangeAspect="1" noChangeArrowheads="1"/>
          </p:cNvPicPr>
          <p:nvPr/>
        </p:nvPicPr>
        <p:blipFill>
          <a:blip r:embed="rId2"/>
          <a:srcRect/>
          <a:stretch>
            <a:fillRect/>
          </a:stretch>
        </p:blipFill>
        <p:spPr bwMode="auto">
          <a:xfrm>
            <a:off x="5867400" y="76200"/>
            <a:ext cx="3200401" cy="2133600"/>
          </a:xfrm>
          <a:prstGeom prst="rect">
            <a:avLst/>
          </a:prstGeom>
          <a:noFill/>
        </p:spPr>
      </p:pic>
    </p:spTree>
    <p:extLst>
      <p:ext uri="{BB962C8B-B14F-4D97-AF65-F5344CB8AC3E}">
        <p14:creationId xmlns:p14="http://schemas.microsoft.com/office/powerpoint/2010/main" val="2632365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1312</Words>
  <Application>Microsoft Office PowerPoint</Application>
  <PresentationFormat>On-screen Show (4:3)</PresentationFormat>
  <Paragraphs>164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Gargi nandanpawar</cp:lastModifiedBy>
  <cp:revision>4</cp:revision>
  <dcterms:created xsi:type="dcterms:W3CDTF">2006-08-16T00:00:00Z</dcterms:created>
  <dcterms:modified xsi:type="dcterms:W3CDTF">2023-02-01T23:41:22Z</dcterms:modified>
</cp:coreProperties>
</file>