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5865"/>
  </p:normalViewPr>
  <p:slideViewPr>
    <p:cSldViewPr snapToGrid="0" snapToObjects="1">
      <p:cViewPr varScale="1">
        <p:scale>
          <a:sx n="108" d="100"/>
          <a:sy n="108" d="100"/>
        </p:scale>
        <p:origin x="23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FC98C-9465-6A42-9CB4-3CAC0BE87EA5}" type="datetimeFigureOut">
              <a:rPr lang="en-US" smtClean="0"/>
              <a:t>11/29/21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5511-6A31-B745-8486-EB4D32FA62E5}" type="slidenum">
              <a:rPr lang="en-US" smtClean="0"/>
              <a:t>‹#›</a:t>
            </a:fld>
            <a:endParaRPr lang="en-US"/>
          </a:p>
        </p:txBody>
      </p:sp>
    </p:spTree>
    <p:extLst>
      <p:ext uri="{BB962C8B-B14F-4D97-AF65-F5344CB8AC3E}">
        <p14:creationId xmlns:p14="http://schemas.microsoft.com/office/powerpoint/2010/main" val="369929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extLst>
      <p:ext uri="{BB962C8B-B14F-4D97-AF65-F5344CB8AC3E}">
        <p14:creationId xmlns:p14="http://schemas.microsoft.com/office/powerpoint/2010/main" val="248426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792A-21EE-324B-BBF6-70755E697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DF4C7B-F80E-E44D-8762-B507346B0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1FBE84-B69B-AB4F-A532-635CC651C52E}"/>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5" name="Footer Placeholder 4">
            <a:extLst>
              <a:ext uri="{FF2B5EF4-FFF2-40B4-BE49-F238E27FC236}">
                <a16:creationId xmlns:a16="http://schemas.microsoft.com/office/drawing/2014/main" id="{8F474530-DB1C-1448-BEAF-4E8A85D8B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FC3E0-71D5-0546-8360-D1614B263C25}"/>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139596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9955-F9BB-1640-A472-C32084CB9C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48537-0896-3F4F-A9E8-097DFCB0F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B4DFD-81D7-D741-B84D-6A9D4A42CB47}"/>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5" name="Footer Placeholder 4">
            <a:extLst>
              <a:ext uri="{FF2B5EF4-FFF2-40B4-BE49-F238E27FC236}">
                <a16:creationId xmlns:a16="http://schemas.microsoft.com/office/drawing/2014/main" id="{889ABD7D-8D6A-0D46-8762-FE24285B4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2E49C-7664-1147-A1B2-524E86CCB9A1}"/>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228833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995D9-F55F-5F45-A626-4BA50950C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895E6A-3F1A-FC4A-901E-93F373EAB4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51E18-F89C-EE41-A4CB-63648B8E26C8}"/>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5" name="Footer Placeholder 4">
            <a:extLst>
              <a:ext uri="{FF2B5EF4-FFF2-40B4-BE49-F238E27FC236}">
                <a16:creationId xmlns:a16="http://schemas.microsoft.com/office/drawing/2014/main" id="{7F45E495-1A81-ED43-B095-F135485BD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E1964-11D8-114D-AC88-D97BA02DCD8B}"/>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397305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4472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D751-719F-D945-9F49-F23D4C131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FA1BC-8D51-224C-AB81-1A654E6E6C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DEB13-538B-D348-A4D7-599C60A10B39}"/>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5" name="Footer Placeholder 4">
            <a:extLst>
              <a:ext uri="{FF2B5EF4-FFF2-40B4-BE49-F238E27FC236}">
                <a16:creationId xmlns:a16="http://schemas.microsoft.com/office/drawing/2014/main" id="{3EBF5E51-B8DE-E841-A091-6AB41CA24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DA44A-51D6-3C48-BE15-C386281E0D53}"/>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287662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B185-C601-2D4A-897C-BC51C56DBA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E49F8-69A5-C346-ADBC-ACF97AAFD7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3678AC-1134-EC47-92AC-E53594A74A05}"/>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5" name="Footer Placeholder 4">
            <a:extLst>
              <a:ext uri="{FF2B5EF4-FFF2-40B4-BE49-F238E27FC236}">
                <a16:creationId xmlns:a16="http://schemas.microsoft.com/office/drawing/2014/main" id="{2293A4CF-EF88-9240-833F-63280E8A2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8BD5A-F5A2-4D4F-BFD1-FEAFC1CB01A7}"/>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28343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2684-AF65-1647-8CDD-61D89B7D17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36045-85DA-364A-B769-2AA4A6B35E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16912-32AE-D14F-81E1-9A3E4A7831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693FC4-C893-5A4F-83C8-39731ECA26D6}"/>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6" name="Footer Placeholder 5">
            <a:extLst>
              <a:ext uri="{FF2B5EF4-FFF2-40B4-BE49-F238E27FC236}">
                <a16:creationId xmlns:a16="http://schemas.microsoft.com/office/drawing/2014/main" id="{C0612CDB-A1F5-7B4D-9079-F19A0A7C4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D0A93-0124-F347-930F-0BA96497470C}"/>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264579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A276-2878-524F-ACBC-88C9319EE8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E4AAC1-877E-2B46-9625-F0A5A76D7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D68D15-0242-2B4E-9667-F487E300D5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404E6A-7B0C-0B4B-BACE-E8C759A6A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8D9988-4BA7-1343-A1C1-1D9F216748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00692-A3DB-BF49-9205-C6245EFFE1A3}"/>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8" name="Footer Placeholder 7">
            <a:extLst>
              <a:ext uri="{FF2B5EF4-FFF2-40B4-BE49-F238E27FC236}">
                <a16:creationId xmlns:a16="http://schemas.microsoft.com/office/drawing/2014/main" id="{D9E96089-457E-3A42-8987-0720BFEC76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CAB40-CA4F-1640-86E9-FCA5EFD8BC0E}"/>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133674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24E1-5AA2-4E42-98FA-CA347FA7C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C12B35-3F67-024E-8007-8AC5B8D79346}"/>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4" name="Footer Placeholder 3">
            <a:extLst>
              <a:ext uri="{FF2B5EF4-FFF2-40B4-BE49-F238E27FC236}">
                <a16:creationId xmlns:a16="http://schemas.microsoft.com/office/drawing/2014/main" id="{88822C25-7146-444D-8917-C3B0B5534F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802EB5-B136-214B-816B-D23A52E8303E}"/>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113694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DB14B-F3CA-014A-B036-5337DAFF0FF9}"/>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3" name="Footer Placeholder 2">
            <a:extLst>
              <a:ext uri="{FF2B5EF4-FFF2-40B4-BE49-F238E27FC236}">
                <a16:creationId xmlns:a16="http://schemas.microsoft.com/office/drawing/2014/main" id="{05AE869D-11AB-2A4E-9E37-583827BC02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C4EA0-60CD-DD40-A11C-50C9F0FFE92A}"/>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295809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FD24-3086-3647-B3B0-67791EB4C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EA329-601E-5D45-BE1D-5579D3614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63156D-77ED-3F4D-90C5-EA834F4B9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A77526-02C9-0F46-A3C8-60FD80D464A8}"/>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6" name="Footer Placeholder 5">
            <a:extLst>
              <a:ext uri="{FF2B5EF4-FFF2-40B4-BE49-F238E27FC236}">
                <a16:creationId xmlns:a16="http://schemas.microsoft.com/office/drawing/2014/main" id="{C22425F5-6E84-C541-8769-00E164238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C4F44-B75B-5341-9115-081C9D75580E}"/>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381679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7609-C773-A34D-B758-B516A755D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09DB44-2A02-F945-A2AD-78B4A0754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EF0657-DF46-6D4C-B90F-815DCF812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2B0BAA-B878-2142-BC43-467733B3E575}"/>
              </a:ext>
            </a:extLst>
          </p:cNvPr>
          <p:cNvSpPr>
            <a:spLocks noGrp="1"/>
          </p:cNvSpPr>
          <p:nvPr>
            <p:ph type="dt" sz="half" idx="10"/>
          </p:nvPr>
        </p:nvSpPr>
        <p:spPr/>
        <p:txBody>
          <a:bodyPr/>
          <a:lstStyle/>
          <a:p>
            <a:fld id="{4788497B-B146-204E-92CC-18A9191A3739}" type="datetimeFigureOut">
              <a:rPr lang="en-US" smtClean="0"/>
              <a:t>11/29/21</a:t>
            </a:fld>
            <a:endParaRPr lang="en-US"/>
          </a:p>
        </p:txBody>
      </p:sp>
      <p:sp>
        <p:nvSpPr>
          <p:cNvPr id="6" name="Footer Placeholder 5">
            <a:extLst>
              <a:ext uri="{FF2B5EF4-FFF2-40B4-BE49-F238E27FC236}">
                <a16:creationId xmlns:a16="http://schemas.microsoft.com/office/drawing/2014/main" id="{7BCB85D0-0710-4341-B86D-5DD5133AB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1A9B4-432E-6746-8EC4-DF37D3A8E0F5}"/>
              </a:ext>
            </a:extLst>
          </p:cNvPr>
          <p:cNvSpPr>
            <a:spLocks noGrp="1"/>
          </p:cNvSpPr>
          <p:nvPr>
            <p:ph type="sldNum" sz="quarter" idx="12"/>
          </p:nvPr>
        </p:nvSpPr>
        <p:spPr/>
        <p:txBody>
          <a:bodyPr/>
          <a:lstStyle/>
          <a:p>
            <a:fld id="{74A7FD0C-CE0D-7E44-ACAE-1F8DEF45C65D}" type="slidenum">
              <a:rPr lang="en-US" smtClean="0"/>
              <a:t>‹#›</a:t>
            </a:fld>
            <a:endParaRPr lang="en-US"/>
          </a:p>
        </p:txBody>
      </p:sp>
    </p:spTree>
    <p:extLst>
      <p:ext uri="{BB962C8B-B14F-4D97-AF65-F5344CB8AC3E}">
        <p14:creationId xmlns:p14="http://schemas.microsoft.com/office/powerpoint/2010/main" val="8440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AA4AB-8D84-B74E-9AD3-72E11524A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49DD3-5099-9241-A57B-18DFA8F82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373F9-3F07-A943-A0A0-A17B107C2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8497B-B146-204E-92CC-18A9191A3739}" type="datetimeFigureOut">
              <a:rPr lang="en-US" smtClean="0"/>
              <a:t>11/29/21</a:t>
            </a:fld>
            <a:endParaRPr lang="en-US"/>
          </a:p>
        </p:txBody>
      </p:sp>
      <p:sp>
        <p:nvSpPr>
          <p:cNvPr id="5" name="Footer Placeholder 4">
            <a:extLst>
              <a:ext uri="{FF2B5EF4-FFF2-40B4-BE49-F238E27FC236}">
                <a16:creationId xmlns:a16="http://schemas.microsoft.com/office/drawing/2014/main" id="{90FBB598-A507-4142-A426-2C799CA2F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DBFF69-36C3-6745-AB5F-2DBD70B36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7FD0C-CE0D-7E44-ACAE-1F8DEF45C65D}" type="slidenum">
              <a:rPr lang="en-US" smtClean="0"/>
              <a:t>‹#›</a:t>
            </a:fld>
            <a:endParaRPr lang="en-US"/>
          </a:p>
        </p:txBody>
      </p:sp>
    </p:spTree>
    <p:extLst>
      <p:ext uri="{BB962C8B-B14F-4D97-AF65-F5344CB8AC3E}">
        <p14:creationId xmlns:p14="http://schemas.microsoft.com/office/powerpoint/2010/main" val="50839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661949"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1" name="Google Shape;21;p1"/>
          <p:cNvSpPr/>
          <p:nvPr/>
        </p:nvSpPr>
        <p:spPr>
          <a:xfrm>
            <a:off x="6111388" y="157601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a:buClr>
                <a:srgbClr val="000000"/>
              </a:buClr>
              <a:buSzPts val="1428"/>
            </a:pPr>
            <a:endParaRPr sz="1428">
              <a:solidFill>
                <a:srgbClr val="000000"/>
              </a:solidFill>
              <a:latin typeface="Arial"/>
              <a:ea typeface="Arial"/>
              <a:cs typeface="Arial"/>
              <a:sym typeface="Arial"/>
            </a:endParaRPr>
          </a:p>
        </p:txBody>
      </p:sp>
      <p:sp>
        <p:nvSpPr>
          <p:cNvPr id="22" name="Google Shape;22;p1"/>
          <p:cNvSpPr/>
          <p:nvPr/>
        </p:nvSpPr>
        <p:spPr>
          <a:xfrm>
            <a:off x="1742937"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1</a:t>
            </a:r>
            <a:endParaRPr sz="1428">
              <a:solidFill>
                <a:schemeClr val="lt1"/>
              </a:solidFill>
              <a:latin typeface="Arial"/>
              <a:ea typeface="Arial"/>
              <a:cs typeface="Arial"/>
              <a:sym typeface="Arial"/>
            </a:endParaRPr>
          </a:p>
        </p:txBody>
      </p:sp>
      <p:sp>
        <p:nvSpPr>
          <p:cNvPr id="23" name="Google Shape;23;p1"/>
          <p:cNvSpPr/>
          <p:nvPr/>
        </p:nvSpPr>
        <p:spPr>
          <a:xfrm>
            <a:off x="6192376" y="161812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4</a:t>
            </a:r>
            <a:endParaRPr sz="1400">
              <a:solidFill>
                <a:srgbClr val="000000"/>
              </a:solidFill>
              <a:latin typeface="Arial"/>
              <a:ea typeface="Arial"/>
              <a:cs typeface="Arial"/>
              <a:sym typeface="Arial"/>
            </a:endParaRPr>
          </a:p>
        </p:txBody>
      </p:sp>
      <p:sp>
        <p:nvSpPr>
          <p:cNvPr id="24" name="Google Shape;24;p1"/>
          <p:cNvSpPr/>
          <p:nvPr/>
        </p:nvSpPr>
        <p:spPr>
          <a:xfrm>
            <a:off x="2125195"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chemeClr val="dk1"/>
                </a:solidFill>
                <a:latin typeface="Arial"/>
                <a:ea typeface="Arial"/>
                <a:cs typeface="Arial"/>
                <a:sym typeface="Arial"/>
              </a:rPr>
              <a:t>Context</a:t>
            </a:r>
            <a:endParaRPr sz="1400" b="1" dirty="0">
              <a:solidFill>
                <a:srgbClr val="000000"/>
              </a:solidFill>
              <a:latin typeface="Arial"/>
              <a:ea typeface="Arial"/>
              <a:cs typeface="Arial"/>
              <a:sym typeface="Arial"/>
            </a:endParaRPr>
          </a:p>
        </p:txBody>
      </p:sp>
      <p:sp>
        <p:nvSpPr>
          <p:cNvPr id="25" name="Google Shape;25;p1"/>
          <p:cNvSpPr/>
          <p:nvPr/>
        </p:nvSpPr>
        <p:spPr>
          <a:xfrm>
            <a:off x="6574634" y="165018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chemeClr val="dk1"/>
                </a:solidFill>
                <a:latin typeface="Arial"/>
                <a:ea typeface="Arial"/>
                <a:cs typeface="Arial"/>
                <a:sym typeface="Arial"/>
              </a:rPr>
              <a:t>Constraints within solution space</a:t>
            </a:r>
            <a:endParaRPr sz="1400" b="1" dirty="0">
              <a:solidFill>
                <a:srgbClr val="000000"/>
              </a:solidFill>
              <a:latin typeface="Arial"/>
              <a:ea typeface="Arial"/>
              <a:cs typeface="Arial"/>
              <a:sym typeface="Arial"/>
            </a:endParaRPr>
          </a:p>
        </p:txBody>
      </p:sp>
      <p:sp>
        <p:nvSpPr>
          <p:cNvPr id="26" name="Google Shape;26;p1"/>
          <p:cNvSpPr/>
          <p:nvPr/>
        </p:nvSpPr>
        <p:spPr>
          <a:xfrm>
            <a:off x="6192376" y="3293578"/>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5</a:t>
            </a:r>
            <a:endParaRPr sz="1400">
              <a:solidFill>
                <a:srgbClr val="000000"/>
              </a:solidFill>
              <a:latin typeface="Arial"/>
              <a:ea typeface="Arial"/>
              <a:cs typeface="Arial"/>
              <a:sym typeface="Arial"/>
            </a:endParaRPr>
          </a:p>
        </p:txBody>
      </p:sp>
      <p:sp>
        <p:nvSpPr>
          <p:cNvPr id="27" name="Google Shape;27;p1"/>
          <p:cNvSpPr/>
          <p:nvPr/>
        </p:nvSpPr>
        <p:spPr>
          <a:xfrm>
            <a:off x="1731597" y="3126647"/>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dirty="0">
                <a:solidFill>
                  <a:schemeClr val="lt1"/>
                </a:solidFill>
                <a:latin typeface="Arial"/>
                <a:ea typeface="Arial"/>
                <a:cs typeface="Arial"/>
                <a:sym typeface="Arial"/>
              </a:rPr>
              <a:t>2</a:t>
            </a:r>
            <a:endParaRPr sz="1400" dirty="0">
              <a:solidFill>
                <a:srgbClr val="000000"/>
              </a:solidFill>
              <a:latin typeface="Arial"/>
              <a:ea typeface="Arial"/>
              <a:cs typeface="Arial"/>
              <a:sym typeface="Arial"/>
            </a:endParaRPr>
          </a:p>
        </p:txBody>
      </p:sp>
      <p:sp>
        <p:nvSpPr>
          <p:cNvPr id="28" name="Google Shape;28;p1"/>
          <p:cNvSpPr/>
          <p:nvPr/>
        </p:nvSpPr>
        <p:spPr>
          <a:xfrm>
            <a:off x="2107379" y="315870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chemeClr val="dk1"/>
                </a:solidFill>
                <a:latin typeface="Arial"/>
                <a:ea typeface="Arial"/>
                <a:cs typeface="Arial"/>
                <a:sym typeface="Arial"/>
              </a:rPr>
              <a:t>Criteria for success</a:t>
            </a:r>
            <a:endParaRPr sz="1400" b="1" dirty="0">
              <a:solidFill>
                <a:srgbClr val="000000"/>
              </a:solidFill>
              <a:latin typeface="Arial"/>
              <a:ea typeface="Arial"/>
              <a:cs typeface="Arial"/>
              <a:sym typeface="Arial"/>
            </a:endParaRPr>
          </a:p>
        </p:txBody>
      </p:sp>
      <p:sp>
        <p:nvSpPr>
          <p:cNvPr id="29" name="Google Shape;29;p1"/>
          <p:cNvSpPr/>
          <p:nvPr/>
        </p:nvSpPr>
        <p:spPr>
          <a:xfrm>
            <a:off x="6604286" y="3355755"/>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chemeClr val="dk1"/>
                </a:solidFill>
                <a:latin typeface="Arial"/>
                <a:ea typeface="Arial"/>
                <a:cs typeface="Arial"/>
                <a:sym typeface="Arial"/>
              </a:rPr>
              <a:t>Stakeholders to provide key insight</a:t>
            </a:r>
            <a:endParaRPr sz="1400" b="1" dirty="0">
              <a:solidFill>
                <a:srgbClr val="000000"/>
              </a:solidFill>
              <a:latin typeface="Arial"/>
              <a:ea typeface="Arial"/>
              <a:cs typeface="Arial"/>
              <a:sym typeface="Arial"/>
            </a:endParaRPr>
          </a:p>
        </p:txBody>
      </p:sp>
      <p:sp>
        <p:nvSpPr>
          <p:cNvPr id="30" name="Google Shape;30;p1"/>
          <p:cNvSpPr/>
          <p:nvPr/>
        </p:nvSpPr>
        <p:spPr>
          <a:xfrm>
            <a:off x="1742937" y="4667061"/>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3</a:t>
            </a:r>
            <a:endParaRPr sz="1400">
              <a:solidFill>
                <a:srgbClr val="000000"/>
              </a:solidFill>
              <a:latin typeface="Arial"/>
              <a:ea typeface="Arial"/>
              <a:cs typeface="Arial"/>
              <a:sym typeface="Arial"/>
            </a:endParaRPr>
          </a:p>
        </p:txBody>
      </p:sp>
      <p:sp>
        <p:nvSpPr>
          <p:cNvPr id="31" name="Google Shape;31;p1"/>
          <p:cNvSpPr/>
          <p:nvPr/>
        </p:nvSpPr>
        <p:spPr>
          <a:xfrm>
            <a:off x="6192376" y="4797686"/>
            <a:ext cx="288315" cy="288315"/>
          </a:xfrm>
          <a:prstGeom prst="rect">
            <a:avLst/>
          </a:prstGeom>
          <a:solidFill>
            <a:srgbClr val="F1A205"/>
          </a:solidFill>
          <a:ln>
            <a:noFill/>
          </a:ln>
        </p:spPr>
        <p:txBody>
          <a:bodyPr spcFirstLastPara="1" wrap="square" lIns="47575" tIns="47575" rIns="47575" bIns="47575" anchor="ctr" anchorCtr="0">
            <a:noAutofit/>
          </a:bodyPr>
          <a:lstStyle/>
          <a:p>
            <a:pPr>
              <a:buClr>
                <a:srgbClr val="000000"/>
              </a:buClr>
              <a:buSzPts val="1428"/>
            </a:pPr>
            <a:r>
              <a:rPr lang="en-AU" sz="1428">
                <a:solidFill>
                  <a:schemeClr val="lt1"/>
                </a:solidFill>
                <a:latin typeface="Arial"/>
                <a:ea typeface="Arial"/>
                <a:cs typeface="Arial"/>
                <a:sym typeface="Arial"/>
              </a:rPr>
              <a:t>6</a:t>
            </a:r>
            <a:endParaRPr sz="1400">
              <a:solidFill>
                <a:srgbClr val="000000"/>
              </a:solidFill>
              <a:latin typeface="Arial"/>
              <a:ea typeface="Arial"/>
              <a:cs typeface="Arial"/>
              <a:sym typeface="Arial"/>
            </a:endParaRPr>
          </a:p>
        </p:txBody>
      </p:sp>
      <p:sp>
        <p:nvSpPr>
          <p:cNvPr id="32" name="Google Shape;32;p1"/>
          <p:cNvSpPr/>
          <p:nvPr/>
        </p:nvSpPr>
        <p:spPr>
          <a:xfrm>
            <a:off x="2125195" y="4725097"/>
            <a:ext cx="3597454" cy="219740"/>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chemeClr val="dk1"/>
                </a:solidFill>
                <a:latin typeface="Arial"/>
                <a:ea typeface="Arial"/>
                <a:cs typeface="Arial"/>
                <a:sym typeface="Arial"/>
              </a:rPr>
              <a:t>Scope of solution space </a:t>
            </a:r>
            <a:endParaRPr sz="1400" b="1" dirty="0">
              <a:solidFill>
                <a:srgbClr val="000000"/>
              </a:solidFill>
              <a:latin typeface="Arial"/>
              <a:ea typeface="Arial"/>
              <a:cs typeface="Arial"/>
              <a:sym typeface="Arial"/>
            </a:endParaRPr>
          </a:p>
        </p:txBody>
      </p:sp>
      <p:sp>
        <p:nvSpPr>
          <p:cNvPr id="33" name="Google Shape;33;p1"/>
          <p:cNvSpPr/>
          <p:nvPr/>
        </p:nvSpPr>
        <p:spPr>
          <a:xfrm>
            <a:off x="6574634" y="4829742"/>
            <a:ext cx="3597454" cy="224203"/>
          </a:xfrm>
          <a:prstGeom prst="rect">
            <a:avLst/>
          </a:prstGeom>
          <a:noFill/>
          <a:ln>
            <a:noFill/>
          </a:ln>
        </p:spPr>
        <p:txBody>
          <a:bodyPr spcFirstLastPara="1" wrap="square" lIns="0" tIns="0" rIns="0" bIns="0" anchor="ctr" anchorCtr="0">
            <a:noAutofit/>
          </a:bodyPr>
          <a:lstStyle/>
          <a:p>
            <a:pPr>
              <a:buClr>
                <a:srgbClr val="000000"/>
              </a:buClr>
              <a:buSzPts val="1428"/>
            </a:pPr>
            <a:r>
              <a:rPr lang="en-AU" sz="1428" b="1" dirty="0">
                <a:solidFill>
                  <a:schemeClr val="dk1"/>
                </a:solidFill>
              </a:rPr>
              <a:t>Key</a:t>
            </a:r>
            <a:r>
              <a:rPr lang="en-AU" sz="1428" b="1" dirty="0">
                <a:solidFill>
                  <a:schemeClr val="dk1"/>
                </a:solidFill>
                <a:latin typeface="Arial"/>
                <a:ea typeface="Arial"/>
                <a:cs typeface="Arial"/>
                <a:sym typeface="Arial"/>
              </a:rPr>
              <a:t> data sources </a:t>
            </a:r>
            <a:endParaRPr sz="1400" b="1" dirty="0">
              <a:solidFill>
                <a:srgbClr val="000000"/>
              </a:solidFill>
              <a:latin typeface="Arial"/>
              <a:ea typeface="Arial"/>
              <a:cs typeface="Arial"/>
              <a:sym typeface="Arial"/>
            </a:endParaRPr>
          </a:p>
        </p:txBody>
      </p:sp>
      <p:sp>
        <p:nvSpPr>
          <p:cNvPr id="34" name="Google Shape;34;p1"/>
          <p:cNvSpPr txBox="1"/>
          <p:nvPr/>
        </p:nvSpPr>
        <p:spPr>
          <a:xfrm>
            <a:off x="1746477" y="1860376"/>
            <a:ext cx="4162443" cy="1215631"/>
          </a:xfrm>
          <a:prstGeom prst="rect">
            <a:avLst/>
          </a:prstGeo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US" sz="1400" dirty="0"/>
              <a:t>40000 articles consisting of fake as well as real news</a:t>
            </a:r>
          </a:p>
          <a:p>
            <a:pPr marL="285750" indent="-285750">
              <a:buFont typeface="Arial" panose="020B0604020202020204" pitchFamily="34" charset="0"/>
              <a:buChar char="•"/>
            </a:pPr>
            <a:r>
              <a:rPr lang="en-US" sz="1400" dirty="0"/>
              <a:t>The fake and real news data is given in two separate datasets with each dataset consisting around 20000 articles each</a:t>
            </a:r>
          </a:p>
        </p:txBody>
      </p:sp>
      <p:sp>
        <p:nvSpPr>
          <p:cNvPr id="35" name="Google Shape;35;p1"/>
          <p:cNvSpPr txBox="1"/>
          <p:nvPr/>
        </p:nvSpPr>
        <p:spPr>
          <a:xfrm>
            <a:off x="1719751" y="3457077"/>
            <a:ext cx="4268042" cy="1387518"/>
          </a:xfrm>
          <a:prstGeom prst="rect">
            <a:avLst/>
          </a:prstGeom>
          <a:noFill/>
          <a:ln>
            <a:noFill/>
          </a:ln>
        </p:spPr>
        <p:txBody>
          <a:bodyPr spcFirstLastPara="1" wrap="square" lIns="91425" tIns="45700" rIns="91425" bIns="45700" anchor="t" anchorCtr="0">
            <a:noAutofit/>
          </a:bodyPr>
          <a:lstStyle/>
          <a:p>
            <a:pPr algn="just"/>
            <a:r>
              <a:rPr lang="en-US" sz="1300" dirty="0">
                <a:latin typeface="LMRoman10"/>
              </a:rPr>
              <a:t>This project proposes the question of whether it is possible to detect fake news through machine learning models. Specifically, the aim of this project is to determine the ideal model that is efficient in predicting fake news while also limiting the cost of memory and storage for computation </a:t>
            </a:r>
            <a:endParaRPr lang="en-US" sz="1300" dirty="0"/>
          </a:p>
          <a:p>
            <a:pPr algn="just"/>
            <a:endParaRPr lang="en-AU" sz="1300" dirty="0">
              <a:solidFill>
                <a:srgbClr val="000000"/>
              </a:solidFill>
              <a:ea typeface="Arial"/>
              <a:cs typeface="Arial"/>
              <a:sym typeface="Arial"/>
            </a:endParaRPr>
          </a:p>
        </p:txBody>
      </p:sp>
      <p:sp>
        <p:nvSpPr>
          <p:cNvPr id="36" name="Google Shape;36;p1"/>
          <p:cNvSpPr txBox="1"/>
          <p:nvPr/>
        </p:nvSpPr>
        <p:spPr>
          <a:xfrm>
            <a:off x="1719751" y="5031142"/>
            <a:ext cx="4324418" cy="751488"/>
          </a:xfrm>
          <a:prstGeom prst="rect">
            <a:avLst/>
          </a:prstGeom>
          <a:noFill/>
          <a:ln>
            <a:noFill/>
          </a:ln>
        </p:spPr>
        <p:txBody>
          <a:bodyPr spcFirstLastPara="1" wrap="square" lIns="91425" tIns="45700" rIns="91425" bIns="45700" anchor="t" anchorCtr="0">
            <a:noAutofit/>
          </a:bodyPr>
          <a:lstStyle/>
          <a:p>
            <a:pPr marL="228600" indent="-228600">
              <a:buAutoNum type="arabicPeriod"/>
            </a:pPr>
            <a:r>
              <a:rPr lang="en-US" sz="1300" dirty="0">
                <a:cs typeface="Arial" panose="020B0604020202020204" pitchFamily="34" charset="0"/>
              </a:rPr>
              <a:t>Feature extraction</a:t>
            </a:r>
          </a:p>
          <a:p>
            <a:pPr marL="228600" indent="-228600">
              <a:buAutoNum type="arabicPeriod"/>
            </a:pPr>
            <a:r>
              <a:rPr lang="en-US" sz="1300" dirty="0">
                <a:cs typeface="Arial" panose="020B0604020202020204" pitchFamily="34" charset="0"/>
              </a:rPr>
              <a:t>Right preprocessing of the text </a:t>
            </a:r>
          </a:p>
          <a:p>
            <a:pPr marL="228600" indent="-228600">
              <a:buAutoNum type="arabicPeriod"/>
            </a:pPr>
            <a:r>
              <a:rPr lang="en-US" sz="1300" dirty="0">
                <a:cs typeface="Arial" panose="020B0604020202020204" pitchFamily="34" charset="0"/>
              </a:rPr>
              <a:t>Choosing the right models and comparing the accuracy</a:t>
            </a:r>
          </a:p>
        </p:txBody>
      </p:sp>
      <p:sp>
        <p:nvSpPr>
          <p:cNvPr id="37" name="Google Shape;37;p1"/>
          <p:cNvSpPr txBox="1"/>
          <p:nvPr/>
        </p:nvSpPr>
        <p:spPr>
          <a:xfrm>
            <a:off x="6082232" y="1973955"/>
            <a:ext cx="4357114" cy="1251342"/>
          </a:xfrm>
          <a:prstGeom prst="rect">
            <a:avLst/>
          </a:prstGeo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US" sz="1300" dirty="0"/>
              <a:t>Data is very big, space constraints</a:t>
            </a:r>
          </a:p>
          <a:p>
            <a:pPr marL="285750" indent="-285750">
              <a:buFont typeface="Arial" panose="020B0604020202020204" pitchFamily="34" charset="0"/>
              <a:buChar char="•"/>
            </a:pPr>
            <a:r>
              <a:rPr lang="en-US" sz="1300" dirty="0"/>
              <a:t>Error in text, ambiguity, sarcasm, homonyms not understood</a:t>
            </a:r>
          </a:p>
          <a:p>
            <a:pPr marL="285750" indent="-285750">
              <a:buFont typeface="Arial" panose="020B0604020202020204" pitchFamily="34" charset="0"/>
              <a:buChar char="•"/>
            </a:pPr>
            <a:r>
              <a:rPr lang="en-US" sz="1300" dirty="0"/>
              <a:t>Slangs, domain specific language are not preprocessed perfectly</a:t>
            </a:r>
          </a:p>
        </p:txBody>
      </p:sp>
      <p:sp>
        <p:nvSpPr>
          <p:cNvPr id="38" name="Google Shape;38;p1"/>
          <p:cNvSpPr txBox="1"/>
          <p:nvPr/>
        </p:nvSpPr>
        <p:spPr>
          <a:xfrm>
            <a:off x="6114928" y="5085175"/>
            <a:ext cx="4324418" cy="1081065"/>
          </a:xfrm>
          <a:prstGeom prst="rect">
            <a:avLst/>
          </a:prstGeom>
          <a:noFill/>
          <a:ln>
            <a:noFill/>
          </a:ln>
        </p:spPr>
        <p:txBody>
          <a:bodyPr spcFirstLastPara="1" wrap="square" lIns="91425" tIns="45700" rIns="91425" bIns="45700" anchor="t" anchorCtr="0">
            <a:noAutofit/>
          </a:bodyPr>
          <a:lstStyle/>
          <a:p>
            <a:pPr marL="228600" indent="-228600">
              <a:buAutoNum type="arabicPeriod"/>
            </a:pPr>
            <a:r>
              <a:rPr lang="en-US" sz="1300" dirty="0">
                <a:latin typeface="Calibri" panose="020F0502020204030204" pitchFamily="34" charset="0"/>
                <a:cs typeface="Calibri" panose="020F0502020204030204" pitchFamily="34" charset="0"/>
              </a:rPr>
              <a:t>Kaggle</a:t>
            </a:r>
          </a:p>
        </p:txBody>
      </p:sp>
      <p:sp>
        <p:nvSpPr>
          <p:cNvPr id="39" name="Google Shape;39;p1"/>
          <p:cNvSpPr/>
          <p:nvPr/>
        </p:nvSpPr>
        <p:spPr>
          <a:xfrm>
            <a:off x="8157337" y="652441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0" name="Google Shape;40;p1"/>
          <p:cNvSpPr/>
          <p:nvPr/>
        </p:nvSpPr>
        <p:spPr>
          <a:xfrm>
            <a:off x="8552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dirty="0">
                <a:solidFill>
                  <a:schemeClr val="lt1"/>
                </a:solidFill>
                <a:latin typeface="Quattrocento Sans"/>
                <a:ea typeface="Quattrocento Sans"/>
                <a:cs typeface="Quattrocento Sans"/>
                <a:sym typeface="Quattrocento Sans"/>
              </a:rPr>
              <a:t>D</a:t>
            </a:r>
            <a:endParaRPr sz="1400" dirty="0">
              <a:solidFill>
                <a:srgbClr val="000000"/>
              </a:solidFill>
              <a:latin typeface="Arial"/>
              <a:ea typeface="Arial"/>
              <a:cs typeface="Arial"/>
              <a:sym typeface="Arial"/>
            </a:endParaRPr>
          </a:p>
        </p:txBody>
      </p:sp>
      <p:sp>
        <p:nvSpPr>
          <p:cNvPr id="41" name="Google Shape;41;p1"/>
          <p:cNvSpPr/>
          <p:nvPr/>
        </p:nvSpPr>
        <p:spPr>
          <a:xfrm>
            <a:off x="8976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E</a:t>
            </a:r>
            <a:endParaRPr sz="1400">
              <a:solidFill>
                <a:srgbClr val="000000"/>
              </a:solidFill>
              <a:latin typeface="Arial"/>
              <a:ea typeface="Arial"/>
              <a:cs typeface="Arial"/>
              <a:sym typeface="Arial"/>
            </a:endParaRPr>
          </a:p>
        </p:txBody>
      </p:sp>
      <p:sp>
        <p:nvSpPr>
          <p:cNvPr id="42" name="Google Shape;42;p1"/>
          <p:cNvSpPr/>
          <p:nvPr/>
        </p:nvSpPr>
        <p:spPr>
          <a:xfrm>
            <a:off x="9370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I</a:t>
            </a:r>
            <a:endParaRPr sz="1400">
              <a:solidFill>
                <a:srgbClr val="000000"/>
              </a:solidFill>
              <a:latin typeface="Arial"/>
              <a:ea typeface="Arial"/>
              <a:cs typeface="Arial"/>
              <a:sym typeface="Arial"/>
            </a:endParaRPr>
          </a:p>
        </p:txBody>
      </p:sp>
      <p:sp>
        <p:nvSpPr>
          <p:cNvPr id="43" name="Google Shape;43;p1"/>
          <p:cNvSpPr/>
          <p:nvPr/>
        </p:nvSpPr>
        <p:spPr>
          <a:xfrm>
            <a:off x="9769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P</a:t>
            </a:r>
            <a:endParaRPr sz="1400">
              <a:solidFill>
                <a:srgbClr val="000000"/>
              </a:solidFill>
              <a:latin typeface="Arial"/>
              <a:ea typeface="Arial"/>
              <a:cs typeface="Arial"/>
              <a:sym typeface="Arial"/>
            </a:endParaRPr>
          </a:p>
        </p:txBody>
      </p:sp>
      <p:sp>
        <p:nvSpPr>
          <p:cNvPr id="44" name="Google Shape;44;p1"/>
          <p:cNvSpPr/>
          <p:nvPr/>
        </p:nvSpPr>
        <p:spPr>
          <a:xfrm>
            <a:off x="9623130" y="707129"/>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chemeClr val="lt1"/>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5" name="Google Shape;45;p1"/>
          <p:cNvSpPr/>
          <p:nvPr/>
        </p:nvSpPr>
        <p:spPr>
          <a:xfrm>
            <a:off x="711200" y="66456"/>
            <a:ext cx="10383520" cy="1242216"/>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algn="ctr">
              <a:buClr>
                <a:srgbClr val="000000"/>
              </a:buClr>
              <a:buSzPts val="1800"/>
            </a:pPr>
            <a:endParaRPr>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647371" y="168091"/>
            <a:ext cx="8793596" cy="307777"/>
          </a:xfrm>
          <a:prstGeom prst="rect">
            <a:avLst/>
          </a:prstGeom>
          <a:noFill/>
          <a:ln>
            <a:noFill/>
          </a:ln>
        </p:spPr>
        <p:txBody>
          <a:bodyPr spcFirstLastPara="1" vert="horz" wrap="square" lIns="0" tIns="0" rIns="0" bIns="0" rtlCol="0" anchor="t" anchorCtr="0">
            <a:noAutofit/>
          </a:bodyPr>
          <a:lstStyle/>
          <a:p>
            <a:pPr algn="ctr"/>
            <a:r>
              <a:rPr lang="en-AU" sz="2000" dirty="0">
                <a:solidFill>
                  <a:srgbClr val="29748D"/>
                </a:solidFill>
                <a:latin typeface="Times New Roman" panose="02020603050405020304" pitchFamily="18" charset="0"/>
                <a:ea typeface="Quattrocento Sans"/>
                <a:cs typeface="Times New Roman" panose="02020603050405020304" pitchFamily="18" charset="0"/>
                <a:sym typeface="Quattrocento Sans"/>
              </a:rPr>
              <a:t>Problem Statement Worksheet (Hypothesis Formation)</a:t>
            </a:r>
            <a:endParaRPr dirty="0">
              <a:latin typeface="Times New Roman" panose="02020603050405020304" pitchFamily="18" charset="0"/>
              <a:cs typeface="Times New Roman" panose="02020603050405020304" pitchFamily="18" charset="0"/>
            </a:endParaRPr>
          </a:p>
        </p:txBody>
      </p:sp>
      <p:sp>
        <p:nvSpPr>
          <p:cNvPr id="47" name="Google Shape;47;p1"/>
          <p:cNvSpPr txBox="1"/>
          <p:nvPr/>
        </p:nvSpPr>
        <p:spPr>
          <a:xfrm>
            <a:off x="6131126" y="3547601"/>
            <a:ext cx="4324418" cy="1159248"/>
          </a:xfrm>
          <a:prstGeom prst="rect">
            <a:avLst/>
          </a:prstGeom>
          <a:noFill/>
          <a:ln>
            <a:noFill/>
          </a:ln>
        </p:spPr>
        <p:txBody>
          <a:bodyPr spcFirstLastPara="1" wrap="square" lIns="91425" tIns="45700" rIns="91425" bIns="45700" anchor="t" anchorCtr="0">
            <a:noAutofit/>
          </a:bodyPr>
          <a:lstStyle/>
          <a:p>
            <a:r>
              <a:rPr lang="en-US" sz="1400" b="1" dirty="0">
                <a:latin typeface="Inter"/>
              </a:rPr>
              <a:t>Clement </a:t>
            </a:r>
            <a:r>
              <a:rPr lang="en-US" sz="1400" b="1" dirty="0" err="1">
                <a:latin typeface="Inter"/>
              </a:rPr>
              <a:t>Bisaillon</a:t>
            </a:r>
            <a:endParaRPr lang="en-US" sz="1300" b="1" dirty="0"/>
          </a:p>
        </p:txBody>
      </p:sp>
      <p:sp>
        <p:nvSpPr>
          <p:cNvPr id="48" name="Google Shape;48;p1"/>
          <p:cNvSpPr txBox="1"/>
          <p:nvPr/>
        </p:nvSpPr>
        <p:spPr>
          <a:xfrm>
            <a:off x="843984" y="561284"/>
            <a:ext cx="9357756" cy="730954"/>
          </a:xfrm>
          <a:prstGeom prst="rect">
            <a:avLst/>
          </a:prstGeom>
          <a:noFill/>
          <a:ln>
            <a:noFill/>
          </a:ln>
        </p:spPr>
        <p:txBody>
          <a:bodyPr spcFirstLastPara="1" wrap="square" lIns="91425" tIns="45700" rIns="91425" bIns="45700" anchor="t" anchorCtr="0">
            <a:noAutofit/>
          </a:bodyPr>
          <a:lstStyle/>
          <a:p>
            <a:pPr algn="just"/>
            <a:r>
              <a:rPr lang="en-US" b="1" dirty="0"/>
              <a:t>Creating and train a machine learning model so that it can correctly predict whether a given piece of news is real or fake</a:t>
            </a:r>
          </a:p>
          <a:p>
            <a:pPr algn="just">
              <a:buSzPts val="1400"/>
            </a:pPr>
            <a:endParaRPr sz="1400" b="1" dirty="0">
              <a:solidFill>
                <a:srgbClr val="000000"/>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576369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Words>
  <Application>Microsoft Macintosh PowerPoint</Application>
  <PresentationFormat>Widescreen</PresentationFormat>
  <Paragraphs>46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Inter</vt:lpstr>
      <vt:lpstr>LMRoman10</vt:lpstr>
      <vt:lpstr>Quattrocento Sans</vt:lpstr>
      <vt:lpstr>Times New Roman</vt:lpstr>
      <vt:lpstr>Office Theme</vt:lpstr>
      <vt:lpstr>Problem Statement Worksheet (Hypothesis Formation)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Gargi Mishra</dc:creator>
  <cp:lastModifiedBy>Gargi Mishra</cp:lastModifiedBy>
  <cp:revision>1</cp:revision>
  <dcterms:created xsi:type="dcterms:W3CDTF">2021-11-29T19:16:42Z</dcterms:created>
  <dcterms:modified xsi:type="dcterms:W3CDTF">2021-11-29T19:17:13Z</dcterms:modified>
</cp:coreProperties>
</file>