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20"/>
  </p:notesMasterIdLst>
  <p:sldIdLst>
    <p:sldId id="256" r:id="rId2"/>
    <p:sldId id="257" r:id="rId3"/>
    <p:sldId id="258" r:id="rId4"/>
    <p:sldId id="288" r:id="rId5"/>
    <p:sldId id="278" r:id="rId6"/>
    <p:sldId id="289" r:id="rId7"/>
    <p:sldId id="290" r:id="rId8"/>
    <p:sldId id="283" r:id="rId9"/>
    <p:sldId id="295" r:id="rId10"/>
    <p:sldId id="284" r:id="rId11"/>
    <p:sldId id="287" r:id="rId12"/>
    <p:sldId id="286" r:id="rId13"/>
    <p:sldId id="281" r:id="rId14"/>
    <p:sldId id="279" r:id="rId15"/>
    <p:sldId id="294" r:id="rId16"/>
    <p:sldId id="291" r:id="rId17"/>
    <p:sldId id="272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5332" autoAdjust="0"/>
  </p:normalViewPr>
  <p:slideViewPr>
    <p:cSldViewPr snapToGrid="0">
      <p:cViewPr varScale="1">
        <p:scale>
          <a:sx n="85" d="100"/>
          <a:sy n="85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idea is around someone who doesn’t know what specific pc configuration they want but knows what they want to use the computer for.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3 different types of uses: Gaming, home and office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We would prompt the user with certain questions (which are the rules!) and based on the input, we would create a new set of facts.  Based on the new facts it would new rules would be fired and eventually we would come up with a configuration for the user.  This configuration is based on our own knowledge of computers and what we think would best fit their needs.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49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8339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869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8573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415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2990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9267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8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674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61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3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2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95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9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7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6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0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parameter.html" TargetMode="External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76797" y="194224"/>
            <a:ext cx="6430967" cy="19621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en-US" sz="3800" dirty="0">
                <a:latin typeface="Adobe Caslon Pro Bold" panose="0205070206050A020403" pitchFamily="18" charset="0"/>
              </a:rPr>
            </a:br>
            <a:r>
              <a:rPr lang="en-US" sz="3800" b="1" dirty="0">
                <a:latin typeface="Adobe Caslon Pro Bold" panose="0205070206050A020403" pitchFamily="18" charset="0"/>
              </a:rPr>
              <a:t> </a:t>
            </a:r>
            <a:r>
              <a:rPr lang="en-US" sz="3800" b="1" dirty="0" err="1">
                <a:latin typeface="Adobe Caslon Pro Bold" panose="0205070206050A020403" pitchFamily="18" charset="0"/>
              </a:rPr>
              <a:t>Kaggle</a:t>
            </a:r>
            <a:r>
              <a:rPr lang="en-US" sz="3800" b="1" dirty="0">
                <a:latin typeface="Adobe Caslon Pro Bold" panose="0205070206050A020403" pitchFamily="18" charset="0"/>
              </a:rPr>
              <a:t> Competition </a:t>
            </a:r>
            <a:br>
              <a:rPr lang="en-US" sz="3800" dirty="0">
                <a:latin typeface="Adobe Caslon Pro Bold" panose="0205070206050A020403" pitchFamily="18" charset="0"/>
              </a:rPr>
            </a:br>
            <a:r>
              <a:rPr lang="en-US" sz="3800" b="1" dirty="0">
                <a:latin typeface="Adobe Caslon Pro Bold" panose="0205070206050A020403" pitchFamily="18" charset="0"/>
              </a:rPr>
              <a:t>House Prices: Advanced Regression Techniques</a:t>
            </a:r>
            <a:endParaRPr lang="en-US" sz="3800" dirty="0">
              <a:latin typeface="Adobe Caslon Pro Bold" panose="0205070206050A020403" pitchFamily="18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3523169" y="2730633"/>
            <a:ext cx="5231949" cy="1872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Adobe Caslon Pro Bold" panose="0205070206050A020403" pitchFamily="18" charset="0"/>
              </a:rPr>
              <a:t>Team Members</a:t>
            </a:r>
            <a:endParaRPr lang="en-US" sz="2000" dirty="0">
              <a:solidFill>
                <a:schemeClr val="tx1"/>
              </a:solidFill>
              <a:latin typeface="Adobe Caslon Pro Bold" panose="0205070206050A020403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Adobe Caslon Pro Bold" panose="0205070206050A020403" pitchFamily="18" charset="0"/>
              </a:rPr>
              <a:t>Karthik</a:t>
            </a:r>
            <a:r>
              <a:rPr lang="en-US" sz="2000" dirty="0">
                <a:solidFill>
                  <a:schemeClr val="tx1"/>
                </a:solidFill>
                <a:latin typeface="Adobe Caslon Pro Bold" panose="0205070206050A0204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dobe Caslon Pro Bold" panose="0205070206050A020403" pitchFamily="18" charset="0"/>
              </a:rPr>
              <a:t>Karunanithi</a:t>
            </a:r>
            <a:r>
              <a:rPr lang="en-US" sz="2000" dirty="0">
                <a:solidFill>
                  <a:schemeClr val="tx1"/>
                </a:solidFill>
                <a:latin typeface="Adobe Caslon Pro Bold" panose="0205070206050A020403" pitchFamily="18" charset="0"/>
              </a:rPr>
              <a:t> (802827527)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Adobe Caslon Pro Bold" panose="0205070206050A020403" pitchFamily="18" charset="0"/>
              </a:rPr>
              <a:t>Bharath</a:t>
            </a:r>
            <a:r>
              <a:rPr lang="en-US" sz="2000" dirty="0">
                <a:solidFill>
                  <a:schemeClr val="tx1"/>
                </a:solidFill>
                <a:latin typeface="Adobe Caslon Pro Bold" panose="0205070206050A020403" pitchFamily="18" charset="0"/>
              </a:rPr>
              <a:t> Krishnan  (893429449)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dobe Caslon Pro Bold" panose="0205070206050A020403" pitchFamily="18" charset="0"/>
              </a:rPr>
              <a:t>Shankar Tiwari (803012350)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dobe Caslon Pro Bold" panose="0205070206050A020403" pitchFamily="18" charset="0"/>
              </a:rPr>
              <a:t>Gargi </a:t>
            </a:r>
            <a:r>
              <a:rPr lang="en-US" sz="2000" dirty="0" err="1">
                <a:solidFill>
                  <a:schemeClr val="tx1"/>
                </a:solidFill>
                <a:latin typeface="Adobe Caslon Pro Bold" panose="0205070206050A020403" pitchFamily="18" charset="0"/>
              </a:rPr>
              <a:t>Mrunal</a:t>
            </a:r>
            <a:r>
              <a:rPr lang="en-US" sz="2000" dirty="0">
                <a:solidFill>
                  <a:schemeClr val="tx1"/>
                </a:solidFill>
                <a:latin typeface="Adobe Caslon Pro Bold" panose="0205070206050A020403" pitchFamily="18" charset="0"/>
              </a:rPr>
              <a:t> Kulkarni (893210922)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dobe Caslon Pro Bold" panose="0205070206050A020403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dobe Caslon Pro Bold" panose="0205070206050A020403" pitchFamily="18" charset="0"/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  <a:latin typeface="Adobe Caslon Pro Bold" panose="0205070206050A020403" pitchFamily="18" charset="0"/>
              </a:rPr>
              <a:t> </a:t>
            </a:r>
          </a:p>
          <a:p>
            <a:pPr lvl="0" algn="l"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  <a:latin typeface="Adobe Caslon Pro Bold" panose="0205070206050A020403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  <a:latin typeface="Adobe Caslon Pro Bold" panose="0205070206050A020403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dobe Caslon Pro Bold" panose="0205070206050A020403" pitchFamily="18" charset="0"/>
              </a:rPr>
              <a:t>Ridge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100" y="1373192"/>
            <a:ext cx="7321552" cy="12527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dobe Caslon Pro Bold" panose="0205070206050A020403" pitchFamily="18" charset="0"/>
              </a:rPr>
              <a:t>Similar to LASSO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dobe Caslon Pro Bold" panose="0205070206050A020403" pitchFamily="18" charset="0"/>
              </a:rPr>
              <a:t>Variable selection and regularization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199" t="24508" r="32154" b="53239"/>
          <a:stretch/>
        </p:blipFill>
        <p:spPr>
          <a:xfrm>
            <a:off x="701190" y="2753711"/>
            <a:ext cx="7489372" cy="1545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809066" y="1424052"/>
            <a:ext cx="377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obe Caslon Pro Bold" panose="0205070206050A020403" pitchFamily="18" charset="0"/>
              </a:rPr>
              <a:t>RMSE - 0.139439225524</a:t>
            </a:r>
          </a:p>
        </p:txBody>
      </p:sp>
    </p:spTree>
    <p:extLst>
      <p:ext uri="{BB962C8B-B14F-4D97-AF65-F5344CB8AC3E}">
        <p14:creationId xmlns:p14="http://schemas.microsoft.com/office/powerpoint/2010/main" val="2488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43223"/>
            <a:ext cx="9144313" cy="2200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48" y="623856"/>
            <a:ext cx="6939116" cy="762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200">
                <a:latin typeface="Adobe Caslon Pro Bold" panose="0205070206050A020403" pitchFamily="18" charset="0"/>
              </a:rPr>
              <a:t>Xgboost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78" y="1827575"/>
            <a:ext cx="3841954" cy="2744017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open-source software library</a:t>
            </a:r>
          </a:p>
          <a:p>
            <a:pPr defTabSz="457200"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Scalable, Portable and Distributed Gradient Boosting (GBM, GBRT, GBDT) Library</a:t>
            </a:r>
          </a:p>
          <a:p>
            <a:pPr defTabSz="457200"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highly </a:t>
            </a:r>
            <a:r>
              <a:rPr lang="en-US" sz="1600" b="1" i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efficient</a:t>
            </a: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, </a:t>
            </a:r>
            <a:r>
              <a:rPr lang="en-US" sz="1600" b="1" i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flexible</a:t>
            </a:r>
            <a:r>
              <a:rPr lang="en-US" sz="16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 and </a:t>
            </a:r>
            <a:r>
              <a:rPr lang="en-US" sz="1600" b="1" i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portable</a:t>
            </a:r>
            <a:endParaRPr lang="en-US" sz="1600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  <a:p>
            <a:pPr defTabSz="457200">
              <a:lnSpc>
                <a:spcPct val="15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bg1"/>
                </a:solidFill>
                <a:latin typeface="Adobe Caslon Pro Bold" panose="0205070206050A020403" pitchFamily="18" charset="0"/>
              </a:rPr>
              <a:t>provides a parallel tree boosting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b="1" dirty="0">
              <a:solidFill>
                <a:schemeClr val="bg1"/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1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0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3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3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053500" y="2067481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9" y="161610"/>
            <a:ext cx="2331469" cy="10835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Adobe Caslon Pro Bold" panose="0205070206050A020403" pitchFamily="18" charset="0"/>
              </a:rPr>
              <a:t>Random Forest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96" y="1467836"/>
            <a:ext cx="2331043" cy="2210562"/>
          </a:xfrm>
        </p:spPr>
        <p:txBody>
          <a:bodyPr vert="horz" lIns="91440" tIns="45720" rIns="91440" bIns="45720" rtlCol="0">
            <a:noAutofit/>
          </a:bodyPr>
          <a:lstStyle/>
          <a:p>
            <a:pPr defTabSz="457200">
              <a:spcBef>
                <a:spcPts val="1000"/>
              </a:spcBef>
            </a:pPr>
            <a:r>
              <a:rPr lang="en-US" sz="1600" dirty="0">
                <a:latin typeface="Adobe Caslon Pro Bold" panose="0205070206050A020403" pitchFamily="18" charset="0"/>
              </a:rPr>
              <a:t> ensemble learning method</a:t>
            </a:r>
          </a:p>
          <a:p>
            <a:pPr defTabSz="457200">
              <a:spcBef>
                <a:spcPts val="1000"/>
              </a:spcBef>
            </a:pPr>
            <a:r>
              <a:rPr lang="en-US" sz="1600" dirty="0">
                <a:latin typeface="Adobe Caslon Pro Bold" panose="0205070206050A020403" pitchFamily="18" charset="0"/>
              </a:rPr>
              <a:t> classification, regression and other tasks, that operate by constructing a multitude of decision trees</a:t>
            </a:r>
          </a:p>
          <a:p>
            <a:pPr defTabSz="457200">
              <a:spcBef>
                <a:spcPts val="1000"/>
              </a:spcBef>
            </a:pPr>
            <a:r>
              <a:rPr lang="en-US" sz="1600" dirty="0">
                <a:latin typeface="Adobe Caslon Pro Bold" panose="0205070206050A020403" pitchFamily="18" charset="0"/>
              </a:rPr>
              <a:t> Random decision forests correct for decision trees' habit of overfitting to their training set.</a:t>
            </a:r>
          </a:p>
          <a:p>
            <a:pPr defTabSz="457200">
              <a:spcBef>
                <a:spcPts val="1000"/>
              </a:spcBef>
            </a:pPr>
            <a:endParaRPr lang="en-US" sz="1600" dirty="0">
              <a:latin typeface="Adobe Caslon Pro Bold" panose="0205070206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238" y="3709933"/>
            <a:ext cx="5574498" cy="754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t="11984" b="6484"/>
          <a:stretch/>
        </p:blipFill>
        <p:spPr>
          <a:xfrm>
            <a:off x="3852776" y="876285"/>
            <a:ext cx="4543483" cy="2298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58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792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170920" y="2067481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4" y="994410"/>
            <a:ext cx="5021685" cy="282469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75" y="994410"/>
            <a:ext cx="3118750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100" dirty="0">
                <a:latin typeface="Adobe Caslon Pro Bold" panose="0205070206050A020403" pitchFamily="18" charset="0"/>
              </a:rPr>
              <a:t>XGB + LASSO </a:t>
            </a:r>
          </a:p>
        </p:txBody>
      </p:sp>
    </p:spTree>
    <p:extLst>
      <p:ext uri="{BB962C8B-B14F-4D97-AF65-F5344CB8AC3E}">
        <p14:creationId xmlns:p14="http://schemas.microsoft.com/office/powerpoint/2010/main" val="345892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7923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170920" y="2067481"/>
            <a:ext cx="51435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503" y="1519745"/>
            <a:ext cx="3118750" cy="229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100" dirty="0">
                <a:latin typeface="Adobe Caslon Pro Bold" panose="0205070206050A020403" pitchFamily="18" charset="0"/>
              </a:rPr>
              <a:t>XGB + lasso + ridge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00" y="1831389"/>
            <a:ext cx="4818587" cy="15214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103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4089" y="1332088"/>
            <a:ext cx="7439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https://drive.google.com/drive/folders/0B0IPQ7Vp-_rwVmZRcTJhVGY1WmM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089" y="711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8122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69" name="Picture 6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7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://worldartsme.com/images/pink-cowgirl-lasso-clipart-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3" r="2" b="2"/>
          <a:stretch/>
        </p:blipFill>
        <p:spPr bwMode="auto">
          <a:xfrm>
            <a:off x="761206" y="595305"/>
            <a:ext cx="2866410" cy="42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471949"/>
            <a:ext cx="3575604" cy="123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4200" dirty="0">
                <a:latin typeface="Adobe Caslon Pro Bold" panose="0205070206050A020403" pitchFamily="18" charset="0"/>
              </a:rPr>
              <a:t>LASSO it is…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1785" y="1828800"/>
            <a:ext cx="3575604" cy="2857499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sz="2400" dirty="0">
                <a:latin typeface="Adobe Caslon Pro Bold" panose="0205070206050A020403" pitchFamily="18" charset="0"/>
              </a:rPr>
              <a:t>Lasso contributed much to the ranking</a:t>
            </a:r>
          </a:p>
          <a:p>
            <a:pPr defTabSz="457200">
              <a:spcBef>
                <a:spcPts val="1000"/>
              </a:spcBef>
            </a:pPr>
            <a:endParaRPr lang="en-US" sz="2400" dirty="0">
              <a:latin typeface="Adobe Caslon Pro Bold" panose="0205070206050A020403" pitchFamily="18" charset="0"/>
            </a:endParaRPr>
          </a:p>
          <a:p>
            <a:pPr defTabSz="457200">
              <a:spcBef>
                <a:spcPts val="1000"/>
              </a:spcBef>
            </a:pPr>
            <a:r>
              <a:rPr lang="en-US" sz="2400" dirty="0">
                <a:latin typeface="Adobe Caslon Pro Bold" panose="0205070206050A020403" pitchFamily="18" charset="0"/>
              </a:rPr>
              <a:t>And so did XGBOOST + Lasso + Ridge Combination</a:t>
            </a:r>
          </a:p>
        </p:txBody>
      </p:sp>
    </p:spTree>
    <p:extLst>
      <p:ext uri="{BB962C8B-B14F-4D97-AF65-F5344CB8AC3E}">
        <p14:creationId xmlns:p14="http://schemas.microsoft.com/office/powerpoint/2010/main" val="322823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029" y="1152475"/>
            <a:ext cx="7533270" cy="341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200" dirty="0">
                <a:latin typeface="Adobe Caslon Pro Bold" panose="0205070206050A020403" pitchFamily="18" charset="0"/>
              </a:rPr>
              <a:t>Python </a:t>
            </a:r>
            <a:r>
              <a:rPr lang="en-US" sz="3200" dirty="0" err="1">
                <a:latin typeface="Adobe Caslon Pro Bold" panose="0205070206050A020403" pitchFamily="18" charset="0"/>
              </a:rPr>
              <a:t>SKLearn</a:t>
            </a:r>
            <a:r>
              <a:rPr lang="en-US" sz="3200" dirty="0">
                <a:latin typeface="Adobe Caslon Pro Bold" panose="0205070206050A020403" pitchFamily="18" charset="0"/>
              </a:rPr>
              <a:t>: http://scikit-learn.org/stable/index.html 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latin typeface="Adobe Caslon Pro Bold" panose="0205070206050A020403" pitchFamily="18" charset="0"/>
              </a:rPr>
              <a:t>Wikipedia: https://www.wikipedia.org/</a:t>
            </a:r>
          </a:p>
          <a:p>
            <a:pPr>
              <a:lnSpc>
                <a:spcPct val="170000"/>
              </a:lnSpc>
            </a:pPr>
            <a:r>
              <a:rPr lang="en-US" sz="3200" dirty="0" err="1">
                <a:latin typeface="Adobe Caslon Pro Bold" panose="0205070206050A020403" pitchFamily="18" charset="0"/>
              </a:rPr>
              <a:t>Kaggle</a:t>
            </a:r>
            <a:r>
              <a:rPr lang="en-US" sz="3200" dirty="0">
                <a:latin typeface="Adobe Caslon Pro Bold" panose="0205070206050A020403" pitchFamily="18" charset="0"/>
              </a:rPr>
              <a:t>: </a:t>
            </a:r>
            <a:r>
              <a:rPr lang="en-US" sz="3200" dirty="0">
                <a:latin typeface="Adobe Caslon Pro Bold" panose="0205070206050A020403" pitchFamily="18" charset="0"/>
                <a:hlinkClick r:id="rId2"/>
              </a:rPr>
              <a:t>https://www.kaggle.com/c/house-prices-advanced-regression-techniques</a:t>
            </a:r>
            <a:endParaRPr lang="en-US" sz="3200" dirty="0">
              <a:latin typeface="Adobe Caslon Pro Bold" panose="0205070206050A020403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3200" dirty="0">
                <a:latin typeface="Adobe Caslon Pro Bold" panose="0205070206050A020403" pitchFamily="18" charset="0"/>
                <a:hlinkClick r:id="rId3"/>
              </a:rPr>
              <a:t>http://xgboost.readthedocs.io/en/latest/parameter.html</a:t>
            </a:r>
            <a:endParaRPr lang="en-US" sz="3200" dirty="0">
              <a:latin typeface="Adobe Caslon Pro Bold" panose="0205070206050A020403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3200" dirty="0">
                <a:latin typeface="Adobe Caslon Pro Bold" panose="0205070206050A020403" pitchFamily="18" charset="0"/>
              </a:rPr>
              <a:t>https://www.kaggle.com/forums/f/15/kaggle-forum</a:t>
            </a:r>
          </a:p>
          <a:p>
            <a:endParaRPr lang="en-US" sz="32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5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8755" y="2264655"/>
            <a:ext cx="6619244" cy="2497186"/>
          </a:xfrm>
        </p:spPr>
        <p:txBody>
          <a:bodyPr/>
          <a:lstStyle/>
          <a:p>
            <a:pPr algn="ctr"/>
            <a:r>
              <a:rPr lang="en-US" dirty="0">
                <a:latin typeface="Adobe Caslon Pro Bold" panose="0205070206050A020403" pitchFamily="18" charset="0"/>
              </a:rPr>
              <a:t>Thank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9866" y="1343377"/>
            <a:ext cx="5294934" cy="144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dobe Caslon Pro Bold" panose="0205070206050A020403" pitchFamily="18" charset="0"/>
              </a:rPr>
              <a:t>KAGGLE IS SUPER COOL</a:t>
            </a:r>
          </a:p>
        </p:txBody>
      </p:sp>
    </p:spTree>
    <p:extLst>
      <p:ext uri="{BB962C8B-B14F-4D97-AF65-F5344CB8AC3E}">
        <p14:creationId xmlns:p14="http://schemas.microsoft.com/office/powerpoint/2010/main" val="209340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509524" y="194028"/>
            <a:ext cx="7639604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dobe Caslon Pro Bold" panose="0205070206050A020403" pitchFamily="18" charset="0"/>
              </a:rPr>
              <a:t>Overview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212032" y="1274016"/>
            <a:ext cx="2897514" cy="2646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" sz="2400" dirty="0">
                <a:latin typeface="Adobe Caslon Pro Bold" panose="0205070206050A020403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2400" dirty="0">
                <a:latin typeface="Adobe Caslon Pro Bold" panose="0205070206050A020403" pitchFamily="18" charset="0"/>
              </a:rPr>
              <a:t>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2400" dirty="0">
                <a:latin typeface="Adobe Caslon Pro Bold" panose="0205070206050A020403" pitchFamily="18" charset="0"/>
              </a:rPr>
              <a:t>Python SKLearn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2400" dirty="0">
                <a:latin typeface="Adobe Caslon Pro Bold" panose="0205070206050A020403" pitchFamily="18" charset="0"/>
              </a:rPr>
              <a:t>Data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2400" dirty="0">
                <a:latin typeface="Adobe Caslon Pro Bold" panose="0205070206050A020403" pitchFamily="18" charset="0"/>
              </a:rPr>
              <a:t>Code Implementaion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2400" dirty="0">
                <a:latin typeface="Adobe Caslon Pro Bold" panose="0205070206050A020403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" sz="2400" dirty="0">
                <a:latin typeface="Adobe Caslon Pro Bold" panose="0205070206050A020403" pitchFamily="18" charset="0"/>
              </a:rPr>
              <a:t>References </a:t>
            </a:r>
          </a:p>
        </p:txBody>
      </p:sp>
      <p:pic>
        <p:nvPicPr>
          <p:cNvPr id="17410" name="Picture 2" descr="Image result for semi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8127">
            <a:off x="4751241" y="1297432"/>
            <a:ext cx="35242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dobe Caslon Pro Bold" panose="0205070206050A020403" pitchFamily="18" charset="0"/>
              </a:rPr>
              <a:t>Introduction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6059" y="1017725"/>
            <a:ext cx="7474226" cy="3416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Adobe Caslon Pro Bold" panose="0205070206050A020403" pitchFamily="18" charset="0"/>
              </a:rPr>
              <a:t>Kaggle</a:t>
            </a:r>
            <a:r>
              <a:rPr lang="en-US" sz="1800" dirty="0">
                <a:latin typeface="Adobe Caslon Pro Bold" panose="0205070206050A020403" pitchFamily="18" charset="0"/>
              </a:rPr>
              <a:t> Competition -  “House Prices: Advanced Regression Techniques”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Adobe Caslon Pro Bold" panose="0205070206050A020403" pitchFamily="18" charset="0"/>
              </a:rPr>
              <a:t>Dataset</a:t>
            </a:r>
            <a:r>
              <a:rPr lang="en-US" sz="1800" dirty="0">
                <a:latin typeface="Adobe Caslon Pro Bold" panose="0205070206050A020403" pitchFamily="18" charset="0"/>
              </a:rPr>
              <a:t>: Provided by </a:t>
            </a:r>
            <a:r>
              <a:rPr lang="en-US" sz="1800" dirty="0" err="1">
                <a:latin typeface="Adobe Caslon Pro Bold" panose="0205070206050A020403" pitchFamily="18" charset="0"/>
              </a:rPr>
              <a:t>Kaggle</a:t>
            </a:r>
            <a:r>
              <a:rPr lang="en-US" sz="1800" dirty="0">
                <a:latin typeface="Adobe Caslon Pro Bold" panose="0205070206050A020403" pitchFamily="18" charset="0"/>
              </a:rPr>
              <a:t> : Ames Housing Dataset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Adobe Caslon Pro Bold" panose="0205070206050A020403" pitchFamily="18" charset="0"/>
              </a:rPr>
              <a:t>Data Mining Tool</a:t>
            </a:r>
            <a:r>
              <a:rPr lang="en-US" sz="1800" dirty="0">
                <a:latin typeface="Adobe Caslon Pro Bold" panose="0205070206050A020403" pitchFamily="18" charset="0"/>
              </a:rPr>
              <a:t>: Python </a:t>
            </a:r>
            <a:r>
              <a:rPr lang="en-US" sz="1800" dirty="0" err="1">
                <a:latin typeface="Adobe Caslon Pro Bold" panose="0205070206050A020403" pitchFamily="18" charset="0"/>
              </a:rPr>
              <a:t>scikit</a:t>
            </a:r>
            <a:r>
              <a:rPr lang="en-US" sz="1800" dirty="0">
                <a:latin typeface="Adobe Caslon Pro Bold" panose="0205070206050A020403" pitchFamily="18" charset="0"/>
              </a:rPr>
              <a:t> library.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Adobe Caslon Pro Bold" panose="0205070206050A020403" pitchFamily="18" charset="0"/>
              </a:rPr>
              <a:t>Analysis &amp; Prediction</a:t>
            </a:r>
            <a:r>
              <a:rPr lang="en-US" sz="1800" dirty="0">
                <a:latin typeface="Adobe Caslon Pro Bold" panose="0205070206050A020403" pitchFamily="18" charset="0"/>
              </a:rPr>
              <a:t>:</a:t>
            </a:r>
            <a:r>
              <a:rPr lang="en-US" sz="1800" b="1" dirty="0">
                <a:latin typeface="Adobe Caslon Pro Bold" panose="0205070206050A020403" pitchFamily="18" charset="0"/>
              </a:rPr>
              <a:t> </a:t>
            </a:r>
            <a:r>
              <a:rPr lang="en-US" sz="1800" dirty="0">
                <a:latin typeface="Adobe Caslon Pro Bold" panose="0205070206050A020403" pitchFamily="18" charset="0"/>
              </a:rPr>
              <a:t>Prediction of the sale price of the houses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Adobe Caslon Pro Bold" panose="0205070206050A020403" pitchFamily="18" charset="0"/>
              </a:rPr>
              <a:t>Algorithms</a:t>
            </a:r>
            <a:r>
              <a:rPr lang="en-US" sz="1800" dirty="0">
                <a:latin typeface="Adobe Caslon Pro Bold" panose="0205070206050A020403" pitchFamily="18" charset="0"/>
              </a:rPr>
              <a:t>: LASSO, Ridge, Random forest, </a:t>
            </a:r>
            <a:r>
              <a:rPr lang="en-US" sz="1800" dirty="0" err="1">
                <a:latin typeface="Adobe Caslon Pro Bold" panose="0205070206050A020403" pitchFamily="18" charset="0"/>
              </a:rPr>
              <a:t>XgBoost</a:t>
            </a:r>
            <a:endParaRPr lang="en-US" sz="1800" dirty="0">
              <a:latin typeface="Adobe Caslon Pro Bold" panose="0205070206050A020403" pitchFamily="18" charset="0"/>
            </a:endParaRPr>
          </a:p>
          <a:p>
            <a:endParaRPr lang="en-US" dirty="0">
              <a:latin typeface="Adobe Caslon Pro Bold" panose="0205070206050A020403" pitchFamily="18" charset="0"/>
            </a:endParaRPr>
          </a:p>
        </p:txBody>
      </p:sp>
      <p:pic>
        <p:nvPicPr>
          <p:cNvPr id="1026" name="Picture 2" descr="https://kaggle2.blob.core.windows.net/competitions/kaggle/5407/media/houses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50" y="3434921"/>
            <a:ext cx="5814784" cy="14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Python </a:t>
            </a:r>
            <a:r>
              <a:rPr lang="en-US" dirty="0" err="1">
                <a:latin typeface="Adobe Caslon Pro Bold" panose="0205070206050A020403" pitchFamily="18" charset="0"/>
              </a:rPr>
              <a:t>SKLearn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499" y="1162986"/>
            <a:ext cx="7507083" cy="34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dobe Caslon Pro Bold" panose="0205070206050A020403" pitchFamily="18" charset="0"/>
              </a:rPr>
              <a:t>Scikit</a:t>
            </a:r>
            <a:r>
              <a:rPr lang="en-US" sz="2000" dirty="0">
                <a:latin typeface="Adobe Caslon Pro Bold" panose="0205070206050A020403" pitchFamily="18" charset="0"/>
              </a:rPr>
              <a:t>-learn is known as Machine Learning in Python with following features:</a:t>
            </a:r>
          </a:p>
          <a:p>
            <a:pPr lvl="1"/>
            <a:r>
              <a:rPr lang="en-US" sz="2000" dirty="0">
                <a:latin typeface="Adobe Caslon Pro Bold" panose="0205070206050A020403" pitchFamily="18" charset="0"/>
              </a:rPr>
              <a:t>Simple and efficient tools for data mining and data analysis</a:t>
            </a:r>
          </a:p>
          <a:p>
            <a:pPr lvl="1"/>
            <a:r>
              <a:rPr lang="en-US" sz="2000" dirty="0">
                <a:latin typeface="Adobe Caslon Pro Bold" panose="0205070206050A020403" pitchFamily="18" charset="0"/>
              </a:rPr>
              <a:t>Accessible to everybody, and reusable in various contexts</a:t>
            </a:r>
          </a:p>
          <a:p>
            <a:pPr lvl="1"/>
            <a:r>
              <a:rPr lang="en-US" sz="2000" dirty="0">
                <a:latin typeface="Adobe Caslon Pro Bold" panose="0205070206050A020403" pitchFamily="18" charset="0"/>
              </a:rPr>
              <a:t>Built on </a:t>
            </a:r>
            <a:r>
              <a:rPr lang="en-US" sz="2000" dirty="0" err="1">
                <a:latin typeface="Adobe Caslon Pro Bold" panose="0205070206050A020403" pitchFamily="18" charset="0"/>
              </a:rPr>
              <a:t>NumPy</a:t>
            </a:r>
            <a:r>
              <a:rPr lang="en-US" sz="2000" dirty="0">
                <a:latin typeface="Adobe Caslon Pro Bold" panose="0205070206050A020403" pitchFamily="18" charset="0"/>
              </a:rPr>
              <a:t>, </a:t>
            </a:r>
            <a:r>
              <a:rPr lang="en-US" sz="2000" dirty="0" err="1">
                <a:latin typeface="Adobe Caslon Pro Bold" panose="0205070206050A020403" pitchFamily="18" charset="0"/>
              </a:rPr>
              <a:t>SciPy</a:t>
            </a:r>
            <a:r>
              <a:rPr lang="en-US" sz="2000" dirty="0">
                <a:latin typeface="Adobe Caslon Pro Bold" panose="0205070206050A020403" pitchFamily="18" charset="0"/>
              </a:rPr>
              <a:t>, and </a:t>
            </a:r>
            <a:r>
              <a:rPr lang="en-US" sz="2000" dirty="0" err="1">
                <a:latin typeface="Adobe Caslon Pro Bold" panose="0205070206050A020403" pitchFamily="18" charset="0"/>
              </a:rPr>
              <a:t>matplotlib</a:t>
            </a:r>
            <a:endParaRPr lang="en-US" sz="2000" dirty="0">
              <a:latin typeface="Adobe Caslon Pro Bold" panose="0205070206050A020403" pitchFamily="18" charset="0"/>
            </a:endParaRPr>
          </a:p>
          <a:p>
            <a:pPr lvl="1"/>
            <a:r>
              <a:rPr lang="en-US" sz="2000" dirty="0">
                <a:latin typeface="Adobe Caslon Pro Bold" panose="0205070206050A020403" pitchFamily="18" charset="0"/>
              </a:rPr>
              <a:t>Open source, commercially usable - BSD license</a:t>
            </a:r>
          </a:p>
          <a:p>
            <a:endParaRPr lang="en-US" sz="2000" dirty="0">
              <a:latin typeface="Adobe Caslon Pro Bold" panose="0205070206050A020403" pitchFamily="18" charset="0"/>
            </a:endParaRPr>
          </a:p>
        </p:txBody>
      </p:sp>
      <p:pic>
        <p:nvPicPr>
          <p:cNvPr id="2050" name="Picture 2" descr="Image result for python sklearn – sci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12" y="2968774"/>
            <a:ext cx="53911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Data Pre-Processing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0815" y="1152475"/>
            <a:ext cx="7493830" cy="341640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dobe Caslon Pro Bold" panose="0205070206050A020403" pitchFamily="18" charset="0"/>
              </a:rPr>
              <a:t>Handling Categorical Features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6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df</a:t>
            </a:r>
            <a:r>
              <a:rPr lang="en-US" sz="36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 = </a:t>
            </a:r>
            <a:r>
              <a:rPr lang="en-US" sz="36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pd.get_dummies</a:t>
            </a:r>
            <a:r>
              <a:rPr lang="en-US" sz="36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(</a:t>
            </a:r>
            <a:r>
              <a:rPr lang="en-US" sz="36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all_df</a:t>
            </a:r>
            <a:r>
              <a:rPr lang="en-US" sz="36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dobe Caslon Pro Bold" panose="0205070206050A020403" pitchFamily="18" charset="0"/>
              </a:rPr>
              <a:t>Handling Missing Values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Adobe Caslon Pro Bold" panose="0205070206050A020403" pitchFamily="18" charset="0"/>
            </a:endParaRPr>
          </a:p>
          <a:p>
            <a:pPr marL="0" indent="0" algn="ctr">
              <a:buNone/>
            </a:pPr>
            <a:r>
              <a:rPr lang="en-US" sz="30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df.isnull</a:t>
            </a:r>
            <a:r>
              <a:rPr lang="en-US" sz="30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().sum().</a:t>
            </a:r>
            <a:r>
              <a:rPr lang="en-US" sz="30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sort_values</a:t>
            </a:r>
            <a:r>
              <a:rPr lang="en-US" sz="30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(ascending=False)</a:t>
            </a:r>
          </a:p>
          <a:p>
            <a:pPr marL="0" indent="0" algn="ctr">
              <a:buNone/>
            </a:pPr>
            <a:r>
              <a:rPr lang="en-US" sz="30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df</a:t>
            </a:r>
            <a:r>
              <a:rPr lang="en-US" sz="30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 = </a:t>
            </a:r>
            <a:r>
              <a:rPr lang="en-US" sz="30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df.fillna</a:t>
            </a:r>
            <a:r>
              <a:rPr lang="en-US" sz="30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( </a:t>
            </a:r>
            <a:r>
              <a:rPr lang="en-US" sz="3000" dirty="0" err="1">
                <a:solidFill>
                  <a:srgbClr val="FFFF00"/>
                </a:solidFill>
                <a:latin typeface="Adobe Caslon Pro Bold" panose="0205070206050A020403" pitchFamily="18" charset="0"/>
              </a:rPr>
              <a:t>df.mean</a:t>
            </a:r>
            <a:r>
              <a:rPr lang="en-US" sz="3000" dirty="0">
                <a:solidFill>
                  <a:srgbClr val="FFFF00"/>
                </a:solidFill>
                <a:latin typeface="Adobe Caslon Pro Bold" panose="0205070206050A020403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0173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301137"/>
            <a:ext cx="7679772" cy="1096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dobe Caslon Pro Bold" panose="0205070206050A020403" pitchFamily="18" charset="0"/>
              </a:rPr>
              <a:t>Handle Skewed distribution and Normalization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8" y="1733699"/>
            <a:ext cx="3681248" cy="2760936"/>
          </a:xfrm>
          <a:prstGeom prst="rect">
            <a:avLst/>
          </a:prstGeom>
        </p:spPr>
      </p:pic>
      <p:sp>
        <p:nvSpPr>
          <p:cNvPr id="5" name="AutoShape 2" descr="https://files.slack.com/files-tmb/T2LF4T5HR-F3FKR6P1S-e51e4e207d/log_target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90" y="1687635"/>
            <a:ext cx="3742666" cy="28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3041649"/>
            <a:ext cx="9143772" cy="210185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14343" t="19693" r="16625" b="38744"/>
          <a:stretch/>
        </p:blipFill>
        <p:spPr>
          <a:xfrm>
            <a:off x="390948" y="315555"/>
            <a:ext cx="6052400" cy="2049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80" y="3849449"/>
            <a:ext cx="7008866" cy="646351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spcBef>
                <a:spcPct val="0"/>
              </a:spcBef>
            </a:pPr>
            <a:r>
              <a:rPr lang="en-US" sz="4000" dirty="0">
                <a:latin typeface="Adobe Caslon Pro Bold" panose="0205070206050A020403" pitchFamily="18" charset="0"/>
              </a:rPr>
              <a:t>PCA+ Lasso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978" y="2514630"/>
            <a:ext cx="3808565" cy="25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2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LASSO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2" y="1198986"/>
            <a:ext cx="7195656" cy="1279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dobe Caslon Pro Bold" panose="0205070206050A020403" pitchFamily="18" charset="0"/>
              </a:rPr>
              <a:t> least absolute shrinkage and selection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dobe Caslon Pro Bold" panose="0205070206050A020403" pitchFamily="18" charset="0"/>
              </a:rPr>
              <a:t> variable selection and regularization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dobe Caslon Pro Bold" panose="0205070206050A020403" pitchFamily="18" charset="0"/>
              </a:rPr>
              <a:t>enhance the prediction accuracy and interpretability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466" t="30642" r="34828" b="51818"/>
          <a:stretch/>
        </p:blipFill>
        <p:spPr>
          <a:xfrm>
            <a:off x="113219" y="2148098"/>
            <a:ext cx="6703966" cy="1145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753" y="2963538"/>
            <a:ext cx="2777359" cy="2083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4943" t="17148" r="16207" b="40941"/>
          <a:stretch/>
        </p:blipFill>
        <p:spPr>
          <a:xfrm>
            <a:off x="398500" y="3427396"/>
            <a:ext cx="4572893" cy="1565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346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Coefficients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0" y="1017725"/>
            <a:ext cx="4445530" cy="2774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0222" y="4312356"/>
            <a:ext cx="25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RMSE- 0.13753644007</a:t>
            </a:r>
          </a:p>
        </p:txBody>
      </p:sp>
    </p:spTree>
    <p:extLst>
      <p:ext uri="{BB962C8B-B14F-4D97-AF65-F5344CB8AC3E}">
        <p14:creationId xmlns:p14="http://schemas.microsoft.com/office/powerpoint/2010/main" val="380841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1609</TotalTime>
  <Words>348</Words>
  <Application>Microsoft Office PowerPoint</Application>
  <PresentationFormat>On-screen Show (16:9)</PresentationFormat>
  <Paragraphs>76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Caslon Pro Bold</vt:lpstr>
      <vt:lpstr>Arial</vt:lpstr>
      <vt:lpstr>Calibri</vt:lpstr>
      <vt:lpstr>Century Gothic</vt:lpstr>
      <vt:lpstr>Wingdings</vt:lpstr>
      <vt:lpstr>Wingdings 3</vt:lpstr>
      <vt:lpstr>Ion</vt:lpstr>
      <vt:lpstr>  Kaggle Competition  House Prices: Advanced Regression Techniques</vt:lpstr>
      <vt:lpstr>Overview</vt:lpstr>
      <vt:lpstr>Introduction</vt:lpstr>
      <vt:lpstr>Python SKLearn</vt:lpstr>
      <vt:lpstr>Data Pre-Processing</vt:lpstr>
      <vt:lpstr>PowerPoint Presentation</vt:lpstr>
      <vt:lpstr>PCA+ Lasso </vt:lpstr>
      <vt:lpstr>LASSO Regression</vt:lpstr>
      <vt:lpstr>LASSO Coefficients</vt:lpstr>
      <vt:lpstr>Ridge Regression</vt:lpstr>
      <vt:lpstr>Xgboost</vt:lpstr>
      <vt:lpstr>Random Forest Regression</vt:lpstr>
      <vt:lpstr>XGB + LASSO </vt:lpstr>
      <vt:lpstr>XGB + lasso + ridge</vt:lpstr>
      <vt:lpstr>PowerPoint Presentation</vt:lpstr>
      <vt:lpstr>LASSO it is…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 for PC Configuration</dc:title>
  <dc:creator>karthik</dc:creator>
  <cp:lastModifiedBy>karthikknidhi</cp:lastModifiedBy>
  <cp:revision>97</cp:revision>
  <dcterms:modified xsi:type="dcterms:W3CDTF">2016-12-16T06:51:04Z</dcterms:modified>
</cp:coreProperties>
</file>