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25c1cea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25c1cea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25c1cea2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25c1cea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localhost/railr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5787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GB" sz="4800">
                <a:latin typeface="Times New Roman"/>
                <a:ea typeface="Times New Roman"/>
                <a:cs typeface="Times New Roman"/>
                <a:sym typeface="Times New Roman"/>
              </a:rPr>
              <a:t>RAILWAY BOOKING SYSTEM</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0" y="2364300"/>
            <a:ext cx="9144000" cy="792600"/>
          </a:xfrm>
          <a:prstGeom prst="rect">
            <a:avLst/>
          </a:prstGeom>
          <a:noFill/>
          <a:ln>
            <a:noFill/>
          </a:ln>
        </p:spPr>
        <p:txBody>
          <a:bodyPr anchorCtr="0" anchor="t" bIns="91425" lIns="91425" spcFirstLastPara="1" rIns="91425" wrap="square" tIns="91425">
            <a:normAutofit/>
          </a:bodyPr>
          <a:lstStyle/>
          <a:p>
            <a:pPr indent="457200" lvl="0" marL="0" rtl="0" algn="ctr">
              <a:lnSpc>
                <a:spcPct val="100000"/>
              </a:lnSpc>
              <a:spcBef>
                <a:spcPts val="0"/>
              </a:spcBef>
              <a:spcAft>
                <a:spcPts val="0"/>
              </a:spcAft>
              <a:buSzPts val="2800"/>
              <a:buNone/>
            </a:pPr>
            <a:r>
              <a:rPr lang="en-GB">
                <a:latin typeface="Times New Roman"/>
                <a:ea typeface="Times New Roman"/>
                <a:cs typeface="Times New Roman"/>
                <a:sym typeface="Times New Roman"/>
              </a:rPr>
              <a:t>CS315 COURSE PROJECT</a:t>
            </a:r>
            <a:endParaRPr>
              <a:latin typeface="Times New Roman"/>
              <a:ea typeface="Times New Roman"/>
              <a:cs typeface="Times New Roman"/>
              <a:sym typeface="Times New Roman"/>
            </a:endParaRPr>
          </a:p>
        </p:txBody>
      </p:sp>
      <p:sp>
        <p:nvSpPr>
          <p:cNvPr id="56" name="Google Shape;56;p13"/>
          <p:cNvSpPr txBox="1"/>
          <p:nvPr/>
        </p:nvSpPr>
        <p:spPr>
          <a:xfrm>
            <a:off x="5106900" y="3156900"/>
            <a:ext cx="37254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PRESENTED BY: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Abhishek Bansod (200022)</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Anushka Panda (200174)</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Gargi Naladkar (200371)</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Sana (200599)</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GB" sz="1600" u="none" cap="none" strike="noStrike">
                <a:solidFill>
                  <a:srgbClr val="000000"/>
                </a:solidFill>
                <a:latin typeface="Times New Roman"/>
                <a:ea typeface="Times New Roman"/>
                <a:cs typeface="Times New Roman"/>
                <a:sym typeface="Times New Roman"/>
              </a:rPr>
              <a:t>Shreya Kacholia (180735)</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BOOKING</a:t>
            </a:r>
            <a:endParaRPr/>
          </a:p>
        </p:txBody>
      </p:sp>
      <p:pic>
        <p:nvPicPr>
          <p:cNvPr id="120" name="Google Shape;120;p22"/>
          <p:cNvPicPr preferRelativeResize="0"/>
          <p:nvPr/>
        </p:nvPicPr>
        <p:blipFill rotWithShape="1">
          <a:blip r:embed="rId3">
            <a:alphaModFix/>
          </a:blip>
          <a:srcRect b="0" l="0" r="0" t="0"/>
          <a:stretch/>
        </p:blipFill>
        <p:spPr>
          <a:xfrm>
            <a:off x="2134869" y="3044983"/>
            <a:ext cx="6789520" cy="1569879"/>
          </a:xfrm>
          <a:prstGeom prst="rect">
            <a:avLst/>
          </a:prstGeom>
          <a:noFill/>
          <a:ln>
            <a:noFill/>
          </a:ln>
        </p:spPr>
      </p:pic>
      <p:pic>
        <p:nvPicPr>
          <p:cNvPr id="121" name="Google Shape;121;p22"/>
          <p:cNvPicPr preferRelativeResize="0"/>
          <p:nvPr/>
        </p:nvPicPr>
        <p:blipFill rotWithShape="1">
          <a:blip r:embed="rId4">
            <a:alphaModFix/>
          </a:blip>
          <a:srcRect b="0" l="0" r="0" t="0"/>
          <a:stretch/>
        </p:blipFill>
        <p:spPr>
          <a:xfrm>
            <a:off x="0" y="238748"/>
            <a:ext cx="9144000" cy="1591822"/>
          </a:xfrm>
          <a:prstGeom prst="rect">
            <a:avLst/>
          </a:prstGeom>
          <a:noFill/>
          <a:ln>
            <a:noFill/>
          </a:ln>
        </p:spPr>
      </p:pic>
      <p:sp>
        <p:nvSpPr>
          <p:cNvPr id="122" name="Google Shape;122;p22"/>
          <p:cNvSpPr txBox="1"/>
          <p:nvPr/>
        </p:nvSpPr>
        <p:spPr>
          <a:xfrm>
            <a:off x="842963" y="2283888"/>
            <a:ext cx="22602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INTERLIST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BASIC FUNCTIONALITIES</a:t>
            </a:r>
            <a:endParaRPr b="1">
              <a:latin typeface="Times New Roman"/>
              <a:ea typeface="Times New Roman"/>
              <a:cs typeface="Times New Roman"/>
              <a:sym typeface="Times New Roman"/>
            </a:endParaRPr>
          </a:p>
        </p:txBody>
      </p:sp>
      <p:sp>
        <p:nvSpPr>
          <p:cNvPr id="128" name="Google Shape;128;p23"/>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Times New Roman"/>
              <a:buChar char="●"/>
            </a:pPr>
            <a:r>
              <a:rPr lang="en-GB" sz="1900" u="sng">
                <a:latin typeface="Times New Roman"/>
                <a:ea typeface="Times New Roman"/>
                <a:cs typeface="Times New Roman"/>
                <a:sym typeface="Times New Roman"/>
              </a:rPr>
              <a:t>SIGNUP</a:t>
            </a:r>
            <a:endParaRPr sz="1900" u="sng">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 new customer(user now-onwards) can make up their profile to avail the booking facilities. For the same, they are required to provide the following details in the form presented on the Signup page:</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First and Last name</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Date of Birth</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Gender</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Email ID</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Password (within the length of 8-32)</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Marital Status</a:t>
            </a:r>
            <a:endParaRPr sz="1500">
              <a:latin typeface="Times New Roman"/>
              <a:ea typeface="Times New Roman"/>
              <a:cs typeface="Times New Roman"/>
              <a:sym typeface="Times New Roman"/>
            </a:endParaRPr>
          </a:p>
          <a:p>
            <a:pPr indent="-323850" lvl="2" marL="13716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Mobile No.</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This data collected at Signup helps set up the profile page for our user.</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SIGN UP OPTIONS</a:t>
            </a:r>
            <a:endParaRPr/>
          </a:p>
        </p:txBody>
      </p:sp>
      <p:pic>
        <p:nvPicPr>
          <p:cNvPr id="134" name="Google Shape;134;p24"/>
          <p:cNvPicPr preferRelativeResize="0"/>
          <p:nvPr/>
        </p:nvPicPr>
        <p:blipFill rotWithShape="1">
          <a:blip r:embed="rId3">
            <a:alphaModFix/>
          </a:blip>
          <a:srcRect b="0" l="0" r="0" t="0"/>
          <a:stretch/>
        </p:blipFill>
        <p:spPr>
          <a:xfrm>
            <a:off x="107155" y="0"/>
            <a:ext cx="7772401" cy="4149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BASIC FUNCTIONALITIES</a:t>
            </a:r>
            <a:endParaRPr b="1">
              <a:latin typeface="Times New Roman"/>
              <a:ea typeface="Times New Roman"/>
              <a:cs typeface="Times New Roman"/>
              <a:sym typeface="Times New Roman"/>
            </a:endParaRPr>
          </a:p>
        </p:txBody>
      </p:sp>
      <p:sp>
        <p:nvSpPr>
          <p:cNvPr id="140" name="Google Shape;140;p25"/>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GB" u="sng">
                <a:latin typeface="Times New Roman"/>
                <a:ea typeface="Times New Roman"/>
                <a:cs typeface="Times New Roman"/>
                <a:sym typeface="Times New Roman"/>
              </a:rPr>
              <a:t>LOGIN</a:t>
            </a:r>
            <a:endParaRPr u="sng">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Software provides two interfaces to make the functioning more smooth and organized:</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User Login</a:t>
            </a:r>
            <a:endParaRPr>
              <a:latin typeface="Times New Roman"/>
              <a:ea typeface="Times New Roman"/>
              <a:cs typeface="Times New Roman"/>
              <a:sym typeface="Times New Roman"/>
            </a:endParaRPr>
          </a:p>
          <a:p>
            <a:pPr indent="-317500" lvl="2" marL="13716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User privileges allow them to view trains upon querying, their booking history, manage their personal profile.</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Admin Login</a:t>
            </a:r>
            <a:endParaRPr>
              <a:latin typeface="Times New Roman"/>
              <a:ea typeface="Times New Roman"/>
              <a:cs typeface="Times New Roman"/>
              <a:sym typeface="Times New Roman"/>
            </a:endParaRPr>
          </a:p>
          <a:p>
            <a:pPr indent="-317500" lvl="2" marL="13716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Admin enjoys the privilege to manage the backend of the train schedule which include addition and removal of trains into the database, updating the train schedule etc.</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u="sng">
                <a:latin typeface="Times New Roman"/>
                <a:ea typeface="Times New Roman"/>
                <a:cs typeface="Times New Roman"/>
                <a:sym typeface="Times New Roman"/>
              </a:rPr>
              <a:t>LOGOUT</a:t>
            </a:r>
            <a:endParaRPr u="sng">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Logout is a feature accessible to both Admin and Users, for logging out of their account while not making use of the software.</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They can login back by using their Username and Password.</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BASIC FUNCTIONALITIES</a:t>
            </a:r>
            <a:endParaRPr b="1">
              <a:latin typeface="Times New Roman"/>
              <a:ea typeface="Times New Roman"/>
              <a:cs typeface="Times New Roman"/>
              <a:sym typeface="Times New Roman"/>
            </a:endParaRPr>
          </a:p>
        </p:txBody>
      </p:sp>
      <p:sp>
        <p:nvSpPr>
          <p:cNvPr id="146" name="Google Shape;146;p26"/>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lnSpcReduction="10000"/>
          </a:bodyPr>
          <a:lstStyle/>
          <a:p>
            <a:pPr indent="-368300" lvl="0" marL="457200" rtl="0" algn="l">
              <a:lnSpc>
                <a:spcPct val="115000"/>
              </a:lnSpc>
              <a:spcBef>
                <a:spcPts val="0"/>
              </a:spcBef>
              <a:spcAft>
                <a:spcPts val="0"/>
              </a:spcAft>
              <a:buSzPts val="2200"/>
              <a:buFont typeface="Times New Roman"/>
              <a:buChar char="●"/>
            </a:pPr>
            <a:r>
              <a:rPr lang="en-GB" sz="2200" u="sng">
                <a:latin typeface="Times New Roman"/>
                <a:ea typeface="Times New Roman"/>
                <a:cs typeface="Times New Roman"/>
                <a:sym typeface="Times New Roman"/>
              </a:rPr>
              <a:t>SEARCHING TRAINS</a:t>
            </a:r>
            <a:endParaRPr sz="2200" u="sng">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train searching feature enables the User to view the trains, according to their needs upon querying.</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trains are mainly sorted on the basis of the following:</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By Train Name</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By Train Number</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By Start/Stop Destinations</a:t>
            </a:r>
            <a:endParaRPr>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User while enjoys only the viewing and querying access, the Admin is given the edit access for this data i.e. the Admin can add/delete trains or modify their schedules according to their running status updates.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User can view the details of the train like arrival and destination stations and their times. It can also view on which days of the week the particular train runs.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SEARCH TRAIN </a:t>
            </a:r>
            <a:endParaRPr/>
          </a:p>
        </p:txBody>
      </p:sp>
      <p:pic>
        <p:nvPicPr>
          <p:cNvPr id="152" name="Google Shape;152;p27"/>
          <p:cNvPicPr preferRelativeResize="0"/>
          <p:nvPr/>
        </p:nvPicPr>
        <p:blipFill rotWithShape="1">
          <a:blip r:embed="rId3">
            <a:alphaModFix/>
          </a:blip>
          <a:srcRect b="0" l="0" r="0" t="0"/>
          <a:stretch/>
        </p:blipFill>
        <p:spPr>
          <a:xfrm>
            <a:off x="364331" y="135732"/>
            <a:ext cx="8065294" cy="37049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BASIC FUNCTIONALITIES</a:t>
            </a:r>
            <a:endParaRPr b="1">
              <a:latin typeface="Times New Roman"/>
              <a:ea typeface="Times New Roman"/>
              <a:cs typeface="Times New Roman"/>
              <a:sym typeface="Times New Roman"/>
            </a:endParaRPr>
          </a:p>
        </p:txBody>
      </p:sp>
      <p:sp>
        <p:nvSpPr>
          <p:cNvPr id="158" name="Google Shape;158;p28"/>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GB" sz="2000" u="sng">
                <a:latin typeface="Times New Roman"/>
                <a:ea typeface="Times New Roman"/>
                <a:cs typeface="Times New Roman"/>
                <a:sym typeface="Times New Roman"/>
              </a:rPr>
              <a:t>SEAT RESERVATION</a:t>
            </a:r>
            <a:endParaRPr sz="2000" u="sng">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After looking up a desired train, the User can finally move onto the Seat Reservation for their journey.</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The details required for making reservations are as follows:</a:t>
            </a:r>
            <a:endParaRPr sz="1600">
              <a:latin typeface="Times New Roman"/>
              <a:ea typeface="Times New Roman"/>
              <a:cs typeface="Times New Roman"/>
              <a:sym typeface="Times New Roman"/>
            </a:endParaRPr>
          </a:p>
          <a:p>
            <a:pPr indent="-330200" lvl="2" marL="13716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Departure Station</a:t>
            </a:r>
            <a:endParaRPr sz="1600">
              <a:latin typeface="Times New Roman"/>
              <a:ea typeface="Times New Roman"/>
              <a:cs typeface="Times New Roman"/>
              <a:sym typeface="Times New Roman"/>
            </a:endParaRPr>
          </a:p>
          <a:p>
            <a:pPr indent="-330200" lvl="2" marL="13716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Arrival Station</a:t>
            </a:r>
            <a:endParaRPr sz="1600">
              <a:latin typeface="Times New Roman"/>
              <a:ea typeface="Times New Roman"/>
              <a:cs typeface="Times New Roman"/>
              <a:sym typeface="Times New Roman"/>
            </a:endParaRPr>
          </a:p>
          <a:p>
            <a:pPr indent="-330200" lvl="2" marL="13716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Date of Journey</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Following this, we get the available trains satisfying our travel needs and we are free to select a seat amongst them in our desired coach type - 1A 2A 3A CC AC SL.</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Post selection of the coach, we enter Passenger details which are Passenger Name, Age and Gender.</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Also, we have incorporated the feature wherein a ticket is not issued for children below the age of 5 years and we can book utmost 5 tickets at once.</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RESERVATION OPTIONS</a:t>
            </a:r>
            <a:endParaRPr/>
          </a:p>
        </p:txBody>
      </p:sp>
      <p:pic>
        <p:nvPicPr>
          <p:cNvPr id="164" name="Google Shape;164;p29"/>
          <p:cNvPicPr preferRelativeResize="0"/>
          <p:nvPr/>
        </p:nvPicPr>
        <p:blipFill rotWithShape="1">
          <a:blip r:embed="rId3">
            <a:alphaModFix/>
          </a:blip>
          <a:srcRect b="0" l="0" r="0" t="0"/>
          <a:stretch/>
        </p:blipFill>
        <p:spPr>
          <a:xfrm>
            <a:off x="0" y="44337"/>
            <a:ext cx="9144000" cy="41862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BOOKING TICKET OPTIONS</a:t>
            </a:r>
            <a:endParaRPr/>
          </a:p>
        </p:txBody>
      </p:sp>
      <p:pic>
        <p:nvPicPr>
          <p:cNvPr id="170" name="Google Shape;170;p30"/>
          <p:cNvPicPr preferRelativeResize="0"/>
          <p:nvPr/>
        </p:nvPicPr>
        <p:blipFill>
          <a:blip r:embed="rId3">
            <a:alphaModFix/>
          </a:blip>
          <a:stretch>
            <a:fillRect/>
          </a:stretch>
        </p:blipFill>
        <p:spPr>
          <a:xfrm>
            <a:off x="152400" y="152400"/>
            <a:ext cx="8776275" cy="3925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BASIC FUNCTIONALITIES</a:t>
            </a:r>
            <a:endParaRPr b="1">
              <a:latin typeface="Times New Roman"/>
              <a:ea typeface="Times New Roman"/>
              <a:cs typeface="Times New Roman"/>
              <a:sym typeface="Times New Roman"/>
            </a:endParaRPr>
          </a:p>
        </p:txBody>
      </p:sp>
      <p:sp>
        <p:nvSpPr>
          <p:cNvPr id="176" name="Google Shape;176;p31"/>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lnSpcReduction="20000"/>
          </a:bodyPr>
          <a:lstStyle/>
          <a:p>
            <a:pPr indent="-361950" lvl="0" marL="457200" rtl="0" algn="l">
              <a:lnSpc>
                <a:spcPct val="115000"/>
              </a:lnSpc>
              <a:spcBef>
                <a:spcPts val="0"/>
              </a:spcBef>
              <a:spcAft>
                <a:spcPts val="0"/>
              </a:spcAft>
              <a:buSzPts val="2100"/>
              <a:buFont typeface="Times New Roman"/>
              <a:buChar char="●"/>
            </a:pPr>
            <a:r>
              <a:rPr lang="en-GB" sz="2100" u="sng">
                <a:latin typeface="Times New Roman"/>
                <a:ea typeface="Times New Roman"/>
                <a:cs typeface="Times New Roman"/>
                <a:sym typeface="Times New Roman"/>
              </a:rPr>
              <a:t>BOOKING HISTORY</a:t>
            </a:r>
            <a:endParaRPr sz="2100" u="sng">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User is able to view their Booking History in the “Booking History” tab, which enlists all the ticket bookings made by the user, along with their status of confirmation. Whenever a seat is not available the status is shown as “Waiting”</a:t>
            </a:r>
            <a:endParaRPr sz="18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GB" sz="1800">
                <a:latin typeface="Times New Roman"/>
                <a:ea typeface="Times New Roman"/>
                <a:cs typeface="Times New Roman"/>
                <a:sym typeface="Times New Roman"/>
              </a:rPr>
              <a:t>Besides this, they can also print their tickets.	</a:t>
            </a:r>
            <a:endParaRPr sz="18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GB" sz="1900">
                <a:latin typeface="Times New Roman"/>
                <a:ea typeface="Times New Roman"/>
                <a:cs typeface="Times New Roman"/>
                <a:sym typeface="Times New Roman"/>
              </a:rPr>
              <a:t>The user can also cancel their bookings.</a:t>
            </a:r>
            <a:br>
              <a:rPr lang="en-GB" sz="1900">
                <a:latin typeface="Times New Roman"/>
                <a:ea typeface="Times New Roman"/>
                <a:cs typeface="Times New Roman"/>
                <a:sym typeface="Times New Roman"/>
              </a:rPr>
            </a:br>
            <a:endParaRPr sz="19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GB" sz="2100" u="sng">
                <a:latin typeface="Times New Roman"/>
                <a:ea typeface="Times New Roman"/>
                <a:cs typeface="Times New Roman"/>
                <a:sym typeface="Times New Roman"/>
              </a:rPr>
              <a:t>TICKET CANCELLATION</a:t>
            </a:r>
            <a:endParaRPr sz="2100" u="sng">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GB" sz="2100" u="sng">
                <a:latin typeface="Times New Roman"/>
                <a:ea typeface="Times New Roman"/>
                <a:cs typeface="Times New Roman"/>
                <a:sym typeface="Times New Roman"/>
              </a:rPr>
              <a:t>User can cancel the ticket</a:t>
            </a:r>
            <a:endParaRPr sz="2100" u="sng">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100" u="sng">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GB" sz="2100" u="sng">
                <a:latin typeface="Times New Roman"/>
                <a:ea typeface="Times New Roman"/>
                <a:cs typeface="Times New Roman"/>
                <a:sym typeface="Times New Roman"/>
              </a:rPr>
              <a:t>PERSONAL PROFILE</a:t>
            </a:r>
            <a:endParaRPr sz="2100" u="sng">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Users can edit their personal details by accessing the Profile tab.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Besides this, we have also instilled the feature to change their passwords too.</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ACKNOWLEDGMENT</a:t>
            </a:r>
            <a:endParaRPr b="1">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latin typeface="Times New Roman"/>
                <a:ea typeface="Times New Roman"/>
                <a:cs typeface="Times New Roman"/>
                <a:sym typeface="Times New Roman"/>
              </a:rPr>
              <a:t>We would like to thank to Prof. Arnab Bhattacharya, our course instructor, for providing us with this opportunity to design and draft this project and the knowledge we gained through it.</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GB">
                <a:latin typeface="Times New Roman"/>
                <a:ea typeface="Times New Roman"/>
                <a:cs typeface="Times New Roman"/>
                <a:sym typeface="Times New Roman"/>
              </a:rPr>
              <a:t>We are also grateful to the TAs for this course, without whose support this project wouldn’t have seen this form.</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BOOKED TICKET HISTORY</a:t>
            </a:r>
            <a:endParaRPr/>
          </a:p>
          <a:p>
            <a:pPr indent="-228600" lvl="0" marL="457200" rtl="0" algn="l">
              <a:lnSpc>
                <a:spcPct val="100000"/>
              </a:lnSpc>
              <a:spcBef>
                <a:spcPts val="0"/>
              </a:spcBef>
              <a:spcAft>
                <a:spcPts val="0"/>
              </a:spcAft>
              <a:buSzPts val="1800"/>
              <a:buNone/>
            </a:pPr>
            <a:r>
              <a:t/>
            </a:r>
            <a:endParaRPr/>
          </a:p>
        </p:txBody>
      </p:sp>
      <p:pic>
        <p:nvPicPr>
          <p:cNvPr id="182" name="Google Shape;182;p32"/>
          <p:cNvPicPr preferRelativeResize="0"/>
          <p:nvPr/>
        </p:nvPicPr>
        <p:blipFill rotWithShape="1">
          <a:blip r:embed="rId3">
            <a:alphaModFix/>
          </a:blip>
          <a:srcRect b="0" l="0" r="0" t="0"/>
          <a:stretch/>
        </p:blipFill>
        <p:spPr>
          <a:xfrm>
            <a:off x="0" y="0"/>
            <a:ext cx="9144000" cy="418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BOOKED TICKET HISTORY</a:t>
            </a:r>
            <a:endParaRPr/>
          </a:p>
        </p:txBody>
      </p:sp>
      <p:pic>
        <p:nvPicPr>
          <p:cNvPr id="188" name="Google Shape;188;p33"/>
          <p:cNvPicPr preferRelativeResize="0"/>
          <p:nvPr/>
        </p:nvPicPr>
        <p:blipFill rotWithShape="1">
          <a:blip r:embed="rId3">
            <a:alphaModFix/>
          </a:blip>
          <a:srcRect b="0" l="0" r="0" t="0"/>
          <a:stretch/>
        </p:blipFill>
        <p:spPr>
          <a:xfrm>
            <a:off x="0" y="0"/>
            <a:ext cx="9144000" cy="40565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PROFILE VIEW</a:t>
            </a:r>
            <a:endParaRPr/>
          </a:p>
        </p:txBody>
      </p:sp>
      <p:pic>
        <p:nvPicPr>
          <p:cNvPr id="194" name="Google Shape;194;p34"/>
          <p:cNvPicPr preferRelativeResize="0"/>
          <p:nvPr/>
        </p:nvPicPr>
        <p:blipFill rotWithShape="1">
          <a:blip r:embed="rId3">
            <a:alphaModFix/>
          </a:blip>
          <a:srcRect b="0" l="0" r="0" t="0"/>
          <a:stretch/>
        </p:blipFill>
        <p:spPr>
          <a:xfrm>
            <a:off x="57149" y="179908"/>
            <a:ext cx="8829676" cy="39570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latin typeface="Times New Roman"/>
                <a:ea typeface="Times New Roman"/>
                <a:cs typeface="Times New Roman"/>
                <a:sym typeface="Times New Roman"/>
              </a:rPr>
              <a:t>ADMIN FUNCTIONALITIES</a:t>
            </a:r>
            <a:endParaRPr/>
          </a:p>
        </p:txBody>
      </p:sp>
      <p:sp>
        <p:nvSpPr>
          <p:cNvPr id="200" name="Google Shape;200;p35"/>
          <p:cNvSpPr txBox="1"/>
          <p:nvPr>
            <p:ph idx="1" type="body"/>
          </p:nvPr>
        </p:nvSpPr>
        <p:spPr>
          <a:xfrm>
            <a:off x="311700" y="1152475"/>
            <a:ext cx="8520600" cy="415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sz="2100" u="sng">
                <a:latin typeface="Times New Roman"/>
                <a:ea typeface="Times New Roman"/>
                <a:cs typeface="Times New Roman"/>
                <a:sym typeface="Times New Roman"/>
              </a:rPr>
              <a:t>ADD TRAIN - </a:t>
            </a:r>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admin add a train and its features like train number, train name, origins destination including the timings of train.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It can also decide upon the ticket prices for each of the coaches.</a:t>
            </a:r>
            <a:endParaRPr>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GB">
                <a:latin typeface="Times New Roman"/>
                <a:ea typeface="Times New Roman"/>
                <a:cs typeface="Times New Roman"/>
                <a:sym typeface="Times New Roman"/>
              </a:rPr>
              <a:t>Besides this, they can also print their tickets.	</a:t>
            </a:r>
            <a:endParaRPr>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t/>
            </a:r>
            <a:endParaRPr sz="1900">
              <a:latin typeface="Times New Roman"/>
              <a:ea typeface="Times New Roman"/>
              <a:cs typeface="Times New Roman"/>
              <a:sym typeface="Times New Roman"/>
            </a:endParaRPr>
          </a:p>
          <a:p>
            <a:pPr indent="-349250" lvl="0" marL="457200" rtl="0" algn="l">
              <a:lnSpc>
                <a:spcPct val="115000"/>
              </a:lnSpc>
              <a:spcBef>
                <a:spcPts val="1200"/>
              </a:spcBef>
              <a:spcAft>
                <a:spcPts val="0"/>
              </a:spcAft>
              <a:buSzPts val="1900"/>
              <a:buFont typeface="Times New Roman"/>
              <a:buChar char="●"/>
            </a:pPr>
            <a:r>
              <a:rPr lang="en-GB" sz="2100" u="sng">
                <a:latin typeface="Times New Roman"/>
                <a:ea typeface="Times New Roman"/>
                <a:cs typeface="Times New Roman"/>
                <a:sym typeface="Times New Roman"/>
              </a:rPr>
              <a:t>SCHEDULE TRAIN - </a:t>
            </a:r>
            <a:endParaRPr sz="2100" u="sng">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Here the admin can decide in what months of the year the train runs.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It also decide upon the number of seats available in a train for every coach.</a:t>
            </a:r>
            <a:br>
              <a:rPr lang="en-GB" sz="1900">
                <a:latin typeface="Times New Roman"/>
                <a:ea typeface="Times New Roman"/>
                <a:cs typeface="Times New Roman"/>
                <a:sym typeface="Times New Roman"/>
              </a:rPr>
            </a:br>
            <a:endParaRPr sz="19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ADD TRAIN(ADMIN FEATURE)</a:t>
            </a:r>
            <a:endParaRPr/>
          </a:p>
        </p:txBody>
      </p:sp>
      <p:pic>
        <p:nvPicPr>
          <p:cNvPr id="206" name="Google Shape;206;p36"/>
          <p:cNvPicPr preferRelativeResize="0"/>
          <p:nvPr/>
        </p:nvPicPr>
        <p:blipFill rotWithShape="1">
          <a:blip r:embed="rId3">
            <a:alphaModFix/>
          </a:blip>
          <a:srcRect b="0" l="0" r="0" t="0"/>
          <a:stretch/>
        </p:blipFill>
        <p:spPr>
          <a:xfrm>
            <a:off x="0" y="0"/>
            <a:ext cx="9144000" cy="39219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SCHEDULING TRAINS(ADMIN FEATURE)</a:t>
            </a:r>
            <a:endParaRPr/>
          </a:p>
        </p:txBody>
      </p:sp>
      <p:pic>
        <p:nvPicPr>
          <p:cNvPr id="212" name="Google Shape;212;p37"/>
          <p:cNvPicPr preferRelativeResize="0"/>
          <p:nvPr/>
        </p:nvPicPr>
        <p:blipFill rotWithShape="1">
          <a:blip r:embed="rId3">
            <a:alphaModFix/>
          </a:blip>
          <a:srcRect b="0" l="0" r="0" t="0"/>
          <a:stretch/>
        </p:blipFill>
        <p:spPr>
          <a:xfrm>
            <a:off x="0" y="0"/>
            <a:ext cx="9144000" cy="41362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GB">
                <a:latin typeface="Times New Roman"/>
                <a:ea typeface="Times New Roman"/>
                <a:cs typeface="Times New Roman"/>
                <a:sym typeface="Times New Roman"/>
              </a:rPr>
              <a:t>ADMIN FUNCTIONALITIES</a:t>
            </a:r>
            <a:endParaRPr/>
          </a:p>
        </p:txBody>
      </p:sp>
      <p:sp>
        <p:nvSpPr>
          <p:cNvPr id="218" name="Google Shape;21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Font typeface="Times New Roman"/>
              <a:buChar char="●"/>
            </a:pPr>
            <a:r>
              <a:rPr lang="en-GB" sz="2100" u="sng">
                <a:latin typeface="Times New Roman"/>
                <a:ea typeface="Times New Roman"/>
                <a:cs typeface="Times New Roman"/>
                <a:sym typeface="Times New Roman"/>
              </a:rPr>
              <a:t>ADD INTERLIST</a:t>
            </a:r>
            <a:endParaRPr sz="2100" u="sng">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admin can select on which stations a particular train  passes through including the arrival timings.</a:t>
            </a:r>
            <a:endParaRPr sz="1800">
              <a:latin typeface="Times New Roman"/>
              <a:ea typeface="Times New Roman"/>
              <a:cs typeface="Times New Roman"/>
              <a:sym typeface="Times New Roman"/>
            </a:endParaRPr>
          </a:p>
          <a:p>
            <a:pPr indent="-285750" lvl="1" marL="857250" rtl="0" algn="l">
              <a:lnSpc>
                <a:spcPct val="115000"/>
              </a:lnSpc>
              <a:spcBef>
                <a:spcPts val="0"/>
              </a:spcBef>
              <a:spcAft>
                <a:spcPts val="0"/>
              </a:spcAft>
              <a:buSzPts val="1800"/>
              <a:buChar char="○"/>
            </a:pPr>
            <a:r>
              <a:rPr lang="en-GB" sz="1800">
                <a:latin typeface="Times New Roman"/>
                <a:ea typeface="Times New Roman"/>
                <a:cs typeface="Times New Roman"/>
                <a:sym typeface="Times New Roman"/>
              </a:rPr>
              <a:t>The admin can decide on which days of the week it can run.</a:t>
            </a:r>
            <a:endParaRPr/>
          </a:p>
          <a:p>
            <a:pPr indent="-171450" lvl="1" marL="857250" rtl="0" algn="l">
              <a:lnSpc>
                <a:spcPct val="115000"/>
              </a:lnSpc>
              <a:spcBef>
                <a:spcPts val="0"/>
              </a:spcBef>
              <a:spcAft>
                <a:spcPts val="0"/>
              </a:spcAft>
              <a:buSzPts val="1800"/>
              <a:buNone/>
            </a:pPr>
            <a:r>
              <a:t/>
            </a:r>
            <a:endParaRPr sz="1800">
              <a:latin typeface="Times New Roman"/>
              <a:ea typeface="Times New Roman"/>
              <a:cs typeface="Times New Roman"/>
              <a:sym typeface="Times New Roman"/>
            </a:endParaRPr>
          </a:p>
          <a:p>
            <a:pPr indent="0" lvl="1" marL="571500" rtl="0" algn="l">
              <a:lnSpc>
                <a:spcPct val="115000"/>
              </a:lnSpc>
              <a:spcBef>
                <a:spcPts val="0"/>
              </a:spcBef>
              <a:spcAft>
                <a:spcPts val="0"/>
              </a:spcAft>
              <a:buSzPts val="1800"/>
              <a:buNone/>
            </a:pPr>
            <a:r>
              <a:rPr lang="en-GB" sz="1800">
                <a:latin typeface="Times New Roman"/>
                <a:ea typeface="Times New Roman"/>
                <a:cs typeface="Times New Roman"/>
                <a:sym typeface="Times New Roman"/>
              </a:rPr>
              <a:t>Admin can schedule a train after adding a train and adding the stations in the interlist.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ADD INTERLIST (ADMIN FEATURE)</a:t>
            </a:r>
            <a:endParaRPr/>
          </a:p>
        </p:txBody>
      </p:sp>
      <p:pic>
        <p:nvPicPr>
          <p:cNvPr id="224" name="Google Shape;224;p39"/>
          <p:cNvPicPr preferRelativeResize="0"/>
          <p:nvPr/>
        </p:nvPicPr>
        <p:blipFill rotWithShape="1">
          <a:blip r:embed="rId3">
            <a:alphaModFix/>
          </a:blip>
          <a:srcRect b="0" l="0" r="0" t="0"/>
          <a:stretch/>
        </p:blipFill>
        <p:spPr>
          <a:xfrm>
            <a:off x="0" y="0"/>
            <a:ext cx="9144000" cy="41000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TECH-STACK EMPLOYED</a:t>
            </a:r>
            <a:endParaRPr b="1">
              <a:latin typeface="Times New Roman"/>
              <a:ea typeface="Times New Roman"/>
              <a:cs typeface="Times New Roman"/>
              <a:sym typeface="Times New Roman"/>
            </a:endParaRPr>
          </a:p>
        </p:txBody>
      </p:sp>
      <p:sp>
        <p:nvSpPr>
          <p:cNvPr id="230" name="Google Shape;230;p40"/>
          <p:cNvSpPr txBox="1"/>
          <p:nvPr>
            <p:ph idx="1" type="body"/>
          </p:nvPr>
        </p:nvSpPr>
        <p:spPr>
          <a:xfrm>
            <a:off x="311700" y="1152600"/>
            <a:ext cx="8520600" cy="3453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Front end: HTML, CSS,Bootstrap, JavaScript</a:t>
            </a:r>
            <a:endParaRPr/>
          </a:p>
          <a:p>
            <a:pPr indent="-342900" lvl="0" marL="457200" rtl="0" algn="l">
              <a:lnSpc>
                <a:spcPct val="115000"/>
              </a:lnSpc>
              <a:spcBef>
                <a:spcPts val="0"/>
              </a:spcBef>
              <a:spcAft>
                <a:spcPts val="0"/>
              </a:spcAft>
              <a:buSzPts val="1800"/>
              <a:buChar char="●"/>
            </a:pPr>
            <a:r>
              <a:rPr lang="en-GB"/>
              <a:t>Back end: PHP, MySQL</a:t>
            </a:r>
            <a:endParaRPr/>
          </a:p>
          <a:p>
            <a:pPr indent="-342900" lvl="0" marL="457200" rtl="0" algn="l">
              <a:lnSpc>
                <a:spcPct val="115000"/>
              </a:lnSpc>
              <a:spcBef>
                <a:spcPts val="0"/>
              </a:spcBef>
              <a:spcAft>
                <a:spcPts val="0"/>
              </a:spcAft>
              <a:buSzPts val="1800"/>
              <a:buChar char="●"/>
            </a:pPr>
            <a:r>
              <a:rPr lang="en-GB"/>
              <a:t>PHP: Hypertext Preprocessor (PHP) is a technology that allows software developers to create dynamically generated web pages, in HTML, XML, or other document types, as per client request. PHP is open source software.</a:t>
            </a:r>
            <a:endParaRPr/>
          </a:p>
          <a:p>
            <a:pPr indent="-342900" lvl="0" marL="457200" rtl="0" algn="l">
              <a:lnSpc>
                <a:spcPct val="115000"/>
              </a:lnSpc>
              <a:spcBef>
                <a:spcPts val="0"/>
              </a:spcBef>
              <a:spcAft>
                <a:spcPts val="0"/>
              </a:spcAft>
              <a:buSzPts val="1800"/>
              <a:buChar char="●"/>
            </a:pPr>
            <a:r>
              <a:rPr lang="en-GB"/>
              <a:t>MySQL: MySql is a database, widely used for accessing querying, updating, and managing data in databases.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POSSIBLE IMPROVEMENTS</a:t>
            </a:r>
            <a:endParaRPr b="1">
              <a:latin typeface="Times New Roman"/>
              <a:ea typeface="Times New Roman"/>
              <a:cs typeface="Times New Roman"/>
              <a:sym typeface="Times New Roman"/>
            </a:endParaRPr>
          </a:p>
        </p:txBody>
      </p:sp>
      <p:sp>
        <p:nvSpPr>
          <p:cNvPr id="236" name="Google Shape;236;p41"/>
          <p:cNvSpPr txBox="1"/>
          <p:nvPr>
            <p:ph idx="1" type="body"/>
          </p:nvPr>
        </p:nvSpPr>
        <p:spPr>
          <a:xfrm>
            <a:off x="387900" y="1152475"/>
            <a:ext cx="8520600" cy="3990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If we find case of cancelation it would be better a feature to change waiting status into confirmation whenever..</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If user can book tickets for the in-between stations but he/she needs to pay the full amount of the train ticket. This is one of the features that needs improvement.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We also plan upon introducing different quotas like tatkal, senior citizens and ladies reservation as found in actual IRCTC booking systems.</a:t>
            </a:r>
            <a:endParaRPr>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t/>
            </a:r>
            <a:endParaRPr>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MOTIVATION</a:t>
            </a:r>
            <a:endParaRPr b="1">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latin typeface="Times New Roman"/>
                <a:ea typeface="Times New Roman"/>
                <a:cs typeface="Times New Roman"/>
                <a:sym typeface="Times New Roman"/>
              </a:rPr>
              <a:t>Indian Railways is an avenue which is bound to have been accessed by everyone at some point of their lives. Drawing inspiration from the massive scale and its usefulness, we aim to develop a miniature model of Railway Booking system.</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GB">
                <a:latin typeface="Times New Roman"/>
                <a:ea typeface="Times New Roman"/>
                <a:cs typeface="Times New Roman"/>
                <a:sym typeface="Times New Roman"/>
              </a:rPr>
              <a:t>We have tried to incorporate and mimic some of its noticeable and much necessary features in the project, using the tech stack we had at our hand.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GB">
                <a:latin typeface="Times New Roman"/>
                <a:ea typeface="Times New Roman"/>
                <a:cs typeface="Times New Roman"/>
                <a:sym typeface="Times New Roman"/>
              </a:rPr>
              <a:t>The model still holds a lot of scope of improvement and we hope to better it with more of our diligent efforts.</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42" name="Google Shape;242;p42"/>
          <p:cNvSpPr txBox="1"/>
          <p:nvPr>
            <p:ph idx="1" type="body"/>
          </p:nvPr>
        </p:nvSpPr>
        <p:spPr>
          <a:xfrm>
            <a:off x="311700" y="863550"/>
            <a:ext cx="8520600" cy="34164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800"/>
              <a:buNone/>
            </a:pPr>
            <a:r>
              <a:rPr b="1" lang="en-GB" sz="3600">
                <a:latin typeface="Times New Roman"/>
                <a:ea typeface="Times New Roman"/>
                <a:cs typeface="Times New Roman"/>
                <a:sym typeface="Times New Roman"/>
              </a:rPr>
              <a:t>THANKS!!</a:t>
            </a:r>
            <a:endParaRPr b="1" sz="3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SETTING UP THE HOST </a:t>
            </a:r>
            <a:endParaRPr b="1">
              <a:latin typeface="Times New Roman"/>
              <a:ea typeface="Times New Roman"/>
              <a:cs typeface="Times New Roman"/>
              <a:sym typeface="Times New Roman"/>
            </a:endParaRPr>
          </a:p>
        </p:txBody>
      </p:sp>
      <p:sp>
        <p:nvSpPr>
          <p:cNvPr id="74" name="Google Shape;74;p16"/>
          <p:cNvSpPr txBox="1"/>
          <p:nvPr>
            <p:ph idx="1" type="body"/>
          </p:nvPr>
        </p:nvSpPr>
        <p:spPr>
          <a:xfrm>
            <a:off x="311700" y="11746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latin typeface="Times New Roman"/>
                <a:ea typeface="Times New Roman"/>
                <a:cs typeface="Times New Roman"/>
                <a:sym typeface="Times New Roman"/>
              </a:rPr>
              <a:t>We are using a third-party application “XAMPP” to setup the interface for MYSQL and php in order to provide a runtime environment for the hosting of data and front-end.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GB">
                <a:latin typeface="Times New Roman"/>
                <a:ea typeface="Times New Roman"/>
                <a:cs typeface="Times New Roman"/>
                <a:sym typeface="Times New Roman"/>
              </a:rPr>
              <a:t>Following are the steps to configure the setup:</a:t>
            </a:r>
            <a:endParaRPr>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lang="en-GB">
                <a:latin typeface="Times New Roman"/>
                <a:ea typeface="Times New Roman"/>
                <a:cs typeface="Times New Roman"/>
                <a:sym typeface="Times New Roman"/>
              </a:rPr>
              <a:t>Install “xampp”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Extract the .zip file and add the folder inside “C:\xampp\htdocs”.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Start xampp (MySQL)</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Open the MySQL admin and create a new database “ralidraft” and import “railres.sql” from the folder.</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a:latin typeface="Times New Roman"/>
                <a:ea typeface="Times New Roman"/>
                <a:cs typeface="Times New Roman"/>
                <a:sym typeface="Times New Roman"/>
              </a:rPr>
              <a:t>Run “</a:t>
            </a:r>
            <a:r>
              <a:rPr lang="en-GB" u="sng">
                <a:solidFill>
                  <a:schemeClr val="hlink"/>
                </a:solidFill>
                <a:latin typeface="Times New Roman"/>
                <a:ea typeface="Times New Roman"/>
                <a:cs typeface="Times New Roman"/>
                <a:sym typeface="Times New Roman"/>
                <a:hlinkClick r:id="rId3"/>
              </a:rPr>
              <a:t>http://www.localhost/railres/</a:t>
            </a:r>
            <a:r>
              <a:rPr lang="en-GB">
                <a:latin typeface="Times New Roman"/>
                <a:ea typeface="Times New Roman"/>
                <a:cs typeface="Times New Roman"/>
                <a:sym typeface="Times New Roman"/>
              </a:rPr>
              <a:t>” and we are ready to use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78975" y="223800"/>
            <a:ext cx="8520600" cy="56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This is how our project looks like - </a:t>
            </a:r>
            <a:endParaRPr/>
          </a:p>
        </p:txBody>
      </p:sp>
      <p:sp>
        <p:nvSpPr>
          <p:cNvPr id="80" name="Google Shape;8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1" name="Google Shape;81;p17"/>
          <p:cNvPicPr preferRelativeResize="0"/>
          <p:nvPr/>
        </p:nvPicPr>
        <p:blipFill rotWithShape="1">
          <a:blip r:embed="rId3">
            <a:alphaModFix/>
          </a:blip>
          <a:srcRect b="0" l="0" r="0" t="0"/>
          <a:stretch/>
        </p:blipFill>
        <p:spPr>
          <a:xfrm>
            <a:off x="0" y="1014653"/>
            <a:ext cx="9061402" cy="40066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Times New Roman"/>
                <a:ea typeface="Times New Roman"/>
                <a:cs typeface="Times New Roman"/>
                <a:sym typeface="Times New Roman"/>
              </a:rPr>
              <a:t>DATABASES -</a:t>
            </a:r>
            <a:endParaRPr/>
          </a:p>
        </p:txBody>
      </p:sp>
      <p:sp>
        <p:nvSpPr>
          <p:cNvPr id="87" name="Google Shape;8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We have created 6 tables in our database to simplify our storage information.</a:t>
            </a:r>
            <a:endParaRPr/>
          </a:p>
          <a:p>
            <a:pPr indent="-342900" lvl="0" marL="457200" rtl="0" algn="l">
              <a:lnSpc>
                <a:spcPct val="115000"/>
              </a:lnSpc>
              <a:spcBef>
                <a:spcPts val="0"/>
              </a:spcBef>
              <a:spcAft>
                <a:spcPts val="0"/>
              </a:spcAft>
              <a:buSzPts val="1800"/>
              <a:buChar char="●"/>
            </a:pPr>
            <a:r>
              <a:rPr lang="en-GB"/>
              <a:t>Users list – stores the users info</a:t>
            </a:r>
            <a:endParaRPr/>
          </a:p>
          <a:p>
            <a:pPr indent="-342900" lvl="0" marL="457200" rtl="0" algn="l">
              <a:lnSpc>
                <a:spcPct val="115000"/>
              </a:lnSpc>
              <a:spcBef>
                <a:spcPts val="0"/>
              </a:spcBef>
              <a:spcAft>
                <a:spcPts val="0"/>
              </a:spcAft>
              <a:buSzPts val="1800"/>
              <a:buChar char="●"/>
            </a:pPr>
            <a:r>
              <a:rPr lang="en-GB"/>
              <a:t>Admins list – Stores the admins info</a:t>
            </a:r>
            <a:endParaRPr/>
          </a:p>
          <a:p>
            <a:pPr indent="-342900" lvl="0" marL="457200" rtl="0" algn="l">
              <a:lnSpc>
                <a:spcPct val="115000"/>
              </a:lnSpc>
              <a:spcBef>
                <a:spcPts val="0"/>
              </a:spcBef>
              <a:spcAft>
                <a:spcPts val="0"/>
              </a:spcAft>
              <a:buSzPts val="1800"/>
              <a:buChar char="●"/>
            </a:pPr>
            <a:r>
              <a:rPr lang="en-GB"/>
              <a:t>Booking list – Stores the information about booking of the passengers.</a:t>
            </a:r>
            <a:endParaRPr/>
          </a:p>
          <a:p>
            <a:pPr indent="-342900" lvl="0" marL="457200" rtl="0" algn="l">
              <a:lnSpc>
                <a:spcPct val="115000"/>
              </a:lnSpc>
              <a:spcBef>
                <a:spcPts val="0"/>
              </a:spcBef>
              <a:spcAft>
                <a:spcPts val="0"/>
              </a:spcAft>
              <a:buSzPts val="1800"/>
              <a:buChar char="●"/>
            </a:pPr>
            <a:r>
              <a:rPr lang="en-GB"/>
              <a:t>Train list – contains all the the list of trains available</a:t>
            </a:r>
            <a:endParaRPr/>
          </a:p>
          <a:p>
            <a:pPr indent="-342900" lvl="0" marL="457200" rtl="0" algn="l">
              <a:lnSpc>
                <a:spcPct val="115000"/>
              </a:lnSpc>
              <a:spcBef>
                <a:spcPts val="0"/>
              </a:spcBef>
              <a:spcAft>
                <a:spcPts val="0"/>
              </a:spcAft>
              <a:buSzPts val="1800"/>
              <a:buChar char="●"/>
            </a:pPr>
            <a:r>
              <a:rPr lang="en-GB"/>
              <a:t>Seats availability list – stores the info about trains and their seats</a:t>
            </a:r>
            <a:endParaRPr/>
          </a:p>
          <a:p>
            <a:pPr indent="-342900" lvl="0" marL="457200" rtl="0" algn="l">
              <a:lnSpc>
                <a:spcPct val="115000"/>
              </a:lnSpc>
              <a:spcBef>
                <a:spcPts val="0"/>
              </a:spcBef>
              <a:spcAft>
                <a:spcPts val="0"/>
              </a:spcAft>
              <a:buSzPts val="1800"/>
              <a:buChar char="●"/>
            </a:pPr>
            <a:r>
              <a:rPr lang="en-GB"/>
              <a:t>Interlist – stores info about intermediate stations between source and destination.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56125" y="20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SCHEMA DIAGRAM</a:t>
            </a:r>
            <a:endParaRPr/>
          </a:p>
        </p:txBody>
      </p:sp>
      <p:pic>
        <p:nvPicPr>
          <p:cNvPr id="93" name="Google Shape;93;p19"/>
          <p:cNvPicPr preferRelativeResize="0"/>
          <p:nvPr/>
        </p:nvPicPr>
        <p:blipFill>
          <a:blip r:embed="rId3">
            <a:alphaModFix/>
          </a:blip>
          <a:stretch>
            <a:fillRect/>
          </a:stretch>
        </p:blipFill>
        <p:spPr>
          <a:xfrm>
            <a:off x="2142715" y="656400"/>
            <a:ext cx="5896059" cy="4487099"/>
          </a:xfrm>
          <a:prstGeom prst="rect">
            <a:avLst/>
          </a:prstGeom>
          <a:noFill/>
          <a:ln>
            <a:noFill/>
          </a:ln>
        </p:spPr>
      </p:pic>
      <p:cxnSp>
        <p:nvCxnSpPr>
          <p:cNvPr id="94" name="Google Shape;94;p19"/>
          <p:cNvCxnSpPr/>
          <p:nvPr/>
        </p:nvCxnSpPr>
        <p:spPr>
          <a:xfrm rot="5400000">
            <a:off x="5090325" y="1586200"/>
            <a:ext cx="2511000" cy="1559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5" name="Google Shape;95;p19"/>
          <p:cNvCxnSpPr/>
          <p:nvPr/>
        </p:nvCxnSpPr>
        <p:spPr>
          <a:xfrm>
            <a:off x="5577100" y="3577225"/>
            <a:ext cx="796500" cy="165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96" name="Google Shape;96;p19"/>
          <p:cNvCxnSpPr/>
          <p:nvPr/>
        </p:nvCxnSpPr>
        <p:spPr>
          <a:xfrm>
            <a:off x="6185475" y="3732075"/>
            <a:ext cx="11100" cy="111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txBox="1"/>
          <p:nvPr/>
        </p:nvSpPr>
        <p:spPr>
          <a:xfrm>
            <a:off x="2652725" y="374317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(Primary key)</a:t>
            </a:r>
            <a:endParaRPr sz="900"/>
          </a:p>
        </p:txBody>
      </p:sp>
      <p:sp>
        <p:nvSpPr>
          <p:cNvPr id="98" name="Google Shape;98;p19"/>
          <p:cNvSpPr txBox="1"/>
          <p:nvPr/>
        </p:nvSpPr>
        <p:spPr>
          <a:xfrm>
            <a:off x="4630350" y="1917163"/>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(Foreign key)</a:t>
            </a:r>
            <a:endParaRPr sz="900"/>
          </a:p>
        </p:txBody>
      </p:sp>
      <p:sp>
        <p:nvSpPr>
          <p:cNvPr id="99" name="Google Shape;99;p19"/>
          <p:cNvSpPr txBox="1"/>
          <p:nvPr/>
        </p:nvSpPr>
        <p:spPr>
          <a:xfrm>
            <a:off x="6107700" y="12304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(foreign key)</a:t>
            </a:r>
            <a:endParaRPr sz="900"/>
          </a:p>
        </p:txBody>
      </p:sp>
      <p:sp>
        <p:nvSpPr>
          <p:cNvPr id="100" name="Google Shape;100;p19"/>
          <p:cNvSpPr txBox="1"/>
          <p:nvPr/>
        </p:nvSpPr>
        <p:spPr>
          <a:xfrm>
            <a:off x="7488450" y="1230425"/>
            <a:ext cx="127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(foreign key)</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36700" y="17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 </a:t>
            </a:r>
            <a:endParaRPr/>
          </a:p>
        </p:txBody>
      </p:sp>
      <p:pic>
        <p:nvPicPr>
          <p:cNvPr id="106" name="Google Shape;106;p20"/>
          <p:cNvPicPr preferRelativeResize="0"/>
          <p:nvPr/>
        </p:nvPicPr>
        <p:blipFill>
          <a:blip r:embed="rId3">
            <a:alphaModFix/>
          </a:blip>
          <a:stretch>
            <a:fillRect/>
          </a:stretch>
        </p:blipFill>
        <p:spPr>
          <a:xfrm>
            <a:off x="952850" y="686400"/>
            <a:ext cx="6533926" cy="440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p>
            <a:pPr indent="-228600" lvl="0" marL="457200" rtl="0" algn="l">
              <a:lnSpc>
                <a:spcPct val="100000"/>
              </a:lnSpc>
              <a:spcBef>
                <a:spcPts val="0"/>
              </a:spcBef>
              <a:spcAft>
                <a:spcPts val="0"/>
              </a:spcAft>
              <a:buSzPts val="1800"/>
              <a:buNone/>
            </a:pPr>
            <a:r>
              <a:rPr lang="en-GB"/>
              <a:t>TRAIN LIST</a:t>
            </a:r>
            <a:endParaRPr/>
          </a:p>
        </p:txBody>
      </p:sp>
      <p:pic>
        <p:nvPicPr>
          <p:cNvPr id="112" name="Google Shape;112;p21"/>
          <p:cNvPicPr preferRelativeResize="0"/>
          <p:nvPr/>
        </p:nvPicPr>
        <p:blipFill rotWithShape="1">
          <a:blip r:embed="rId3">
            <a:alphaModFix/>
          </a:blip>
          <a:srcRect b="0" l="0" r="0" t="0"/>
          <a:stretch/>
        </p:blipFill>
        <p:spPr>
          <a:xfrm>
            <a:off x="154172" y="108483"/>
            <a:ext cx="3063505" cy="2354784"/>
          </a:xfrm>
          <a:prstGeom prst="rect">
            <a:avLst/>
          </a:prstGeom>
          <a:noFill/>
          <a:ln>
            <a:noFill/>
          </a:ln>
        </p:spPr>
      </p:pic>
      <p:pic>
        <p:nvPicPr>
          <p:cNvPr id="113" name="Google Shape;113;p21"/>
          <p:cNvPicPr preferRelativeResize="0"/>
          <p:nvPr/>
        </p:nvPicPr>
        <p:blipFill rotWithShape="1">
          <a:blip r:embed="rId4">
            <a:alphaModFix/>
          </a:blip>
          <a:srcRect b="0" l="0" r="0" t="0"/>
          <a:stretch/>
        </p:blipFill>
        <p:spPr>
          <a:xfrm>
            <a:off x="3217677" y="2593181"/>
            <a:ext cx="5731510" cy="2291715"/>
          </a:xfrm>
          <a:prstGeom prst="rect">
            <a:avLst/>
          </a:prstGeom>
          <a:noFill/>
          <a:ln>
            <a:noFill/>
          </a:ln>
        </p:spPr>
      </p:pic>
      <p:sp>
        <p:nvSpPr>
          <p:cNvPr id="114" name="Google Shape;114;p21"/>
          <p:cNvSpPr txBox="1"/>
          <p:nvPr/>
        </p:nvSpPr>
        <p:spPr>
          <a:xfrm>
            <a:off x="3371850" y="1700213"/>
            <a:ext cx="43291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USER PROFILE STRUCTURE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