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71" r:id="rId5"/>
    <p:sldId id="272" r:id="rId6"/>
    <p:sldId id="259" r:id="rId7"/>
    <p:sldId id="260" r:id="rId8"/>
    <p:sldId id="261" r:id="rId9"/>
    <p:sldId id="262" r:id="rId10"/>
    <p:sldId id="263" r:id="rId11"/>
    <p:sldId id="264" r:id="rId12"/>
    <p:sldId id="275" r:id="rId13"/>
    <p:sldId id="265" r:id="rId14"/>
    <p:sldId id="266" r:id="rId15"/>
    <p:sldId id="267" r:id="rId16"/>
    <p:sldId id="273" r:id="rId17"/>
    <p:sldId id="268" r:id="rId18"/>
    <p:sldId id="276" r:id="rId19"/>
    <p:sldId id="269" r:id="rId20"/>
    <p:sldId id="270" r:id="rId21"/>
    <p:sldId id="277" r:id="rId22"/>
  </p:sldIdLst>
  <p:sldSz cx="9144000" cy="5143500" type="screen16x9"/>
  <p:notesSz cx="6858000" cy="9144000"/>
  <p:embeddedFontLs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094081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51401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725673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1" name="Shape 11"/>
          <p:cNvSpPr txBox="1">
            <a:spLocks noGrp="1"/>
          </p:cNvSpPr>
          <p:nvPr>
            <p:ph type="ctrTitle"/>
          </p:nvPr>
        </p:nvSpPr>
        <p:spPr>
          <a:xfrm>
            <a:off x="510450" y="1257300"/>
            <a:ext cx="8123100" cy="1588500"/>
          </a:xfrm>
          <a:prstGeom prst="rect">
            <a:avLst/>
          </a:prstGeom>
        </p:spPr>
        <p:txBody>
          <a:bodyPr lIns="91425" tIns="91425" rIns="91425" bIns="91425" anchor="b"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2" name="Shape 12"/>
          <p:cNvSpPr txBox="1">
            <a:spLocks noGrp="1"/>
          </p:cNvSpPr>
          <p:nvPr>
            <p:ph type="subTitle" idx="1"/>
          </p:nvPr>
        </p:nvSpPr>
        <p:spPr>
          <a:xfrm>
            <a:off x="510450" y="3182312"/>
            <a:ext cx="8123100" cy="6300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dirty="0"/>
          </a:p>
        </p:txBody>
      </p:sp>
      <p:sp>
        <p:nvSpPr>
          <p:cNvPr id="50" name="Shape 50"/>
          <p:cNvSpPr txBox="1">
            <a:spLocks noGrp="1"/>
          </p:cNvSpPr>
          <p:nvPr>
            <p:ph type="title"/>
          </p:nvPr>
        </p:nvSpPr>
        <p:spPr>
          <a:xfrm>
            <a:off x="311700" y="991475"/>
            <a:ext cx="8520600" cy="1917900"/>
          </a:xfrm>
          <a:prstGeom prst="rect">
            <a:avLst/>
          </a:prstGeom>
        </p:spPr>
        <p:txBody>
          <a:bodyPr lIns="91425" tIns="91425" rIns="91425" bIns="91425" anchor="ctr"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071300"/>
            <a:ext cx="8520600" cy="901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510450" y="2057400"/>
            <a:ext cx="8123100" cy="778800"/>
          </a:xfrm>
          <a:prstGeom prst="rect">
            <a:avLst/>
          </a:prstGeom>
        </p:spPr>
        <p:txBody>
          <a:bodyPr lIns="91425" tIns="91425" rIns="91425" bIns="91425" anchor="b"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17" name="Shape 1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dirty="0"/>
          </a:p>
        </p:txBody>
      </p:sp>
      <p:sp>
        <p:nvSpPr>
          <p:cNvPr id="20" name="Shape 2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7975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dirty="0"/>
          </a:p>
        </p:txBody>
      </p:sp>
      <p:cxnSp>
        <p:nvCxnSpPr>
          <p:cNvPr id="40" name="Shape 40"/>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265500" y="1205825"/>
            <a:ext cx="4045200" cy="1509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68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None/>
              <a:defRPr sz="2100"/>
            </a:lvl1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0450" y="1596275"/>
            <a:ext cx="8123100" cy="1384800"/>
          </a:xfrm>
          <a:prstGeom prst="rect">
            <a:avLst/>
          </a:prstGeom>
        </p:spPr>
        <p:txBody>
          <a:bodyPr lIns="91425" tIns="91425" rIns="91425" bIns="91425" anchor="t" anchorCtr="0">
            <a:noAutofit/>
          </a:bodyPr>
          <a:lstStyle/>
          <a:p>
            <a:pPr lvl="0">
              <a:spcBef>
                <a:spcPts val="0"/>
              </a:spcBef>
              <a:buNone/>
            </a:pPr>
            <a:r>
              <a:rPr lang="en" sz="3600" i="1" u="sng" dirty="0"/>
              <a:t>Secure UART Implementation on FPGA</a:t>
            </a:r>
          </a:p>
          <a:p>
            <a:pPr lvl="0">
              <a:spcBef>
                <a:spcPts val="0"/>
              </a:spcBef>
              <a:buNone/>
            </a:pPr>
            <a:r>
              <a:rPr lang="en" sz="3600" i="1" dirty="0"/>
              <a:t>			</a:t>
            </a:r>
            <a:r>
              <a:rPr lang="en" sz="2200" dirty="0"/>
              <a:t>Project Supervisor : Dr. Sunny Sharma</a:t>
            </a:r>
          </a:p>
        </p:txBody>
      </p:sp>
      <p:sp>
        <p:nvSpPr>
          <p:cNvPr id="60" name="Shape 60"/>
          <p:cNvSpPr txBox="1">
            <a:spLocks noGrp="1"/>
          </p:cNvSpPr>
          <p:nvPr>
            <p:ph type="subTitle" idx="1"/>
          </p:nvPr>
        </p:nvSpPr>
        <p:spPr>
          <a:xfrm>
            <a:off x="510450" y="2694550"/>
            <a:ext cx="8123100" cy="2339700"/>
          </a:xfrm>
          <a:prstGeom prst="rect">
            <a:avLst/>
          </a:prstGeom>
        </p:spPr>
        <p:txBody>
          <a:bodyPr lIns="91425" tIns="91425" rIns="91425" bIns="91425" anchor="t" anchorCtr="0">
            <a:noAutofit/>
          </a:bodyPr>
          <a:lstStyle/>
          <a:p>
            <a:pPr marL="2286000" lvl="0" indent="457200" algn="l" rtl="0">
              <a:spcBef>
                <a:spcPts val="0"/>
              </a:spcBef>
              <a:buNone/>
            </a:pPr>
            <a:endParaRPr dirty="0"/>
          </a:p>
          <a:p>
            <a:pPr marL="2286000" lvl="0" indent="0" algn="l" rtl="0">
              <a:spcBef>
                <a:spcPts val="0"/>
              </a:spcBef>
              <a:buNone/>
            </a:pPr>
            <a:r>
              <a:rPr lang="en" sz="2200"/>
              <a:t>              </a:t>
            </a:r>
          </a:p>
          <a:p>
            <a:pPr lvl="0" algn="r" rtl="0">
              <a:spcBef>
                <a:spcPts val="0"/>
              </a:spcBef>
              <a:buNone/>
            </a:pPr>
            <a:endParaRPr dirty="0"/>
          </a:p>
          <a:p>
            <a:pPr lvl="0" algn="r" rtl="0">
              <a:spcBef>
                <a:spcPts val="0"/>
              </a:spcBef>
              <a:buNone/>
            </a:pPr>
            <a:r>
              <a:rPr lang="en" sz="2200"/>
              <a:t>   Group Members: IEC2014002  Ritwick Sundar </a:t>
            </a:r>
          </a:p>
          <a:p>
            <a:pPr marL="2286000" lvl="0" indent="457200" algn="l">
              <a:spcBef>
                <a:spcPts val="0"/>
              </a:spcBef>
              <a:buNone/>
            </a:pPr>
            <a:r>
              <a:rPr lang="en" sz="2200"/>
              <a:t>                        IEC2014090  Utkarsh Singh</a:t>
            </a:r>
          </a:p>
          <a:p>
            <a:pPr lvl="0" indent="457200" algn="l">
              <a:spcBef>
                <a:spcPts val="0"/>
              </a:spcBef>
              <a:buNone/>
            </a:pPr>
            <a:r>
              <a:rPr lang="en" sz="2200"/>
              <a:t>                                                        IEC2014097   Kshitij Garg</a:t>
            </a:r>
            <a:r>
              <a:rPr lang="en"/>
              <a:t>	</a:t>
            </a:r>
          </a:p>
        </p:txBody>
      </p:sp>
      <p:sp>
        <p:nvSpPr>
          <p:cNvPr id="61" name="Shape 61"/>
          <p:cNvSpPr txBox="1"/>
          <p:nvPr/>
        </p:nvSpPr>
        <p:spPr>
          <a:xfrm>
            <a:off x="521700" y="139600"/>
            <a:ext cx="7906200" cy="1197600"/>
          </a:xfrm>
          <a:prstGeom prst="rect">
            <a:avLst/>
          </a:prstGeom>
          <a:noFill/>
          <a:ln>
            <a:noFill/>
          </a:ln>
        </p:spPr>
        <p:txBody>
          <a:bodyPr lIns="91425" tIns="91425" rIns="91425" bIns="91425" anchor="t" anchorCtr="0">
            <a:noAutofit/>
          </a:bodyPr>
          <a:lstStyle/>
          <a:p>
            <a:pPr marL="0" lvl="0" indent="0" algn="ctr" rtl="0">
              <a:spcBef>
                <a:spcPts val="0"/>
              </a:spcBef>
              <a:buNone/>
            </a:pPr>
            <a:r>
              <a:rPr lang="en" sz="2600" dirty="0">
                <a:solidFill>
                  <a:srgbClr val="FFFFFF"/>
                </a:solidFill>
                <a:latin typeface="Proxima Nova"/>
                <a:ea typeface="Proxima Nova"/>
                <a:cs typeface="Proxima Nova"/>
                <a:sym typeface="Proxima Nova"/>
              </a:rPr>
              <a:t>Indian Institute of Information Technology,                              Allahabad</a:t>
            </a:r>
          </a:p>
          <a:p>
            <a:pPr lvl="0" algn="ctr" rtl="0">
              <a:spcBef>
                <a:spcPts val="0"/>
              </a:spcBef>
              <a:buNone/>
            </a:pPr>
            <a:r>
              <a:rPr lang="en" dirty="0">
                <a:solidFill>
                  <a:srgbClr val="F3F3F3"/>
                </a:solidFill>
              </a:rPr>
              <a:t>Project B.Tech E.C.E 5</a:t>
            </a:r>
            <a:r>
              <a:rPr lang="en" baseline="30000" dirty="0">
                <a:solidFill>
                  <a:srgbClr val="F3F3F3"/>
                </a:solidFill>
              </a:rPr>
              <a:t>th</a:t>
            </a:r>
            <a:r>
              <a:rPr lang="en" dirty="0">
                <a:solidFill>
                  <a:srgbClr val="F3F3F3"/>
                </a:solidFill>
              </a:rPr>
              <a:t> Semester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517525" y="163725"/>
            <a:ext cx="8268600" cy="4734000"/>
          </a:xfrm>
          <a:prstGeom prst="rect">
            <a:avLst/>
          </a:prstGeom>
        </p:spPr>
        <p:txBody>
          <a:bodyPr lIns="91425" tIns="91425" rIns="91425" bIns="91425" anchor="t" anchorCtr="0">
            <a:noAutofit/>
          </a:bodyPr>
          <a:lstStyle/>
          <a:p>
            <a:pPr lvl="0" rtl="0">
              <a:spcBef>
                <a:spcPts val="0"/>
              </a:spcBef>
              <a:buNone/>
            </a:pPr>
            <a:r>
              <a:rPr lang="en" sz="2400" b="1" u="sng" dirty="0">
                <a:solidFill>
                  <a:srgbClr val="F3F3F3"/>
                </a:solidFill>
              </a:rPr>
              <a:t>Baud Rate Generator</a:t>
            </a:r>
          </a:p>
          <a:p>
            <a:pPr lvl="0" rtl="0">
              <a:spcBef>
                <a:spcPts val="0"/>
              </a:spcBef>
              <a:buNone/>
            </a:pPr>
            <a:endParaRPr sz="2400" b="1" u="sng" dirty="0">
              <a:solidFill>
                <a:srgbClr val="F3F3F3"/>
              </a:solidFill>
            </a:endParaRPr>
          </a:p>
          <a:p>
            <a:pPr marL="457200" lvl="0" indent="-330200" rtl="0">
              <a:spcBef>
                <a:spcPts val="0"/>
              </a:spcBef>
              <a:buClr>
                <a:srgbClr val="F3F3F3"/>
              </a:buClr>
              <a:buSzPct val="100000"/>
              <a:buChar char="●"/>
            </a:pPr>
            <a:r>
              <a:rPr lang="en" sz="1600" dirty="0">
                <a:solidFill>
                  <a:srgbClr val="F3F3F3"/>
                </a:solidFill>
              </a:rPr>
              <a:t>The Baud Rate Generator contains 2 internal counters - one for Transmitter and one for Receiver clock.</a:t>
            </a:r>
          </a:p>
          <a:p>
            <a:pPr marL="457200" lvl="0" indent="-330200" rtl="0">
              <a:spcBef>
                <a:spcPts val="0"/>
              </a:spcBef>
              <a:buClr>
                <a:srgbClr val="F3F3F3"/>
              </a:buClr>
              <a:buSzPct val="100000"/>
              <a:buChar char="●"/>
            </a:pPr>
            <a:r>
              <a:rPr lang="en" sz="1600" dirty="0">
                <a:solidFill>
                  <a:srgbClr val="F3F3F3"/>
                </a:solidFill>
              </a:rPr>
              <a:t>The Counters are used as Frequency Dividers. </a:t>
            </a:r>
          </a:p>
          <a:p>
            <a:pPr marL="457200" lvl="0" indent="-330200" rtl="0">
              <a:spcBef>
                <a:spcPts val="0"/>
              </a:spcBef>
              <a:buClr>
                <a:srgbClr val="F3F3F3"/>
              </a:buClr>
              <a:buSzPct val="100000"/>
              <a:buChar char="●"/>
            </a:pPr>
            <a:r>
              <a:rPr lang="en" sz="1600" dirty="0">
                <a:solidFill>
                  <a:srgbClr val="F3F3F3"/>
                </a:solidFill>
              </a:rPr>
              <a:t>The Receiver clock frequency is normally 16 times the Transmitter clock frequency for oversampling.</a:t>
            </a:r>
          </a:p>
          <a:p>
            <a:pPr marL="457200" lvl="0" indent="-330200" rtl="0">
              <a:spcBef>
                <a:spcPts val="0"/>
              </a:spcBef>
              <a:buClr>
                <a:srgbClr val="F3F3F3"/>
              </a:buClr>
              <a:buSzPct val="100000"/>
              <a:buChar char="●"/>
            </a:pPr>
            <a:r>
              <a:rPr lang="en" sz="1600" dirty="0">
                <a:solidFill>
                  <a:srgbClr val="F3F3F3"/>
                </a:solidFill>
              </a:rPr>
              <a:t>The Baud Rate Generator implemented uses Divide by 16 to create the 16:1 receiver to transmitter clock speed ratio.</a:t>
            </a:r>
          </a:p>
          <a:p>
            <a:pPr marL="457200" lvl="0" indent="-330200" rtl="0">
              <a:spcBef>
                <a:spcPts val="0"/>
              </a:spcBef>
              <a:buClr>
                <a:srgbClr val="F3F3F3"/>
              </a:buClr>
              <a:buSzPct val="100000"/>
              <a:buChar char="●"/>
            </a:pPr>
            <a:r>
              <a:rPr lang="en" sz="1600" dirty="0">
                <a:solidFill>
                  <a:srgbClr val="F3F3F3"/>
                </a:solidFill>
              </a:rPr>
              <a:t>The Divide by 16 counter is a 4 bit counter. Once the counter reaches 15 , the transmitter clock goes high and counter is reset to 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90250" y="75050"/>
            <a:ext cx="8268600" cy="4891200"/>
          </a:xfrm>
          <a:prstGeom prst="rect">
            <a:avLst/>
          </a:prstGeom>
        </p:spPr>
        <p:txBody>
          <a:bodyPr lIns="91425" tIns="91425" rIns="91425" bIns="91425" anchor="t" anchorCtr="0">
            <a:noAutofit/>
          </a:bodyPr>
          <a:lstStyle/>
          <a:p>
            <a:pPr lvl="0" rtl="0">
              <a:spcBef>
                <a:spcPts val="0"/>
              </a:spcBef>
              <a:buNone/>
            </a:pPr>
            <a:r>
              <a:rPr lang="en" sz="2400" b="1" u="sng" dirty="0">
                <a:solidFill>
                  <a:srgbClr val="F3F3F3"/>
                </a:solidFill>
              </a:rPr>
              <a:t>Timing Diagram</a:t>
            </a:r>
          </a:p>
          <a:p>
            <a:pPr marL="2286000" lvl="0" indent="457200" rtl="0">
              <a:spcBef>
                <a:spcPts val="0"/>
              </a:spcBef>
              <a:buNone/>
            </a:pPr>
            <a:r>
              <a:rPr lang="en" sz="2400" b="1" u="sng" dirty="0">
                <a:solidFill>
                  <a:srgbClr val="F3F3F3"/>
                </a:solidFill>
              </a:rPr>
              <a:t>                              </a:t>
            </a:r>
          </a:p>
          <a:p>
            <a:pPr marL="457200" lvl="0" indent="-330200" rtl="0">
              <a:spcBef>
                <a:spcPts val="0"/>
              </a:spcBef>
              <a:buClr>
                <a:srgbClr val="F3F3F3"/>
              </a:buClr>
              <a:buSzPct val="100000"/>
              <a:buChar char="●"/>
            </a:pPr>
            <a:r>
              <a:rPr lang="en" sz="1600" dirty="0">
                <a:solidFill>
                  <a:srgbClr val="F3F3F3"/>
                </a:solidFill>
              </a:rPr>
              <a:t>Timing Diagram of Transmitter clock ( System Clock / 16 ) as generated by  Baud Rate Generator. </a:t>
            </a: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p:txBody>
      </p:sp>
      <p:pic>
        <p:nvPicPr>
          <p:cNvPr id="104" name="Shape 104"/>
          <p:cNvPicPr preferRelativeResize="0"/>
          <p:nvPr/>
        </p:nvPicPr>
        <p:blipFill>
          <a:blip r:embed="rId3">
            <a:alphaModFix/>
          </a:blip>
          <a:stretch>
            <a:fillRect/>
          </a:stretch>
        </p:blipFill>
        <p:spPr>
          <a:xfrm>
            <a:off x="995650" y="1448001"/>
            <a:ext cx="6724356" cy="3518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517525" y="163725"/>
            <a:ext cx="8268600" cy="4921746"/>
          </a:xfrm>
          <a:prstGeom prst="rect">
            <a:avLst/>
          </a:prstGeom>
        </p:spPr>
        <p:txBody>
          <a:bodyPr lIns="91425" tIns="91425" rIns="91425" bIns="91425" anchor="t" anchorCtr="0">
            <a:noAutofit/>
          </a:bodyPr>
          <a:lstStyle/>
          <a:p>
            <a:pPr lvl="0" rtl="0">
              <a:spcBef>
                <a:spcPts val="0"/>
              </a:spcBef>
            </a:pPr>
            <a:r>
              <a:rPr lang="en" sz="2400" b="1" u="sng" dirty="0">
                <a:solidFill>
                  <a:srgbClr val="F3F3F3"/>
                </a:solidFill>
              </a:rPr>
              <a:t>Transmitter</a:t>
            </a:r>
            <a:br>
              <a:rPr lang="en" sz="2400" b="1" u="sng" dirty="0">
                <a:solidFill>
                  <a:srgbClr val="F3F3F3"/>
                </a:solidFill>
              </a:rPr>
            </a:br>
            <a:br>
              <a:rPr lang="en" sz="2400" b="1" u="sng" dirty="0">
                <a:solidFill>
                  <a:srgbClr val="F3F3F3"/>
                </a:solidFill>
              </a:rPr>
            </a:br>
            <a:r>
              <a:rPr lang="en" sz="1600" dirty="0">
                <a:solidFill>
                  <a:srgbClr val="F3F3F3"/>
                </a:solidFill>
              </a:rPr>
              <a:t>The Transmitter takes in input from an 8 bit register and waits for wr_enable ( CPU signal )</a:t>
            </a:r>
            <a:br>
              <a:rPr lang="en" sz="1600" dirty="0">
                <a:solidFill>
                  <a:srgbClr val="F3F3F3"/>
                </a:solidFill>
              </a:rPr>
            </a:br>
            <a:r>
              <a:rPr lang="en" sz="1600" dirty="0">
                <a:solidFill>
                  <a:srgbClr val="F3F3F3"/>
                </a:solidFill>
              </a:rPr>
              <a:t>to transmit.</a:t>
            </a:r>
            <a:br>
              <a:rPr lang="en" sz="1600" dirty="0">
                <a:solidFill>
                  <a:srgbClr val="F3F3F3"/>
                </a:solidFill>
              </a:rPr>
            </a:br>
            <a:r>
              <a:rPr lang="en" sz="1600" dirty="0">
                <a:solidFill>
                  <a:srgbClr val="F3F3F3"/>
                </a:solidFill>
              </a:rPr>
              <a:t>By convention the default output is kept high to signify that line is active but idle.</a:t>
            </a:r>
            <a:br>
              <a:rPr lang="en" sz="1600" dirty="0">
                <a:solidFill>
                  <a:srgbClr val="F3F3F3"/>
                </a:solidFill>
              </a:rPr>
            </a:br>
            <a:br>
              <a:rPr lang="en" sz="1600" dirty="0">
                <a:solidFill>
                  <a:srgbClr val="F3F3F3"/>
                </a:solidFill>
              </a:rPr>
            </a:br>
            <a:r>
              <a:rPr lang="en" sz="1600" dirty="0">
                <a:solidFill>
                  <a:srgbClr val="F3F3F3"/>
                </a:solidFill>
              </a:rPr>
              <a:t>Its function is to convert the parallel data to serial format and transmit it,</a:t>
            </a:r>
            <a:br>
              <a:rPr lang="en" sz="1600" dirty="0">
                <a:solidFill>
                  <a:srgbClr val="F3F3F3"/>
                </a:solidFill>
              </a:rPr>
            </a:br>
            <a:br>
              <a:rPr lang="en" sz="1600" dirty="0">
                <a:solidFill>
                  <a:srgbClr val="F3F3F3"/>
                </a:solidFill>
              </a:rPr>
            </a:br>
            <a:r>
              <a:rPr lang="en" sz="1600" dirty="0">
                <a:solidFill>
                  <a:srgbClr val="F3F3F3"/>
                </a:solidFill>
              </a:rPr>
              <a:t>An even parity module has been created to send along the data for integrity check.</a:t>
            </a:r>
            <a:br>
              <a:rPr lang="en" sz="1600" dirty="0">
                <a:solidFill>
                  <a:srgbClr val="F3F3F3"/>
                </a:solidFill>
              </a:rPr>
            </a:br>
            <a:br>
              <a:rPr lang="en" sz="1600" dirty="0">
                <a:solidFill>
                  <a:srgbClr val="F3F3F3"/>
                </a:solidFill>
              </a:rPr>
            </a:br>
            <a:r>
              <a:rPr lang="en" sz="1600" u="sng" dirty="0">
                <a:solidFill>
                  <a:srgbClr val="F3F3F3"/>
                </a:solidFill>
              </a:rPr>
              <a:t>Inputs to the Transmitter include </a:t>
            </a:r>
            <a:r>
              <a:rPr lang="en" sz="1600" dirty="0">
                <a:solidFill>
                  <a:srgbClr val="F3F3F3"/>
                </a:solidFill>
              </a:rPr>
              <a:t>: Reset, Tx_Enable(Clock) ,Wr_enable, Tx_data</a:t>
            </a:r>
            <a:br>
              <a:rPr lang="en" sz="1600" dirty="0">
                <a:solidFill>
                  <a:srgbClr val="F3F3F3"/>
                </a:solidFill>
              </a:rPr>
            </a:br>
            <a:r>
              <a:rPr lang="en" sz="1600" dirty="0">
                <a:solidFill>
                  <a:srgbClr val="F3F3F3"/>
                </a:solidFill>
              </a:rPr>
              <a:t>			      and parity bit</a:t>
            </a:r>
            <a:br>
              <a:rPr lang="en" sz="1600" dirty="0">
                <a:solidFill>
                  <a:srgbClr val="F3F3F3"/>
                </a:solidFill>
              </a:rPr>
            </a:br>
            <a:br>
              <a:rPr lang="en" sz="1600" dirty="0">
                <a:solidFill>
                  <a:srgbClr val="F3F3F3"/>
                </a:solidFill>
              </a:rPr>
            </a:br>
            <a:r>
              <a:rPr lang="en" sz="1600" u="sng" dirty="0">
                <a:solidFill>
                  <a:srgbClr val="F3F3F3"/>
                </a:solidFill>
              </a:rPr>
              <a:t>Ouputs from the Transmitter include </a:t>
            </a:r>
            <a:r>
              <a:rPr lang="en" sz="1600" dirty="0">
                <a:solidFill>
                  <a:srgbClr val="F3F3F3"/>
                </a:solidFill>
              </a:rPr>
              <a:t>: Tx_Out , Tx_Busy flag.</a:t>
            </a:r>
            <a:endParaRPr lang="en" sz="2400" b="1" u="sng" dirty="0">
              <a:solidFill>
                <a:srgbClr val="F3F3F3"/>
              </a:solidFill>
            </a:endParaRPr>
          </a:p>
        </p:txBody>
      </p:sp>
    </p:spTree>
    <p:extLst>
      <p:ext uri="{BB962C8B-B14F-4D97-AF65-F5344CB8AC3E}">
        <p14:creationId xmlns:p14="http://schemas.microsoft.com/office/powerpoint/2010/main" val="1095519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517525" y="163725"/>
            <a:ext cx="8268600" cy="4921746"/>
          </a:xfrm>
          <a:prstGeom prst="rect">
            <a:avLst/>
          </a:prstGeom>
        </p:spPr>
        <p:txBody>
          <a:bodyPr lIns="91425" tIns="91425" rIns="91425" bIns="91425" anchor="t" anchorCtr="0">
            <a:noAutofit/>
          </a:bodyPr>
          <a:lstStyle/>
          <a:p>
            <a:pPr lvl="0" rtl="0">
              <a:spcBef>
                <a:spcPts val="0"/>
              </a:spcBef>
              <a:buNone/>
            </a:pPr>
            <a:r>
              <a:rPr lang="en" sz="2400" b="1" u="sng" dirty="0">
                <a:solidFill>
                  <a:srgbClr val="F3F3F3"/>
                </a:solidFill>
              </a:rPr>
              <a:t>Transmitter</a:t>
            </a:r>
          </a:p>
          <a:p>
            <a:pPr lvl="0" rtl="0">
              <a:spcBef>
                <a:spcPts val="0"/>
              </a:spcBef>
              <a:buNone/>
            </a:pPr>
            <a:endParaRPr sz="2400" b="1" u="sng" dirty="0">
              <a:solidFill>
                <a:srgbClr val="F3F3F3"/>
              </a:solidFill>
            </a:endParaRPr>
          </a:p>
          <a:p>
            <a:pPr marL="457200" lvl="0" indent="-330200" rtl="0">
              <a:spcBef>
                <a:spcPts val="0"/>
              </a:spcBef>
              <a:buClr>
                <a:srgbClr val="F3F3F3"/>
              </a:buClr>
              <a:buSzPct val="100000"/>
              <a:buChar char="●"/>
            </a:pPr>
            <a:r>
              <a:rPr lang="en" sz="1600" dirty="0">
                <a:solidFill>
                  <a:srgbClr val="F3F3F3"/>
                </a:solidFill>
              </a:rPr>
              <a:t>The Transmitter has been implemented as a Finite State Machine with 5 States :</a:t>
            </a:r>
          </a:p>
          <a:p>
            <a:pPr lvl="0" rtl="0">
              <a:spcBef>
                <a:spcPts val="0"/>
              </a:spcBef>
              <a:buNone/>
            </a:pPr>
            <a:r>
              <a:rPr lang="en" sz="1600" dirty="0">
                <a:solidFill>
                  <a:srgbClr val="F3F3F3"/>
                </a:solidFill>
              </a:rPr>
              <a:t>	</a:t>
            </a:r>
          </a:p>
          <a:p>
            <a:pPr marL="127000" lvl="0">
              <a:buClr>
                <a:srgbClr val="F3F3F3"/>
              </a:buClr>
            </a:pPr>
            <a:r>
              <a:rPr lang="en" sz="1600" dirty="0">
                <a:solidFill>
                  <a:srgbClr val="F3F3F3"/>
                </a:solidFill>
              </a:rPr>
              <a:t>1.  IDLE  -  In Idle state the transmitter waits for the wr_enable (The CPU signal that tells              	  UART it is sending data to be transmitted).</a:t>
            </a:r>
            <a:br>
              <a:rPr lang="en" sz="1600" dirty="0">
                <a:solidFill>
                  <a:srgbClr val="F3F3F3"/>
                </a:solidFill>
              </a:rPr>
            </a:br>
            <a:br>
              <a:rPr lang="en" sz="1600" dirty="0">
                <a:solidFill>
                  <a:srgbClr val="F3F3F3"/>
                </a:solidFill>
              </a:rPr>
            </a:br>
            <a:r>
              <a:rPr lang="en" sz="1600" dirty="0">
                <a:solidFill>
                  <a:srgbClr val="F3F3F3"/>
                </a:solidFill>
              </a:rPr>
              <a:t>2. START- In Start state the transmitter makes the tx_out low to signal the start of data 	   transmission to the receiver and sends out a 0 bit.</a:t>
            </a:r>
          </a:p>
          <a:p>
            <a:pPr lvl="0"/>
            <a:br>
              <a:rPr lang="en-US" sz="1600" dirty="0">
                <a:solidFill>
                  <a:srgbClr val="F3F3F3"/>
                </a:solidFill>
              </a:rPr>
            </a:br>
            <a:r>
              <a:rPr lang="en-US" sz="1600" dirty="0">
                <a:solidFill>
                  <a:srgbClr val="F3F3F3"/>
                </a:solidFill>
              </a:rPr>
              <a:t>  3.  TX  -  </a:t>
            </a:r>
            <a:r>
              <a:rPr lang="en" sz="1600" dirty="0">
                <a:solidFill>
                  <a:srgbClr val="F3F3F3"/>
                </a:solidFill>
              </a:rPr>
              <a:t>The 8 bit data is now sent LSB first so that the data received by the receiver is in 	big-endian format (MSB-left LSB-right).</a:t>
            </a:r>
            <a:endParaRPr sz="1600" dirty="0">
              <a:solidFill>
                <a:srgbClr val="F3F3F3"/>
              </a:solidFill>
            </a:endParaRPr>
          </a:p>
          <a:p>
            <a:pPr marL="127000" lvl="0" rtl="0">
              <a:spcBef>
                <a:spcPts val="0"/>
              </a:spcBef>
              <a:buClr>
                <a:srgbClr val="F3F3F3"/>
              </a:buClr>
              <a:buSzPct val="100000"/>
            </a:pPr>
            <a:br>
              <a:rPr lang="en" sz="1600" dirty="0">
                <a:solidFill>
                  <a:srgbClr val="F3F3F3"/>
                </a:solidFill>
              </a:rPr>
            </a:br>
            <a:r>
              <a:rPr lang="en" sz="1600" dirty="0">
                <a:solidFill>
                  <a:srgbClr val="F3F3F3"/>
                </a:solidFill>
              </a:rPr>
              <a:t>4. PARITY –The transmitter calculates the even parity of the transmitted code and 	     appends it after the data transmission ; hence taking 1 bit for parity.</a:t>
            </a:r>
            <a:br>
              <a:rPr lang="en" sz="1600" dirty="0">
                <a:solidFill>
                  <a:srgbClr val="F3F3F3"/>
                </a:solidFill>
              </a:rPr>
            </a:br>
            <a:endParaRPr lang="en" sz="1600" dirty="0">
              <a:solidFill>
                <a:srgbClr val="F3F3F3"/>
              </a:solidFill>
            </a:endParaRPr>
          </a:p>
          <a:p>
            <a:pPr lvl="0" rtl="0">
              <a:spcBef>
                <a:spcPts val="0"/>
              </a:spcBef>
              <a:buNone/>
            </a:pPr>
            <a:r>
              <a:rPr lang="en" sz="1600" dirty="0">
                <a:solidFill>
                  <a:srgbClr val="F3F3F3"/>
                </a:solidFill>
              </a:rPr>
              <a:t>  5.  STOP - The ld_tx_data is made 0 and transmitter sends out 1 signalling completion of          </a:t>
            </a:r>
          </a:p>
          <a:p>
            <a:pPr lvl="0" rtl="0">
              <a:spcBef>
                <a:spcPts val="0"/>
              </a:spcBef>
              <a:buNone/>
            </a:pPr>
            <a:r>
              <a:rPr lang="en" sz="1600" dirty="0">
                <a:solidFill>
                  <a:srgbClr val="F3F3F3"/>
                </a:solidFill>
              </a:rPr>
              <a:t>                      data transfer. The transmitter returns to IDLE state after STOP and waits for </a:t>
            </a:r>
          </a:p>
          <a:p>
            <a:pPr lvl="0" rtl="0">
              <a:spcBef>
                <a:spcPts val="0"/>
              </a:spcBef>
              <a:buNone/>
            </a:pPr>
            <a:r>
              <a:rPr lang="en" sz="1600" dirty="0">
                <a:solidFill>
                  <a:srgbClr val="F3F3F3"/>
                </a:solidFill>
              </a:rPr>
              <a:t>                      wr_enable.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90250" y="75050"/>
            <a:ext cx="8268600" cy="4891200"/>
          </a:xfrm>
          <a:prstGeom prst="rect">
            <a:avLst/>
          </a:prstGeom>
        </p:spPr>
        <p:txBody>
          <a:bodyPr lIns="91425" tIns="91425" rIns="91425" bIns="91425" anchor="t" anchorCtr="0">
            <a:noAutofit/>
          </a:bodyPr>
          <a:lstStyle/>
          <a:p>
            <a:pPr lvl="0" rtl="0">
              <a:spcBef>
                <a:spcPts val="0"/>
              </a:spcBef>
              <a:buNone/>
            </a:pPr>
            <a:r>
              <a:rPr lang="en" sz="2400" b="1" u="sng" dirty="0">
                <a:solidFill>
                  <a:srgbClr val="F3F3F3"/>
                </a:solidFill>
              </a:rPr>
              <a:t>Transmitter FSM</a:t>
            </a:r>
          </a:p>
          <a:p>
            <a:pPr marL="2286000" lvl="0" indent="457200" rtl="0">
              <a:spcBef>
                <a:spcPts val="0"/>
              </a:spcBef>
              <a:buNone/>
            </a:pPr>
            <a:r>
              <a:rPr lang="en" sz="2400" b="1" u="sng" dirty="0">
                <a:solidFill>
                  <a:srgbClr val="F3F3F3"/>
                </a:solidFill>
              </a:rPr>
              <a:t>                              </a:t>
            </a: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p:txBody>
      </p:sp>
      <p:pic>
        <p:nvPicPr>
          <p:cNvPr id="2" name="Picture 1"/>
          <p:cNvPicPr>
            <a:picLocks noChangeAspect="1"/>
          </p:cNvPicPr>
          <p:nvPr/>
        </p:nvPicPr>
        <p:blipFill>
          <a:blip r:embed="rId3"/>
          <a:stretch>
            <a:fillRect/>
          </a:stretch>
        </p:blipFill>
        <p:spPr>
          <a:xfrm>
            <a:off x="1626577" y="506437"/>
            <a:ext cx="5539154" cy="45807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90250" y="75050"/>
            <a:ext cx="8268600" cy="4891200"/>
          </a:xfrm>
          <a:prstGeom prst="rect">
            <a:avLst/>
          </a:prstGeom>
        </p:spPr>
        <p:txBody>
          <a:bodyPr lIns="91425" tIns="91425" rIns="91425" bIns="91425" anchor="t" anchorCtr="0">
            <a:noAutofit/>
          </a:bodyPr>
          <a:lstStyle/>
          <a:p>
            <a:pPr lvl="0" rtl="0">
              <a:spcBef>
                <a:spcPts val="0"/>
              </a:spcBef>
              <a:buNone/>
            </a:pPr>
            <a:r>
              <a:rPr lang="en" sz="2400" b="1" u="sng" dirty="0">
                <a:solidFill>
                  <a:srgbClr val="F3F3F3"/>
                </a:solidFill>
              </a:rPr>
              <a:t>Overall Timing Diagram</a:t>
            </a:r>
          </a:p>
          <a:p>
            <a:pPr marL="2286000" lvl="0" indent="457200" rtl="0">
              <a:spcBef>
                <a:spcPts val="0"/>
              </a:spcBef>
              <a:buNone/>
            </a:pPr>
            <a:r>
              <a:rPr lang="en" sz="2400" b="1" u="sng" dirty="0">
                <a:solidFill>
                  <a:srgbClr val="F3F3F3"/>
                </a:solidFill>
              </a:rPr>
              <a:t>                              </a:t>
            </a: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p:txBody>
      </p:sp>
      <p:pic>
        <p:nvPicPr>
          <p:cNvPr id="2" name="Picture 1"/>
          <p:cNvPicPr>
            <a:picLocks noChangeAspect="1"/>
          </p:cNvPicPr>
          <p:nvPr/>
        </p:nvPicPr>
        <p:blipFill>
          <a:blip r:embed="rId3"/>
          <a:stretch>
            <a:fillRect/>
          </a:stretch>
        </p:blipFill>
        <p:spPr>
          <a:xfrm>
            <a:off x="279802" y="640080"/>
            <a:ext cx="8689496" cy="43261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 sz="2400" b="1" u="sng" dirty="0">
                <a:solidFill>
                  <a:srgbClr val="F3F3F3"/>
                </a:solidFill>
              </a:rPr>
              <a:t>RTL Synthesis</a:t>
            </a:r>
            <a:endParaRPr lang="en-US" sz="2400" dirty="0"/>
          </a:p>
        </p:txBody>
      </p:sp>
      <p:pic>
        <p:nvPicPr>
          <p:cNvPr id="4" name="Picture 3"/>
          <p:cNvPicPr>
            <a:picLocks noChangeAspect="1"/>
          </p:cNvPicPr>
          <p:nvPr/>
        </p:nvPicPr>
        <p:blipFill>
          <a:blip r:embed="rId2"/>
          <a:stretch>
            <a:fillRect/>
          </a:stretch>
        </p:blipFill>
        <p:spPr>
          <a:xfrm>
            <a:off x="490250" y="1262257"/>
            <a:ext cx="7888165" cy="3144740"/>
          </a:xfrm>
          <a:prstGeom prst="rect">
            <a:avLst/>
          </a:prstGeom>
        </p:spPr>
      </p:pic>
    </p:spTree>
    <p:extLst>
      <p:ext uri="{BB962C8B-B14F-4D97-AF65-F5344CB8AC3E}">
        <p14:creationId xmlns:p14="http://schemas.microsoft.com/office/powerpoint/2010/main" val="2121472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99425" y="154175"/>
            <a:ext cx="8156700" cy="4624800"/>
          </a:xfrm>
          <a:prstGeom prst="rect">
            <a:avLst/>
          </a:prstGeom>
        </p:spPr>
        <p:txBody>
          <a:bodyPr lIns="91425" tIns="91425" rIns="91425" bIns="91425" anchor="t" anchorCtr="0">
            <a:noAutofit/>
          </a:bodyPr>
          <a:lstStyle/>
          <a:p>
            <a:pPr lvl="0">
              <a:spcBef>
                <a:spcPts val="0"/>
              </a:spcBef>
              <a:buNone/>
            </a:pPr>
            <a:r>
              <a:rPr lang="en" sz="2400" b="1" u="sng" dirty="0">
                <a:solidFill>
                  <a:srgbClr val="F3F3F3"/>
                </a:solidFill>
              </a:rPr>
              <a:t>Code</a:t>
            </a:r>
            <a:r>
              <a:rPr lang="en" sz="2400" dirty="0">
                <a:solidFill>
                  <a:srgbClr val="F3F3F3"/>
                </a:solidFill>
              </a:rPr>
              <a:t> : // Baud Rate Generator</a:t>
            </a:r>
          </a:p>
          <a:p>
            <a:pPr lvl="0"/>
            <a:r>
              <a:rPr lang="en-US" sz="800" dirty="0">
                <a:solidFill>
                  <a:srgbClr val="F3F3F3"/>
                </a:solidFill>
              </a:rPr>
              <a:t>#(parameter width = 4, N = 8)</a:t>
            </a:r>
            <a:br>
              <a:rPr lang="en-US" sz="800" dirty="0">
                <a:solidFill>
                  <a:srgbClr val="F3F3F3"/>
                </a:solidFill>
              </a:rPr>
            </a:br>
            <a:br>
              <a:rPr lang="en-US" sz="800" dirty="0">
                <a:solidFill>
                  <a:srgbClr val="F3F3F3"/>
                </a:solidFill>
              </a:rPr>
            </a:br>
            <a:r>
              <a:rPr lang="en-US" sz="800" dirty="0">
                <a:solidFill>
                  <a:srgbClr val="F3F3F3"/>
                </a:solidFill>
              </a:rPr>
              <a:t>module baudrategentx(clk, rst, txclk);            </a:t>
            </a:r>
            <a:br>
              <a:rPr lang="en-US" sz="800" dirty="0">
                <a:solidFill>
                  <a:srgbClr val="F3F3F3"/>
                </a:solidFill>
              </a:rPr>
            </a:br>
            <a:br>
              <a:rPr lang="en-US" sz="800" dirty="0">
                <a:solidFill>
                  <a:srgbClr val="F3F3F3"/>
                </a:solidFill>
              </a:rPr>
            </a:br>
            <a:r>
              <a:rPr lang="en-US" sz="800" dirty="0">
                <a:solidFill>
                  <a:srgbClr val="F3F3F3"/>
                </a:solidFill>
              </a:rPr>
              <a:t>    input clk, rst;</a:t>
            </a:r>
            <a:br>
              <a:rPr lang="en-US" sz="800" dirty="0">
                <a:solidFill>
                  <a:srgbClr val="F3F3F3"/>
                </a:solidFill>
              </a:rPr>
            </a:br>
            <a:r>
              <a:rPr lang="en-US" sz="800" dirty="0">
                <a:solidFill>
                  <a:srgbClr val="F3F3F3"/>
                </a:solidFill>
              </a:rPr>
              <a:t>    output txclk;</a:t>
            </a:r>
            <a:br>
              <a:rPr lang="en-US" sz="800" dirty="0">
                <a:solidFill>
                  <a:srgbClr val="F3F3F3"/>
                </a:solidFill>
              </a:rPr>
            </a:br>
            <a:br>
              <a:rPr lang="en-US" sz="800" dirty="0">
                <a:solidFill>
                  <a:srgbClr val="F3F3F3"/>
                </a:solidFill>
              </a:rPr>
            </a:br>
            <a:r>
              <a:rPr lang="en-US" sz="800" dirty="0">
                <a:solidFill>
                  <a:srgbClr val="F3F3F3"/>
                </a:solidFill>
              </a:rPr>
              <a:t>reg [width - 1:0] r_reg, txclk_track;</a:t>
            </a:r>
            <a:br>
              <a:rPr lang="en-US" sz="800" dirty="0">
                <a:solidFill>
                  <a:srgbClr val="F3F3F3"/>
                </a:solidFill>
              </a:rPr>
            </a:br>
            <a:r>
              <a:rPr lang="en-US" sz="800" dirty="0">
                <a:solidFill>
                  <a:srgbClr val="F3F3F3"/>
                </a:solidFill>
              </a:rPr>
              <a:t>wire [width - 1:0] r_nxt;</a:t>
            </a:r>
            <a:br>
              <a:rPr lang="en-US" sz="800" dirty="0">
                <a:solidFill>
                  <a:srgbClr val="F3F3F3"/>
                </a:solidFill>
              </a:rPr>
            </a:br>
            <a:br>
              <a:rPr lang="en-US" sz="800" dirty="0">
                <a:solidFill>
                  <a:srgbClr val="F3F3F3"/>
                </a:solidFill>
              </a:rPr>
            </a:br>
            <a:r>
              <a:rPr lang="en-US" sz="800" dirty="0">
                <a:solidFill>
                  <a:srgbClr val="F3F3F3"/>
                </a:solidFill>
              </a:rPr>
              <a:t>always @ (negedge clk or negedge rst) begin</a:t>
            </a:r>
            <a:br>
              <a:rPr lang="en-US" sz="800" dirty="0">
                <a:solidFill>
                  <a:srgbClr val="F3F3F3"/>
                </a:solidFill>
              </a:rPr>
            </a:br>
            <a:r>
              <a:rPr lang="en-US" sz="800" dirty="0">
                <a:solidFill>
                  <a:srgbClr val="F3F3F3"/>
                </a:solidFill>
              </a:rPr>
              <a:t>    if (rst) begin</a:t>
            </a:r>
            <a:br>
              <a:rPr lang="en-US" sz="800" dirty="0">
                <a:solidFill>
                  <a:srgbClr val="F3F3F3"/>
                </a:solidFill>
              </a:rPr>
            </a:br>
            <a:r>
              <a:rPr lang="en-US" sz="800" dirty="0">
                <a:solidFill>
                  <a:srgbClr val="F3F3F3"/>
                </a:solidFill>
              </a:rPr>
              <a:t>        r_reg &lt;= 0;</a:t>
            </a:r>
            <a:br>
              <a:rPr lang="en-US" sz="800" dirty="0">
                <a:solidFill>
                  <a:srgbClr val="F3F3F3"/>
                </a:solidFill>
              </a:rPr>
            </a:br>
            <a:r>
              <a:rPr lang="en-US" sz="800" dirty="0">
                <a:solidFill>
                  <a:srgbClr val="F3F3F3"/>
                </a:solidFill>
              </a:rPr>
              <a:t>        txclk_track &lt;= 1'b0;</a:t>
            </a:r>
            <a:br>
              <a:rPr lang="en-US" sz="800" dirty="0">
                <a:solidFill>
                  <a:srgbClr val="F3F3F3"/>
                </a:solidFill>
              </a:rPr>
            </a:br>
            <a:r>
              <a:rPr lang="en-US" sz="800" dirty="0">
                <a:solidFill>
                  <a:srgbClr val="F3F3F3"/>
                </a:solidFill>
              </a:rPr>
              <a:t>    end</a:t>
            </a:r>
            <a:br>
              <a:rPr lang="en-US" sz="800" dirty="0">
                <a:solidFill>
                  <a:srgbClr val="F3F3F3"/>
                </a:solidFill>
              </a:rPr>
            </a:br>
            <a:r>
              <a:rPr lang="en-US" sz="800" dirty="0">
                <a:solidFill>
                  <a:srgbClr val="F3F3F3"/>
                </a:solidFill>
              </a:rPr>
              <a:t>    else if (r_nxt == N) begin</a:t>
            </a:r>
            <a:br>
              <a:rPr lang="en-US" sz="800" dirty="0">
                <a:solidFill>
                  <a:srgbClr val="F3F3F3"/>
                </a:solidFill>
              </a:rPr>
            </a:br>
            <a:r>
              <a:rPr lang="en-US" sz="800" dirty="0">
                <a:solidFill>
                  <a:srgbClr val="F3F3F3"/>
                </a:solidFill>
              </a:rPr>
              <a:t>        r_reg &lt;= 0;</a:t>
            </a:r>
            <a:br>
              <a:rPr lang="en-US" sz="800" dirty="0">
                <a:solidFill>
                  <a:srgbClr val="F3F3F3"/>
                </a:solidFill>
              </a:rPr>
            </a:br>
            <a:r>
              <a:rPr lang="en-US" sz="800" dirty="0">
                <a:solidFill>
                  <a:srgbClr val="F3F3F3"/>
                </a:solidFill>
              </a:rPr>
              <a:t>        txclk_track &lt;= ~txclk_track;</a:t>
            </a:r>
            <a:br>
              <a:rPr lang="en-US" sz="800" dirty="0">
                <a:solidFill>
                  <a:srgbClr val="F3F3F3"/>
                </a:solidFill>
              </a:rPr>
            </a:br>
            <a:r>
              <a:rPr lang="en-US" sz="800" dirty="0">
                <a:solidFill>
                  <a:srgbClr val="F3F3F3"/>
                </a:solidFill>
              </a:rPr>
              <a:t>    end</a:t>
            </a:r>
            <a:br>
              <a:rPr lang="en-US" sz="800" dirty="0">
                <a:solidFill>
                  <a:srgbClr val="F3F3F3"/>
                </a:solidFill>
              </a:rPr>
            </a:br>
            <a:r>
              <a:rPr lang="en-US" sz="800" dirty="0">
                <a:solidFill>
                  <a:srgbClr val="F3F3F3"/>
                </a:solidFill>
              </a:rPr>
              <a:t>    else </a:t>
            </a:r>
            <a:br>
              <a:rPr lang="en-US" sz="800" dirty="0">
                <a:solidFill>
                  <a:srgbClr val="F3F3F3"/>
                </a:solidFill>
              </a:rPr>
            </a:br>
            <a:r>
              <a:rPr lang="en-US" sz="800" dirty="0">
                <a:solidFill>
                  <a:srgbClr val="F3F3F3"/>
                </a:solidFill>
              </a:rPr>
              <a:t>        r_reg &lt;= r_nxt;</a:t>
            </a:r>
            <a:br>
              <a:rPr lang="en-US" sz="800" dirty="0">
                <a:solidFill>
                  <a:srgbClr val="F3F3F3"/>
                </a:solidFill>
              </a:rPr>
            </a:br>
            <a:r>
              <a:rPr lang="en-US" sz="800" dirty="0">
                <a:solidFill>
                  <a:srgbClr val="F3F3F3"/>
                </a:solidFill>
              </a:rPr>
              <a:t>end</a:t>
            </a:r>
            <a:br>
              <a:rPr lang="en-US" sz="800" dirty="0">
                <a:solidFill>
                  <a:srgbClr val="F3F3F3"/>
                </a:solidFill>
              </a:rPr>
            </a:br>
            <a:r>
              <a:rPr lang="en-US" sz="800" dirty="0">
                <a:solidFill>
                  <a:srgbClr val="F3F3F3"/>
                </a:solidFill>
              </a:rPr>
              <a:t>assign r_nxt = r_reg + 1;</a:t>
            </a:r>
            <a:br>
              <a:rPr lang="en-US" sz="800" dirty="0">
                <a:solidFill>
                  <a:srgbClr val="F3F3F3"/>
                </a:solidFill>
              </a:rPr>
            </a:br>
            <a:r>
              <a:rPr lang="en-US" sz="800" dirty="0">
                <a:solidFill>
                  <a:srgbClr val="F3F3F3"/>
                </a:solidFill>
              </a:rPr>
              <a:t>assign txclk = txclk_track;</a:t>
            </a:r>
            <a:br>
              <a:rPr lang="en-US" sz="800" dirty="0">
                <a:solidFill>
                  <a:srgbClr val="F3F3F3"/>
                </a:solidFill>
              </a:rPr>
            </a:br>
            <a:r>
              <a:rPr lang="en-US" sz="800" dirty="0">
                <a:solidFill>
                  <a:srgbClr val="F3F3F3"/>
                </a:solidFill>
              </a:rPr>
              <a:t>endmodule</a:t>
            </a:r>
            <a:endParaRPr sz="800" dirty="0">
              <a:solidFill>
                <a:srgbClr val="F3F3F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99425" y="154175"/>
            <a:ext cx="8156700" cy="4624800"/>
          </a:xfrm>
          <a:prstGeom prst="rect">
            <a:avLst/>
          </a:prstGeom>
        </p:spPr>
        <p:txBody>
          <a:bodyPr lIns="91425" tIns="91425" rIns="91425" bIns="91425" anchor="t" anchorCtr="0">
            <a:noAutofit/>
          </a:bodyPr>
          <a:lstStyle/>
          <a:p>
            <a:pPr lvl="0">
              <a:spcBef>
                <a:spcPts val="0"/>
              </a:spcBef>
              <a:buNone/>
            </a:pPr>
            <a:r>
              <a:rPr lang="en" sz="2400" b="1" u="sng" dirty="0">
                <a:solidFill>
                  <a:srgbClr val="F3F3F3"/>
                </a:solidFill>
              </a:rPr>
              <a:t>Code</a:t>
            </a:r>
            <a:r>
              <a:rPr lang="en" sz="2400" dirty="0">
                <a:solidFill>
                  <a:srgbClr val="F3F3F3"/>
                </a:solidFill>
              </a:rPr>
              <a:t> : // Parity Module</a:t>
            </a:r>
          </a:p>
          <a:p>
            <a:pPr lvl="0"/>
            <a:r>
              <a:rPr lang="en-US" sz="800" dirty="0">
                <a:solidFill>
                  <a:srgbClr val="F3F3F3"/>
                </a:solidFill>
              </a:rPr>
              <a:t>`timescale 1ns / 1ps</a:t>
            </a:r>
            <a:br>
              <a:rPr lang="en-US" sz="800" dirty="0">
                <a:solidFill>
                  <a:srgbClr val="F3F3F3"/>
                </a:solidFill>
              </a:rPr>
            </a:br>
            <a:br>
              <a:rPr lang="en-US" sz="800" dirty="0">
                <a:solidFill>
                  <a:srgbClr val="F3F3F3"/>
                </a:solidFill>
              </a:rPr>
            </a:br>
            <a:r>
              <a:rPr lang="en-US" sz="800" dirty="0">
                <a:solidFill>
                  <a:srgbClr val="F3F3F3"/>
                </a:solidFill>
              </a:rPr>
              <a:t>module parity_gen (</a:t>
            </a:r>
            <a:br>
              <a:rPr lang="en-US" sz="800" dirty="0">
                <a:solidFill>
                  <a:srgbClr val="F3F3F3"/>
                </a:solidFill>
              </a:rPr>
            </a:br>
            <a:r>
              <a:rPr lang="en-US" sz="800" dirty="0">
                <a:solidFill>
                  <a:srgbClr val="F3F3F3"/>
                </a:solidFill>
              </a:rPr>
              <a:t>data        , </a:t>
            </a:r>
            <a:br>
              <a:rPr lang="en-US" sz="800" dirty="0">
                <a:solidFill>
                  <a:srgbClr val="F3F3F3"/>
                </a:solidFill>
              </a:rPr>
            </a:br>
            <a:r>
              <a:rPr lang="en-US" sz="800" dirty="0">
                <a:solidFill>
                  <a:srgbClr val="F3F3F3"/>
                </a:solidFill>
              </a:rPr>
              <a:t>oddeven     , </a:t>
            </a:r>
            <a:br>
              <a:rPr lang="en-US" sz="800" dirty="0">
                <a:solidFill>
                  <a:srgbClr val="F3F3F3"/>
                </a:solidFill>
              </a:rPr>
            </a:br>
            <a:r>
              <a:rPr lang="en-US" sz="800" dirty="0">
                <a:solidFill>
                  <a:srgbClr val="F3F3F3"/>
                </a:solidFill>
              </a:rPr>
              <a:t>parity</a:t>
            </a:r>
            <a:br>
              <a:rPr lang="en-US" sz="800" dirty="0">
                <a:solidFill>
                  <a:srgbClr val="F3F3F3"/>
                </a:solidFill>
              </a:rPr>
            </a:br>
            <a:r>
              <a:rPr lang="en-US" sz="800" dirty="0">
                <a:solidFill>
                  <a:srgbClr val="F3F3F3"/>
                </a:solidFill>
              </a:rPr>
              <a:t>);</a:t>
            </a:r>
            <a:br>
              <a:rPr lang="en-US" sz="800" dirty="0">
                <a:solidFill>
                  <a:srgbClr val="F3F3F3"/>
                </a:solidFill>
              </a:rPr>
            </a:br>
            <a:br>
              <a:rPr lang="en-US" sz="800" dirty="0">
                <a:solidFill>
                  <a:srgbClr val="F3F3F3"/>
                </a:solidFill>
              </a:rPr>
            </a:br>
            <a:r>
              <a:rPr lang="en-US" sz="800" dirty="0">
                <a:solidFill>
                  <a:srgbClr val="F3F3F3"/>
                </a:solidFill>
              </a:rPr>
              <a:t>    input [7:0] data;</a:t>
            </a:r>
            <a:br>
              <a:rPr lang="en-US" sz="800" dirty="0">
                <a:solidFill>
                  <a:srgbClr val="F3F3F3"/>
                </a:solidFill>
              </a:rPr>
            </a:br>
            <a:r>
              <a:rPr lang="en-US" sz="800" dirty="0">
                <a:solidFill>
                  <a:srgbClr val="F3F3F3"/>
                </a:solidFill>
              </a:rPr>
              <a:t>    input oddeven;</a:t>
            </a:r>
            <a:br>
              <a:rPr lang="en-US" sz="800" dirty="0">
                <a:solidFill>
                  <a:srgbClr val="F3F3F3"/>
                </a:solidFill>
              </a:rPr>
            </a:br>
            <a:r>
              <a:rPr lang="en-US" sz="800" dirty="0">
                <a:solidFill>
                  <a:srgbClr val="F3F3F3"/>
                </a:solidFill>
              </a:rPr>
              <a:t>    output parity;</a:t>
            </a:r>
            <a:br>
              <a:rPr lang="en-US" sz="800" dirty="0">
                <a:solidFill>
                  <a:srgbClr val="F3F3F3"/>
                </a:solidFill>
              </a:rPr>
            </a:br>
            <a:br>
              <a:rPr lang="en-US" sz="800" dirty="0">
                <a:solidFill>
                  <a:srgbClr val="F3F3F3"/>
                </a:solidFill>
              </a:rPr>
            </a:br>
            <a:r>
              <a:rPr lang="en-US" sz="800" dirty="0">
                <a:solidFill>
                  <a:srgbClr val="F3F3F3"/>
                </a:solidFill>
              </a:rPr>
              <a:t>    assign parity = (^data) ^ oddeven;</a:t>
            </a:r>
            <a:br>
              <a:rPr lang="en-US" sz="800" dirty="0">
                <a:solidFill>
                  <a:srgbClr val="F3F3F3"/>
                </a:solidFill>
              </a:rPr>
            </a:br>
            <a:br>
              <a:rPr lang="en-US" sz="800" dirty="0">
                <a:solidFill>
                  <a:srgbClr val="F3F3F3"/>
                </a:solidFill>
              </a:rPr>
            </a:br>
            <a:r>
              <a:rPr lang="en-US" sz="800" dirty="0">
                <a:solidFill>
                  <a:srgbClr val="F3F3F3"/>
                </a:solidFill>
              </a:rPr>
              <a:t>endmodule</a:t>
            </a:r>
            <a:endParaRPr sz="800" dirty="0">
              <a:solidFill>
                <a:srgbClr val="F3F3F3"/>
              </a:solidFill>
            </a:endParaRPr>
          </a:p>
        </p:txBody>
      </p:sp>
    </p:spTree>
    <p:extLst>
      <p:ext uri="{BB962C8B-B14F-4D97-AF65-F5344CB8AC3E}">
        <p14:creationId xmlns:p14="http://schemas.microsoft.com/office/powerpoint/2010/main" val="873836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99425" y="154175"/>
            <a:ext cx="8156700" cy="4870200"/>
          </a:xfrm>
          <a:prstGeom prst="rect">
            <a:avLst/>
          </a:prstGeom>
        </p:spPr>
        <p:txBody>
          <a:bodyPr lIns="91425" tIns="91425" rIns="91425" bIns="91425" anchor="t" anchorCtr="0">
            <a:noAutofit/>
          </a:bodyPr>
          <a:lstStyle/>
          <a:p>
            <a:pPr lvl="0" rtl="0">
              <a:spcBef>
                <a:spcPts val="0"/>
              </a:spcBef>
              <a:buNone/>
            </a:pPr>
            <a:r>
              <a:rPr lang="en" sz="2400" b="1" u="sng" dirty="0">
                <a:solidFill>
                  <a:srgbClr val="F3F3F3"/>
                </a:solidFill>
              </a:rPr>
              <a:t>Code</a:t>
            </a:r>
            <a:r>
              <a:rPr lang="en" sz="2400" dirty="0">
                <a:solidFill>
                  <a:srgbClr val="F3F3F3"/>
                </a:solidFill>
              </a:rPr>
              <a:t> : // Transmitter</a:t>
            </a:r>
          </a:p>
          <a:p>
            <a:pPr lvl="0"/>
            <a:r>
              <a:rPr lang="en-US" sz="800" dirty="0">
                <a:solidFill>
                  <a:srgbClr val="F3F3F3"/>
                </a:solidFill>
              </a:rPr>
              <a:t>module tx_fsm (</a:t>
            </a:r>
            <a:br>
              <a:rPr lang="en-US" sz="800" dirty="0">
                <a:solidFill>
                  <a:srgbClr val="F3F3F3"/>
                </a:solidFill>
              </a:rPr>
            </a:br>
            <a:r>
              <a:rPr lang="en-US" sz="800" dirty="0">
                <a:solidFill>
                  <a:srgbClr val="F3F3F3"/>
                </a:solidFill>
              </a:rPr>
              <a:t>reset          ,</a:t>
            </a:r>
            <a:br>
              <a:rPr lang="en-US" sz="800" dirty="0">
                <a:solidFill>
                  <a:srgbClr val="F3F3F3"/>
                </a:solidFill>
              </a:rPr>
            </a:br>
            <a:r>
              <a:rPr lang="en-US" sz="800" dirty="0">
                <a:solidFill>
                  <a:srgbClr val="F3F3F3"/>
                </a:solidFill>
              </a:rPr>
              <a:t>tx_data        ,</a:t>
            </a:r>
            <a:br>
              <a:rPr lang="en-US" sz="800" dirty="0">
                <a:solidFill>
                  <a:srgbClr val="F3F3F3"/>
                </a:solidFill>
              </a:rPr>
            </a:br>
            <a:r>
              <a:rPr lang="en-US" sz="800" dirty="0">
                <a:solidFill>
                  <a:srgbClr val="F3F3F3"/>
                </a:solidFill>
              </a:rPr>
              <a:t>wr_enable      ,</a:t>
            </a:r>
            <a:br>
              <a:rPr lang="en-US" sz="800" dirty="0">
                <a:solidFill>
                  <a:srgbClr val="F3F3F3"/>
                </a:solidFill>
              </a:rPr>
            </a:br>
            <a:r>
              <a:rPr lang="en-US" sz="800" dirty="0">
                <a:solidFill>
                  <a:srgbClr val="F3F3F3"/>
                </a:solidFill>
              </a:rPr>
              <a:t>tx_enable      ,</a:t>
            </a:r>
            <a:br>
              <a:rPr lang="en-US" sz="800" dirty="0">
                <a:solidFill>
                  <a:srgbClr val="F3F3F3"/>
                </a:solidFill>
              </a:rPr>
            </a:br>
            <a:r>
              <a:rPr lang="en-US" sz="800" dirty="0">
                <a:solidFill>
                  <a:srgbClr val="F3F3F3"/>
                </a:solidFill>
              </a:rPr>
              <a:t>parity         ,</a:t>
            </a:r>
            <a:br>
              <a:rPr lang="en-US" sz="800" dirty="0">
                <a:solidFill>
                  <a:srgbClr val="F3F3F3"/>
                </a:solidFill>
              </a:rPr>
            </a:br>
            <a:r>
              <a:rPr lang="en-US" sz="800" dirty="0">
                <a:solidFill>
                  <a:srgbClr val="F3F3F3"/>
                </a:solidFill>
              </a:rPr>
              <a:t>tx_out         ,</a:t>
            </a:r>
            <a:br>
              <a:rPr lang="en-US" sz="800" dirty="0">
                <a:solidFill>
                  <a:srgbClr val="F3F3F3"/>
                </a:solidFill>
              </a:rPr>
            </a:br>
            <a:r>
              <a:rPr lang="en-US" sz="800" dirty="0">
                <a:solidFill>
                  <a:srgbClr val="F3F3F3"/>
                </a:solidFill>
              </a:rPr>
              <a:t>tx_busy       </a:t>
            </a:r>
            <a:br>
              <a:rPr lang="en-US" sz="800" dirty="0">
                <a:solidFill>
                  <a:srgbClr val="F3F3F3"/>
                </a:solidFill>
              </a:rPr>
            </a:br>
            <a:r>
              <a:rPr lang="en-US" sz="800" dirty="0">
                <a:solidFill>
                  <a:srgbClr val="F3F3F3"/>
                </a:solidFill>
              </a:rPr>
              <a:t>);</a:t>
            </a:r>
            <a:br>
              <a:rPr lang="en-US" sz="800" dirty="0">
                <a:solidFill>
                  <a:srgbClr val="F3F3F3"/>
                </a:solidFill>
              </a:rPr>
            </a:br>
            <a:r>
              <a:rPr lang="en-US" sz="800" dirty="0">
                <a:solidFill>
                  <a:srgbClr val="F3F3F3"/>
                </a:solidFill>
              </a:rPr>
              <a:t>// Port declarations</a:t>
            </a:r>
            <a:br>
              <a:rPr lang="en-US" sz="800" dirty="0">
                <a:solidFill>
                  <a:srgbClr val="F3F3F3"/>
                </a:solidFill>
              </a:rPr>
            </a:br>
            <a:r>
              <a:rPr lang="en-US" sz="800" dirty="0">
                <a:solidFill>
                  <a:srgbClr val="F3F3F3"/>
                </a:solidFill>
              </a:rPr>
              <a:t>input        reset          ;</a:t>
            </a:r>
            <a:br>
              <a:rPr lang="en-US" sz="800" dirty="0">
                <a:solidFill>
                  <a:srgbClr val="F3F3F3"/>
                </a:solidFill>
              </a:rPr>
            </a:br>
            <a:r>
              <a:rPr lang="en-US" sz="800" dirty="0">
                <a:solidFill>
                  <a:srgbClr val="F3F3F3"/>
                </a:solidFill>
              </a:rPr>
              <a:t>input  [7:0] tx_data        ;</a:t>
            </a:r>
            <a:br>
              <a:rPr lang="en-US" sz="800" dirty="0">
                <a:solidFill>
                  <a:srgbClr val="F3F3F3"/>
                </a:solidFill>
              </a:rPr>
            </a:br>
            <a:r>
              <a:rPr lang="en-US" sz="800" dirty="0">
                <a:solidFill>
                  <a:srgbClr val="F3F3F3"/>
                </a:solidFill>
              </a:rPr>
              <a:t>input        tx_enable      ;</a:t>
            </a:r>
            <a:br>
              <a:rPr lang="en-US" sz="800" dirty="0">
                <a:solidFill>
                  <a:srgbClr val="F3F3F3"/>
                </a:solidFill>
              </a:rPr>
            </a:br>
            <a:r>
              <a:rPr lang="en-US" sz="800" dirty="0">
                <a:solidFill>
                  <a:srgbClr val="F3F3F3"/>
                </a:solidFill>
              </a:rPr>
              <a:t>input        wr_enable      ;</a:t>
            </a:r>
            <a:br>
              <a:rPr lang="en-US" sz="800" dirty="0">
                <a:solidFill>
                  <a:srgbClr val="F3F3F3"/>
                </a:solidFill>
              </a:rPr>
            </a:br>
            <a:r>
              <a:rPr lang="en-US" sz="800" dirty="0">
                <a:solidFill>
                  <a:srgbClr val="F3F3F3"/>
                </a:solidFill>
              </a:rPr>
              <a:t>input        parity         ;</a:t>
            </a:r>
            <a:br>
              <a:rPr lang="en-US" sz="800" dirty="0">
                <a:solidFill>
                  <a:srgbClr val="F3F3F3"/>
                </a:solidFill>
              </a:rPr>
            </a:br>
            <a:r>
              <a:rPr lang="en-US" sz="800" dirty="0">
                <a:solidFill>
                  <a:srgbClr val="F3F3F3"/>
                </a:solidFill>
              </a:rPr>
              <a:t>output       tx_out         ;</a:t>
            </a:r>
            <a:br>
              <a:rPr lang="en-US" sz="800" dirty="0">
                <a:solidFill>
                  <a:srgbClr val="F3F3F3"/>
                </a:solidFill>
              </a:rPr>
            </a:br>
            <a:r>
              <a:rPr lang="en-US" sz="800" dirty="0">
                <a:solidFill>
                  <a:srgbClr val="F3F3F3"/>
                </a:solidFill>
              </a:rPr>
              <a:t>output       tx_busy       ;</a:t>
            </a:r>
            <a:br>
              <a:rPr lang="en-US" sz="800" dirty="0">
                <a:solidFill>
                  <a:srgbClr val="F3F3F3"/>
                </a:solidFill>
              </a:rPr>
            </a:br>
            <a:br>
              <a:rPr lang="en-US" sz="800" dirty="0">
                <a:solidFill>
                  <a:srgbClr val="F3F3F3"/>
                </a:solidFill>
              </a:rPr>
            </a:br>
            <a:r>
              <a:rPr lang="en-US" sz="800" dirty="0">
                <a:solidFill>
                  <a:srgbClr val="F3F3F3"/>
                </a:solidFill>
              </a:rPr>
              <a:t>// Internal Variables </a:t>
            </a:r>
            <a:br>
              <a:rPr lang="en-US" sz="800" dirty="0">
                <a:solidFill>
                  <a:srgbClr val="F3F3F3"/>
                </a:solidFill>
              </a:rPr>
            </a:br>
            <a:r>
              <a:rPr lang="en-US" sz="800" dirty="0">
                <a:solidFill>
                  <a:srgbClr val="F3F3F3"/>
                </a:solidFill>
              </a:rPr>
              <a:t>reg [7:0]    tx_reg         ;</a:t>
            </a:r>
            <a:br>
              <a:rPr lang="en-US" sz="800" dirty="0">
                <a:solidFill>
                  <a:srgbClr val="F3F3F3"/>
                </a:solidFill>
              </a:rPr>
            </a:br>
            <a:r>
              <a:rPr lang="en-US" sz="800" dirty="0">
                <a:solidFill>
                  <a:srgbClr val="F3F3F3"/>
                </a:solidFill>
              </a:rPr>
              <a:t>reg [3:0]    tx_cnt         ;</a:t>
            </a:r>
            <a:br>
              <a:rPr lang="en-US" sz="800" dirty="0">
                <a:solidFill>
                  <a:srgbClr val="F3F3F3"/>
                </a:solidFill>
              </a:rPr>
            </a:br>
            <a:r>
              <a:rPr lang="en-US" sz="800" dirty="0">
                <a:solidFill>
                  <a:srgbClr val="F3F3F3"/>
                </a:solidFill>
              </a:rPr>
              <a:t>reg          tx_out         ;</a:t>
            </a:r>
            <a:br>
              <a:rPr lang="en-US" sz="800" dirty="0">
                <a:solidFill>
                  <a:srgbClr val="F3F3F3"/>
                </a:solidFill>
              </a:rPr>
            </a:br>
            <a:r>
              <a:rPr lang="en-US" sz="800" dirty="0">
                <a:solidFill>
                  <a:srgbClr val="F3F3F3"/>
                </a:solidFill>
              </a:rPr>
              <a:t>reg	         tx_busy	    ;</a:t>
            </a:r>
            <a:br>
              <a:rPr lang="en-US" sz="800" dirty="0">
                <a:solidFill>
                  <a:srgbClr val="F3F3F3"/>
                </a:solidFill>
              </a:rPr>
            </a:br>
            <a:r>
              <a:rPr lang="en-US" sz="800" dirty="0">
                <a:solidFill>
                  <a:srgbClr val="F3F3F3"/>
                </a:solidFill>
              </a:rPr>
              <a:t>reg          ld_tx_data     ;</a:t>
            </a:r>
            <a:br>
              <a:rPr lang="en-US" sz="800" dirty="0">
                <a:solidFill>
                  <a:srgbClr val="F3F3F3"/>
                </a:solidFill>
              </a:rPr>
            </a:br>
            <a:r>
              <a:rPr lang="en-US" sz="800" dirty="0">
                <a:solidFill>
                  <a:srgbClr val="F3F3F3"/>
                </a:solidFill>
              </a:rPr>
              <a:t>reg [SIZE-1:0]    state;</a:t>
            </a:r>
            <a:br>
              <a:rPr lang="en-US" sz="800" dirty="0">
                <a:solidFill>
                  <a:srgbClr val="F3F3F3"/>
                </a:solidFill>
              </a:rPr>
            </a:br>
            <a:br>
              <a:rPr lang="en-US" sz="800" dirty="0">
                <a:solidFill>
                  <a:srgbClr val="F3F3F3"/>
                </a:solidFill>
              </a:rPr>
            </a:br>
            <a:r>
              <a:rPr lang="en-US" sz="800" dirty="0">
                <a:solidFill>
                  <a:srgbClr val="F3F3F3"/>
                </a:solidFill>
              </a:rPr>
              <a:t>parameter SIZE = 5;</a:t>
            </a:r>
            <a:br>
              <a:rPr lang="en-US" sz="800" dirty="0">
                <a:solidFill>
                  <a:srgbClr val="F3F3F3"/>
                </a:solidFill>
              </a:rPr>
            </a:br>
            <a:r>
              <a:rPr lang="en-US" sz="800" dirty="0">
                <a:solidFill>
                  <a:srgbClr val="F3F3F3"/>
                </a:solidFill>
              </a:rPr>
              <a:t>parameter IDLE = 3'b000, START = 3'b001, TX = 3'b010,  PARITY = 3'b011, STOP = 3'b100;</a:t>
            </a:r>
            <a:endParaRPr lang="en" sz="800" dirty="0">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90250" y="526350"/>
            <a:ext cx="8268600" cy="3457500"/>
          </a:xfrm>
          <a:prstGeom prst="rect">
            <a:avLst/>
          </a:prstGeom>
        </p:spPr>
        <p:txBody>
          <a:bodyPr lIns="91425" tIns="91425" rIns="91425" bIns="91425" anchor="t" anchorCtr="0">
            <a:noAutofit/>
          </a:bodyPr>
          <a:lstStyle/>
          <a:p>
            <a:pPr lvl="0">
              <a:spcBef>
                <a:spcPts val="0"/>
              </a:spcBef>
              <a:buNone/>
            </a:pPr>
            <a:r>
              <a:rPr lang="en" sz="2400" b="1" u="sng" dirty="0">
                <a:solidFill>
                  <a:srgbClr val="F3F3F3"/>
                </a:solidFill>
              </a:rPr>
              <a:t>Abstract</a:t>
            </a:r>
          </a:p>
          <a:p>
            <a:pPr marL="0" lvl="0" indent="0" rtl="0">
              <a:spcBef>
                <a:spcPts val="0"/>
              </a:spcBef>
              <a:buNone/>
            </a:pPr>
            <a:endParaRPr sz="1400" dirty="0">
              <a:solidFill>
                <a:srgbClr val="F3F3F3"/>
              </a:solidFill>
            </a:endParaRPr>
          </a:p>
          <a:p>
            <a:pPr marL="457200" lvl="0" indent="-330200" rtl="0">
              <a:spcBef>
                <a:spcPts val="0"/>
              </a:spcBef>
              <a:buClr>
                <a:srgbClr val="F3F3F3"/>
              </a:buClr>
              <a:buSzPct val="100000"/>
              <a:buChar char="●"/>
            </a:pPr>
            <a:r>
              <a:rPr lang="en" sz="1600" u="sng" dirty="0">
                <a:solidFill>
                  <a:srgbClr val="F3F3F3"/>
                </a:solidFill>
              </a:rPr>
              <a:t>UART</a:t>
            </a:r>
            <a:r>
              <a:rPr lang="en" sz="1600" dirty="0">
                <a:solidFill>
                  <a:srgbClr val="F3F3F3"/>
                </a:solidFill>
              </a:rPr>
              <a:t> - Universal Asynchronous Transmitter Receiver is a computer hardware device for asynchronous communication in conjunction with communication standards like RS-232.</a:t>
            </a:r>
          </a:p>
          <a:p>
            <a:pPr marL="457200" lvl="0" indent="-330200" rtl="0">
              <a:spcBef>
                <a:spcPts val="0"/>
              </a:spcBef>
              <a:buClr>
                <a:srgbClr val="F3F3F3"/>
              </a:buClr>
              <a:buSzPct val="100000"/>
              <a:buChar char="●"/>
            </a:pPr>
            <a:r>
              <a:rPr lang="en" sz="1600" dirty="0">
                <a:solidFill>
                  <a:srgbClr val="F3F3F3"/>
                </a:solidFill>
              </a:rPr>
              <a:t>UART works on a serial-to-parallel and parallel-to-serial data transfer protocol.</a:t>
            </a:r>
          </a:p>
          <a:p>
            <a:pPr marL="457200" lvl="0" indent="-330200" rtl="0">
              <a:spcBef>
                <a:spcPts val="0"/>
              </a:spcBef>
              <a:buClr>
                <a:srgbClr val="F3F3F3"/>
              </a:buClr>
              <a:buSzPct val="100000"/>
              <a:buChar char="●"/>
            </a:pPr>
            <a:r>
              <a:rPr lang="en" sz="1600" dirty="0">
                <a:solidFill>
                  <a:srgbClr val="F3F3F3"/>
                </a:solidFill>
                <a:latin typeface="Proxima Nova" panose="020B0604020202020204" charset="0"/>
                <a:ea typeface="Times New Roman"/>
                <a:cs typeface="Times New Roman"/>
                <a:sym typeface="Times New Roman"/>
              </a:rPr>
              <a:t>Mostly used for short-distance, low-cost data exchange between computer and peripherals</a:t>
            </a:r>
            <a:r>
              <a:rPr lang="en" sz="1600" dirty="0">
                <a:solidFill>
                  <a:srgbClr val="F3F3F3"/>
                </a:solidFill>
                <a:latin typeface="Times New Roman"/>
                <a:ea typeface="Times New Roman"/>
                <a:cs typeface="Times New Roman"/>
                <a:sym typeface="Times New Roman"/>
              </a:rPr>
              <a:t>. </a:t>
            </a:r>
          </a:p>
          <a:p>
            <a:pPr lvl="0" rtl="0">
              <a:spcBef>
                <a:spcPts val="0"/>
              </a:spcBef>
              <a:buNone/>
            </a:pPr>
            <a:endParaRPr sz="1600" dirty="0">
              <a:solidFill>
                <a:srgbClr val="F3F3F3"/>
              </a:solidFill>
              <a:latin typeface="Times New Roman"/>
              <a:ea typeface="Times New Roman"/>
              <a:cs typeface="Times New Roman"/>
              <a:sym typeface="Times New Roman"/>
            </a:endParaRPr>
          </a:p>
          <a:p>
            <a:pPr lvl="0" rtl="0">
              <a:spcBef>
                <a:spcPts val="0"/>
              </a:spcBef>
              <a:buNone/>
            </a:pPr>
            <a:endParaRPr sz="1600" dirty="0">
              <a:solidFill>
                <a:srgbClr val="F3F3F3"/>
              </a:solidFill>
              <a:latin typeface="Times New Roman"/>
              <a:ea typeface="Times New Roman"/>
              <a:cs typeface="Times New Roman"/>
              <a:sym typeface="Times New Roman"/>
            </a:endParaRPr>
          </a:p>
          <a:p>
            <a:pPr marL="457200" lvl="0" indent="-330200" rtl="0">
              <a:spcBef>
                <a:spcPts val="0"/>
              </a:spcBef>
              <a:buClr>
                <a:srgbClr val="F3F3F3"/>
              </a:buClr>
              <a:buSzPct val="100000"/>
              <a:buChar char="●"/>
            </a:pPr>
            <a:r>
              <a:rPr lang="en" sz="1600" u="sng" dirty="0">
                <a:solidFill>
                  <a:srgbClr val="F3F3F3"/>
                </a:solidFill>
              </a:rPr>
              <a:t>Secure UART </a:t>
            </a:r>
            <a:r>
              <a:rPr lang="en" sz="1600" dirty="0">
                <a:solidFill>
                  <a:srgbClr val="F3F3F3"/>
                </a:solidFill>
              </a:rPr>
              <a:t>- Data transfer is secured using </a:t>
            </a:r>
            <a:r>
              <a:rPr lang="en-US" sz="1600" dirty="0">
                <a:solidFill>
                  <a:srgbClr val="F3F3F3"/>
                </a:solidFill>
              </a:rPr>
              <a:t>Secure Hashing</a:t>
            </a:r>
            <a:r>
              <a:rPr lang="en" sz="1600" dirty="0">
                <a:solidFill>
                  <a:srgbClr val="F3F3F3"/>
                </a:solidFill>
              </a:rPr>
              <a:t> Algorithm-1 (SHA-1) mainly for high speed integrity checks with end-to-end control in industrial uses.</a:t>
            </a:r>
          </a:p>
          <a:p>
            <a:pPr marL="457200" lvl="0" indent="-330200" rtl="0">
              <a:spcBef>
                <a:spcPts val="0"/>
              </a:spcBef>
              <a:buClr>
                <a:srgbClr val="F3F3F3"/>
              </a:buClr>
              <a:buSzPct val="100000"/>
              <a:buChar char="●"/>
            </a:pPr>
            <a:r>
              <a:rPr lang="en" sz="1600" dirty="0">
                <a:solidFill>
                  <a:srgbClr val="F3F3F3"/>
                </a:solidFill>
              </a:rPr>
              <a:t>SHA-1 : It is a cryptographic hash function designed by the United States National Security Agency and is a U.S. Federal Information Processing Standard published by the United States NIST.</a:t>
            </a:r>
          </a:p>
          <a:p>
            <a:pPr marL="457200" lvl="0" indent="-330200" rtl="0">
              <a:spcBef>
                <a:spcPts val="0"/>
              </a:spcBef>
              <a:buClr>
                <a:srgbClr val="F3F3F3"/>
              </a:buClr>
              <a:buSzPct val="100000"/>
              <a:buChar char="●"/>
            </a:pPr>
            <a:r>
              <a:rPr lang="en" sz="1600" dirty="0">
                <a:solidFill>
                  <a:srgbClr val="F3F3F3"/>
                </a:solidFill>
              </a:rPr>
              <a:t>SHA-1 produces a 40 digit hex hash value known as a message digest.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99425" y="154175"/>
            <a:ext cx="8156700" cy="4870200"/>
          </a:xfrm>
          <a:prstGeom prst="rect">
            <a:avLst/>
          </a:prstGeom>
        </p:spPr>
        <p:txBody>
          <a:bodyPr lIns="91425" tIns="91425" rIns="91425" bIns="91425" anchor="t" anchorCtr="0">
            <a:noAutofit/>
          </a:bodyPr>
          <a:lstStyle/>
          <a:p>
            <a:pPr lvl="0"/>
            <a:r>
              <a:rPr lang="en-US" sz="800" dirty="0">
                <a:solidFill>
                  <a:srgbClr val="F3F3F3"/>
                </a:solidFill>
              </a:rPr>
              <a:t>always @ (negedge tx_enable)</a:t>
            </a:r>
            <a:br>
              <a:rPr lang="en-US" sz="800" dirty="0">
                <a:solidFill>
                  <a:srgbClr val="F3F3F3"/>
                </a:solidFill>
              </a:rPr>
            </a:br>
            <a:r>
              <a:rPr lang="en-US" sz="800" dirty="0">
                <a:solidFill>
                  <a:srgbClr val="F3F3F3"/>
                </a:solidFill>
              </a:rPr>
              <a:t>    if (reset)  begin</a:t>
            </a:r>
            <a:br>
              <a:rPr lang="en-US" sz="800" dirty="0">
                <a:solidFill>
                  <a:srgbClr val="F3F3F3"/>
                </a:solidFill>
              </a:rPr>
            </a:br>
            <a:r>
              <a:rPr lang="en-US" sz="800" dirty="0">
                <a:solidFill>
                  <a:srgbClr val="F3F3F3"/>
                </a:solidFill>
              </a:rPr>
              <a:t>        tx_busy	&lt;= 1;</a:t>
            </a:r>
            <a:br>
              <a:rPr lang="en-US" sz="800" dirty="0">
                <a:solidFill>
                  <a:srgbClr val="F3F3F3"/>
                </a:solidFill>
              </a:rPr>
            </a:br>
            <a:r>
              <a:rPr lang="en-US" sz="800" dirty="0">
                <a:solidFill>
                  <a:srgbClr val="F3F3F3"/>
                </a:solidFill>
              </a:rPr>
              <a:t>        tx_reg        &lt;= 0;</a:t>
            </a:r>
            <a:br>
              <a:rPr lang="en-US" sz="800" dirty="0">
                <a:solidFill>
                  <a:srgbClr val="F3F3F3"/>
                </a:solidFill>
              </a:rPr>
            </a:br>
            <a:r>
              <a:rPr lang="en-US" sz="800" dirty="0">
                <a:solidFill>
                  <a:srgbClr val="F3F3F3"/>
                </a:solidFill>
              </a:rPr>
              <a:t>        tx_cnt        &lt;= 0;</a:t>
            </a:r>
            <a:br>
              <a:rPr lang="en-US" sz="800" dirty="0">
                <a:solidFill>
                  <a:srgbClr val="F3F3F3"/>
                </a:solidFill>
              </a:rPr>
            </a:br>
            <a:r>
              <a:rPr lang="en-US" sz="800" dirty="0">
                <a:solidFill>
                  <a:srgbClr val="F3F3F3"/>
                </a:solidFill>
              </a:rPr>
              <a:t>        ld_tx_data    &lt;= 0;</a:t>
            </a:r>
            <a:br>
              <a:rPr lang="en-US" sz="800" dirty="0">
                <a:solidFill>
                  <a:srgbClr val="F3F3F3"/>
                </a:solidFill>
              </a:rPr>
            </a:br>
            <a:r>
              <a:rPr lang="en-US" sz="800" dirty="0">
                <a:solidFill>
                  <a:srgbClr val="F3F3F3"/>
                </a:solidFill>
              </a:rPr>
              <a:t>        tx_out	&lt;= 1;</a:t>
            </a:r>
            <a:br>
              <a:rPr lang="en-US" sz="800" dirty="0">
                <a:solidFill>
                  <a:srgbClr val="F3F3F3"/>
                </a:solidFill>
              </a:rPr>
            </a:br>
            <a:r>
              <a:rPr lang="en-US" sz="800" dirty="0">
                <a:solidFill>
                  <a:srgbClr val="F3F3F3"/>
                </a:solidFill>
              </a:rPr>
              <a:t>        state &lt;=  IDLE;</a:t>
            </a:r>
            <a:br>
              <a:rPr lang="en-US" sz="800" dirty="0">
                <a:solidFill>
                  <a:srgbClr val="F3F3F3"/>
                </a:solidFill>
              </a:rPr>
            </a:br>
            <a:r>
              <a:rPr lang="en-US" sz="800" dirty="0">
                <a:solidFill>
                  <a:srgbClr val="F3F3F3"/>
                </a:solidFill>
              </a:rPr>
              <a:t>	</a:t>
            </a:r>
            <a:br>
              <a:rPr lang="en-US" sz="800" dirty="0">
                <a:solidFill>
                  <a:srgbClr val="F3F3F3"/>
                </a:solidFill>
              </a:rPr>
            </a:br>
            <a:r>
              <a:rPr lang="en-US" sz="800" dirty="0">
                <a:solidFill>
                  <a:srgbClr val="F3F3F3"/>
                </a:solidFill>
              </a:rPr>
              <a:t>                end </a:t>
            </a:r>
            <a:br>
              <a:rPr lang="en-US" sz="800" dirty="0">
                <a:solidFill>
                  <a:srgbClr val="F3F3F3"/>
                </a:solidFill>
              </a:rPr>
            </a:br>
            <a:r>
              <a:rPr lang="en-US" sz="800" dirty="0">
                <a:solidFill>
                  <a:srgbClr val="F3F3F3"/>
                </a:solidFill>
              </a:rPr>
              <a:t>    else </a:t>
            </a:r>
            <a:br>
              <a:rPr lang="en-US" sz="800" dirty="0">
                <a:solidFill>
                  <a:srgbClr val="F3F3F3"/>
                </a:solidFill>
              </a:rPr>
            </a:br>
            <a:r>
              <a:rPr lang="en-US" sz="800" dirty="0">
                <a:solidFill>
                  <a:srgbClr val="F3F3F3"/>
                </a:solidFill>
              </a:rPr>
              <a:t> </a:t>
            </a:r>
            <a:br>
              <a:rPr lang="en-US" sz="800" dirty="0">
                <a:solidFill>
                  <a:srgbClr val="F3F3F3"/>
                </a:solidFill>
              </a:rPr>
            </a:br>
            <a:r>
              <a:rPr lang="en-US" sz="800" dirty="0">
                <a:solidFill>
                  <a:srgbClr val="F3F3F3"/>
                </a:solidFill>
              </a:rPr>
              <a:t>        case(state)</a:t>
            </a:r>
            <a:br>
              <a:rPr lang="en-US" sz="800" dirty="0">
                <a:solidFill>
                  <a:srgbClr val="F3F3F3"/>
                </a:solidFill>
              </a:rPr>
            </a:br>
            <a:r>
              <a:rPr lang="en-US" sz="800" dirty="0">
                <a:solidFill>
                  <a:srgbClr val="F3F3F3"/>
                </a:solidFill>
              </a:rPr>
              <a:t>            IDLE : if (wr_enable) begin</a:t>
            </a:r>
            <a:br>
              <a:rPr lang="en-US" sz="800" dirty="0">
                <a:solidFill>
                  <a:srgbClr val="F3F3F3"/>
                </a:solidFill>
              </a:rPr>
            </a:br>
            <a:r>
              <a:rPr lang="en-US" sz="800" dirty="0">
                <a:solidFill>
                  <a:srgbClr val="F3F3F3"/>
                </a:solidFill>
              </a:rPr>
              <a:t>                        tx_reg &lt;= tx_data;</a:t>
            </a:r>
            <a:br>
              <a:rPr lang="en-US" sz="800" dirty="0">
                <a:solidFill>
                  <a:srgbClr val="F3F3F3"/>
                </a:solidFill>
              </a:rPr>
            </a:br>
            <a:r>
              <a:rPr lang="en-US" sz="800" dirty="0">
                <a:solidFill>
                  <a:srgbClr val="F3F3F3"/>
                </a:solidFill>
              </a:rPr>
              <a:t>                        ld_tx_data &lt;= 1;</a:t>
            </a:r>
            <a:br>
              <a:rPr lang="en-US" sz="800" dirty="0">
                <a:solidFill>
                  <a:srgbClr val="F3F3F3"/>
                </a:solidFill>
              </a:rPr>
            </a:br>
            <a:r>
              <a:rPr lang="en-US" sz="800" dirty="0">
                <a:solidFill>
                  <a:srgbClr val="F3F3F3"/>
                </a:solidFill>
              </a:rPr>
              <a:t>                        state &lt;= START;</a:t>
            </a:r>
            <a:br>
              <a:rPr lang="en-US" sz="800" dirty="0">
                <a:solidFill>
                  <a:srgbClr val="F3F3F3"/>
                </a:solidFill>
              </a:rPr>
            </a:br>
            <a:r>
              <a:rPr lang="en-US" sz="800" dirty="0">
                <a:solidFill>
                  <a:srgbClr val="F3F3F3"/>
                </a:solidFill>
              </a:rPr>
              <a:t>                        tx_cnt &lt;= 0;</a:t>
            </a:r>
            <a:br>
              <a:rPr lang="en-US" sz="800" dirty="0">
                <a:solidFill>
                  <a:srgbClr val="F3F3F3"/>
                </a:solidFill>
              </a:rPr>
            </a:br>
            <a:r>
              <a:rPr lang="en-US" sz="800" dirty="0">
                <a:solidFill>
                  <a:srgbClr val="F3F3F3"/>
                </a:solidFill>
              </a:rPr>
              <a:t>                                  end</a:t>
            </a:r>
            <a:br>
              <a:rPr lang="en-US" sz="800" dirty="0">
                <a:solidFill>
                  <a:srgbClr val="F3F3F3"/>
                </a:solidFill>
              </a:rPr>
            </a:br>
            <a:r>
              <a:rPr lang="en-US" sz="800" dirty="0">
                <a:solidFill>
                  <a:srgbClr val="F3F3F3"/>
                </a:solidFill>
              </a:rPr>
              <a:t>            START : if (!tx_enable) begin</a:t>
            </a:r>
            <a:br>
              <a:rPr lang="en-US" sz="800" dirty="0">
                <a:solidFill>
                  <a:srgbClr val="F3F3F3"/>
                </a:solidFill>
              </a:rPr>
            </a:br>
            <a:r>
              <a:rPr lang="en-US" sz="800" dirty="0">
                <a:solidFill>
                  <a:srgbClr val="F3F3F3"/>
                </a:solidFill>
              </a:rPr>
              <a:t>                          tx_busy &lt;= 0;</a:t>
            </a:r>
            <a:br>
              <a:rPr lang="en-US" sz="800" dirty="0">
                <a:solidFill>
                  <a:srgbClr val="F3F3F3"/>
                </a:solidFill>
              </a:rPr>
            </a:br>
            <a:r>
              <a:rPr lang="en-US" sz="800" dirty="0">
                <a:solidFill>
                  <a:srgbClr val="F3F3F3"/>
                </a:solidFill>
              </a:rPr>
              <a:t>                          $display("TX of data has been started");</a:t>
            </a:r>
            <a:br>
              <a:rPr lang="en-US" sz="800" dirty="0">
                <a:solidFill>
                  <a:srgbClr val="F3F3F3"/>
                </a:solidFill>
              </a:rPr>
            </a:br>
            <a:r>
              <a:rPr lang="en-US" sz="800" dirty="0">
                <a:solidFill>
                  <a:srgbClr val="F3F3F3"/>
                </a:solidFill>
              </a:rPr>
              <a:t>                           if(tx_cnt == 0) begin</a:t>
            </a:r>
            <a:br>
              <a:rPr lang="en-US" sz="800" dirty="0">
                <a:solidFill>
                  <a:srgbClr val="F3F3F3"/>
                </a:solidFill>
              </a:rPr>
            </a:br>
            <a:r>
              <a:rPr lang="en-US" sz="800" dirty="0">
                <a:solidFill>
                  <a:srgbClr val="F3F3F3"/>
                </a:solidFill>
              </a:rPr>
              <a:t>                                 $display("Counter Value : %b",tx_cnt);</a:t>
            </a:r>
            <a:br>
              <a:rPr lang="en-US" sz="800" dirty="0">
                <a:solidFill>
                  <a:srgbClr val="F3F3F3"/>
                </a:solidFill>
              </a:rPr>
            </a:br>
            <a:r>
              <a:rPr lang="en-US" sz="800" dirty="0">
                <a:solidFill>
                  <a:srgbClr val="F3F3F3"/>
                </a:solidFill>
              </a:rPr>
              <a:t>                                  tx_out &lt;= 0;</a:t>
            </a:r>
            <a:br>
              <a:rPr lang="en-US" sz="800" dirty="0">
                <a:solidFill>
                  <a:srgbClr val="F3F3F3"/>
                </a:solidFill>
              </a:rPr>
            </a:br>
            <a:r>
              <a:rPr lang="en-US" sz="800" dirty="0">
                <a:solidFill>
                  <a:srgbClr val="F3F3F3"/>
                </a:solidFill>
              </a:rPr>
              <a:t>                                                  end</a:t>
            </a:r>
            <a:br>
              <a:rPr lang="en-US" sz="800" dirty="0">
                <a:solidFill>
                  <a:srgbClr val="F3F3F3"/>
                </a:solidFill>
              </a:rPr>
            </a:br>
            <a:r>
              <a:rPr lang="en-US" sz="800" dirty="0">
                <a:solidFill>
                  <a:srgbClr val="F3F3F3"/>
                </a:solidFill>
              </a:rPr>
              <a:t>                        state &lt;= TX;</a:t>
            </a:r>
            <a:br>
              <a:rPr lang="en-US" sz="800" dirty="0">
                <a:solidFill>
                  <a:srgbClr val="F3F3F3"/>
                </a:solidFill>
              </a:rPr>
            </a:br>
            <a:r>
              <a:rPr lang="en-US" sz="800" dirty="0">
                <a:solidFill>
                  <a:srgbClr val="F3F3F3"/>
                </a:solidFill>
              </a:rPr>
              <a:t>                        tx_cnt &lt;= tx_cnt + 1; </a:t>
            </a:r>
            <a:br>
              <a:rPr lang="en-US" sz="800" dirty="0">
                <a:solidFill>
                  <a:srgbClr val="F3F3F3"/>
                </a:solidFill>
              </a:rPr>
            </a:br>
            <a:r>
              <a:rPr lang="en-US" sz="800" dirty="0">
                <a:solidFill>
                  <a:srgbClr val="F3F3F3"/>
                </a:solidFill>
              </a:rPr>
              <a:t>                                   end</a:t>
            </a:r>
            <a:br>
              <a:rPr lang="en-US" sz="800" dirty="0">
                <a:solidFill>
                  <a:srgbClr val="F3F3F3"/>
                </a:solidFill>
              </a:rPr>
            </a:br>
            <a:r>
              <a:rPr lang="en-US" sz="800" dirty="0">
                <a:solidFill>
                  <a:srgbClr val="F3F3F3"/>
                </a:solidFill>
              </a:rPr>
              <a:t>            TX : if (!tx_enable) begin</a:t>
            </a:r>
            <a:br>
              <a:rPr lang="en-US" sz="800" dirty="0">
                <a:solidFill>
                  <a:srgbClr val="F3F3F3"/>
                </a:solidFill>
              </a:rPr>
            </a:br>
            <a:r>
              <a:rPr lang="en-US" sz="800" dirty="0">
                <a:solidFill>
                  <a:srgbClr val="F3F3F3"/>
                </a:solidFill>
              </a:rPr>
              <a:t>                    tx_out &lt;= tx_reg[tx_cnt -1];</a:t>
            </a:r>
            <a:br>
              <a:rPr lang="en-US" sz="800" dirty="0">
                <a:solidFill>
                  <a:srgbClr val="F3F3F3"/>
                </a:solidFill>
              </a:rPr>
            </a:br>
            <a:r>
              <a:rPr lang="en-US" sz="800" dirty="0">
                <a:solidFill>
                  <a:srgbClr val="F3F3F3"/>
                </a:solidFill>
              </a:rPr>
              <a:t>                    $display("Counter Value: %b",tx_cnt);</a:t>
            </a:r>
            <a:br>
              <a:rPr lang="en-US" sz="800" dirty="0">
                <a:solidFill>
                  <a:srgbClr val="F3F3F3"/>
                </a:solidFill>
              </a:rPr>
            </a:br>
            <a:r>
              <a:rPr lang="en-US" sz="800" dirty="0">
                <a:solidFill>
                  <a:srgbClr val="F3F3F3"/>
                </a:solidFill>
              </a:rPr>
              <a:t>                    tx_cnt &lt;= tx_cnt +1 ;</a:t>
            </a:r>
            <a:br>
              <a:rPr lang="en-US" sz="800" dirty="0">
                <a:solidFill>
                  <a:srgbClr val="F3F3F3"/>
                </a:solidFill>
              </a:rPr>
            </a:br>
            <a:r>
              <a:rPr lang="en-US" sz="800" dirty="0">
                <a:solidFill>
                  <a:srgbClr val="F3F3F3"/>
                </a:solidFill>
              </a:rPr>
              <a:t>                    if(tx_cnt == 8) begin</a:t>
            </a:r>
            <a:br>
              <a:rPr lang="en-US" sz="800" dirty="0">
                <a:solidFill>
                  <a:srgbClr val="F3F3F3"/>
                </a:solidFill>
              </a:rPr>
            </a:br>
            <a:r>
              <a:rPr lang="en-US" sz="800" dirty="0">
                <a:solidFill>
                  <a:srgbClr val="F3F3F3"/>
                </a:solidFill>
              </a:rPr>
              <a:t>                        state &lt;= PARITY;</a:t>
            </a:r>
            <a:br>
              <a:rPr lang="en-US" sz="800" dirty="0">
                <a:solidFill>
                  <a:srgbClr val="F3F3F3"/>
                </a:solidFill>
              </a:rPr>
            </a:br>
            <a:r>
              <a:rPr lang="en-US" sz="800" dirty="0">
                <a:solidFill>
                  <a:srgbClr val="F3F3F3"/>
                </a:solidFill>
              </a:rPr>
              <a:t>                                    end</a:t>
            </a:r>
            <a:br>
              <a:rPr lang="en-US" sz="800" dirty="0">
                <a:solidFill>
                  <a:srgbClr val="F3F3F3"/>
                </a:solidFill>
              </a:rPr>
            </a:br>
            <a:r>
              <a:rPr lang="en-US" sz="800" dirty="0">
                <a:solidFill>
                  <a:srgbClr val="F3F3F3"/>
                </a:solidFill>
              </a:rPr>
              <a:t>                                end</a:t>
            </a:r>
            <a:endParaRPr sz="2400" b="1" u="sng" dirty="0">
              <a:solidFill>
                <a:srgbClr val="F3F3F3"/>
              </a:solidFill>
            </a:endParaRPr>
          </a:p>
        </p:txBody>
      </p:sp>
      <p:sp>
        <p:nvSpPr>
          <p:cNvPr id="2" name="TextBox 1"/>
          <p:cNvSpPr txBox="1"/>
          <p:nvPr/>
        </p:nvSpPr>
        <p:spPr>
          <a:xfrm>
            <a:off x="4628271" y="513471"/>
            <a:ext cx="4346917" cy="2523768"/>
          </a:xfrm>
          <a:prstGeom prst="rect">
            <a:avLst/>
          </a:prstGeom>
          <a:noFill/>
        </p:spPr>
        <p:txBody>
          <a:bodyPr wrap="square" rtlCol="0">
            <a:spAutoFit/>
          </a:bodyPr>
          <a:lstStyle/>
          <a:p>
            <a:r>
              <a:rPr lang="en-US" dirty="0">
                <a:solidFill>
                  <a:srgbClr val="F3F3F3"/>
                </a:solidFill>
              </a:rPr>
              <a:t> </a:t>
            </a:r>
            <a:r>
              <a:rPr lang="en-US" sz="800" dirty="0">
                <a:solidFill>
                  <a:srgbClr val="F3F3F3"/>
                </a:solidFill>
                <a:latin typeface="Proxima Nova"/>
                <a:ea typeface="Proxima Nova"/>
                <a:cs typeface="Proxima Nova"/>
                <a:sym typeface="Proxima Nova"/>
              </a:rPr>
              <a:t>PARITY: if(!tx_enable) begin</a:t>
            </a:r>
            <a:br>
              <a:rPr lang="en-US" sz="800" dirty="0">
                <a:solidFill>
                  <a:srgbClr val="F3F3F3"/>
                </a:solidFill>
                <a:latin typeface="Proxima Nova"/>
                <a:ea typeface="Proxima Nova"/>
                <a:cs typeface="Proxima Nova"/>
                <a:sym typeface="Proxima Nova"/>
              </a:rPr>
            </a:br>
            <a:r>
              <a:rPr lang="en-US" sz="800" dirty="0">
                <a:solidFill>
                  <a:srgbClr val="F3F3F3"/>
                </a:solidFill>
                <a:latin typeface="Proxima Nova"/>
                <a:ea typeface="Proxima Nova"/>
                <a:cs typeface="Proxima Nova"/>
                <a:sym typeface="Proxima Nova"/>
              </a:rPr>
              <a:t>	               tx_out &lt;= parity;</a:t>
            </a:r>
            <a:br>
              <a:rPr lang="en-US" sz="800" dirty="0">
                <a:solidFill>
                  <a:srgbClr val="F3F3F3"/>
                </a:solidFill>
                <a:latin typeface="Proxima Nova"/>
                <a:ea typeface="Proxima Nova"/>
                <a:cs typeface="Proxima Nova"/>
                <a:sym typeface="Proxima Nova"/>
              </a:rPr>
            </a:br>
            <a:r>
              <a:rPr lang="en-US" sz="800" dirty="0">
                <a:solidFill>
                  <a:srgbClr val="F3F3F3"/>
                </a:solidFill>
                <a:latin typeface="Proxima Nova"/>
                <a:ea typeface="Proxima Nova"/>
                <a:cs typeface="Proxima Nova"/>
                <a:sym typeface="Proxima Nova"/>
              </a:rPr>
              <a:t>	               state &lt;= STOP;</a:t>
            </a:r>
            <a:br>
              <a:rPr lang="en-US" sz="800" dirty="0">
                <a:solidFill>
                  <a:srgbClr val="F3F3F3"/>
                </a:solidFill>
                <a:latin typeface="Proxima Nova"/>
                <a:ea typeface="Proxima Nova"/>
                <a:cs typeface="Proxima Nova"/>
                <a:sym typeface="Proxima Nova"/>
              </a:rPr>
            </a:br>
            <a:r>
              <a:rPr lang="en-US" sz="800" dirty="0">
                <a:solidFill>
                  <a:srgbClr val="F3F3F3"/>
                </a:solidFill>
                <a:latin typeface="Proxima Nova"/>
                <a:ea typeface="Proxima Nova"/>
                <a:cs typeface="Proxima Nova"/>
                <a:sym typeface="Proxima Nova"/>
              </a:rPr>
              <a:t>	               $display("Parity Bit: %b",parity);</a:t>
            </a:r>
            <a:br>
              <a:rPr lang="en-US" sz="800" dirty="0">
                <a:solidFill>
                  <a:srgbClr val="F3F3F3"/>
                </a:solidFill>
                <a:latin typeface="Proxima Nova"/>
                <a:ea typeface="Proxima Nova"/>
                <a:cs typeface="Proxima Nova"/>
                <a:sym typeface="Proxima Nova"/>
              </a:rPr>
            </a:br>
            <a:r>
              <a:rPr lang="en-US" sz="800" dirty="0">
                <a:solidFill>
                  <a:srgbClr val="F3F3F3"/>
                </a:solidFill>
                <a:latin typeface="Proxima Nova"/>
                <a:ea typeface="Proxima Nova"/>
                <a:cs typeface="Proxima Nova"/>
                <a:sym typeface="Proxima Nova"/>
              </a:rPr>
              <a:t>	                               end</a:t>
            </a:r>
            <a:br>
              <a:rPr lang="en-US" sz="800" dirty="0">
                <a:solidFill>
                  <a:srgbClr val="F3F3F3"/>
                </a:solidFill>
                <a:latin typeface="Proxima Nova"/>
                <a:ea typeface="Proxima Nova"/>
                <a:cs typeface="Proxima Nova"/>
                <a:sym typeface="Proxima Nova"/>
              </a:rPr>
            </a:br>
            <a:r>
              <a:rPr lang="en-US" sz="800" dirty="0">
                <a:solidFill>
                  <a:srgbClr val="F3F3F3"/>
                </a:solidFill>
                <a:latin typeface="Proxima Nova"/>
                <a:ea typeface="Proxima Nova"/>
                <a:cs typeface="Proxima Nova"/>
                <a:sym typeface="Proxima Nova"/>
              </a:rPr>
              <a:t>            STOP :  if(!tx_enable) begin</a:t>
            </a:r>
            <a:br>
              <a:rPr lang="en-US" sz="800" dirty="0">
                <a:solidFill>
                  <a:srgbClr val="F3F3F3"/>
                </a:solidFill>
                <a:latin typeface="Proxima Nova"/>
                <a:ea typeface="Proxima Nova"/>
                <a:cs typeface="Proxima Nova"/>
                <a:sym typeface="Proxima Nova"/>
              </a:rPr>
            </a:br>
            <a:r>
              <a:rPr lang="en-US" sz="800" dirty="0">
                <a:solidFill>
                  <a:srgbClr val="F3F3F3"/>
                </a:solidFill>
                <a:latin typeface="Proxima Nova"/>
                <a:ea typeface="Proxima Nova"/>
                <a:cs typeface="Proxima Nova"/>
                <a:sym typeface="Proxima Nova"/>
              </a:rPr>
              <a:t>		            ld_tx_data &lt;=0;</a:t>
            </a:r>
            <a:br>
              <a:rPr lang="en-US" sz="800" dirty="0">
                <a:solidFill>
                  <a:srgbClr val="F3F3F3"/>
                </a:solidFill>
                <a:latin typeface="Proxima Nova"/>
                <a:ea typeface="Proxima Nova"/>
                <a:cs typeface="Proxima Nova"/>
                <a:sym typeface="Proxima Nova"/>
              </a:rPr>
            </a:br>
            <a:r>
              <a:rPr lang="en-US" sz="800" dirty="0">
                <a:solidFill>
                  <a:srgbClr val="F3F3F3"/>
                </a:solidFill>
                <a:latin typeface="Proxima Nova"/>
                <a:ea typeface="Proxima Nova"/>
                <a:cs typeface="Proxima Nova"/>
                <a:sym typeface="Proxima Nova"/>
              </a:rPr>
              <a:t>                    tx_out &lt;= 1;</a:t>
            </a:r>
            <a:br>
              <a:rPr lang="en-US" sz="800" dirty="0">
                <a:solidFill>
                  <a:srgbClr val="F3F3F3"/>
                </a:solidFill>
                <a:latin typeface="Proxima Nova"/>
                <a:ea typeface="Proxima Nova"/>
                <a:cs typeface="Proxima Nova"/>
                <a:sym typeface="Proxima Nova"/>
              </a:rPr>
            </a:br>
            <a:r>
              <a:rPr lang="en-US" sz="800" dirty="0">
                <a:solidFill>
                  <a:srgbClr val="F3F3F3"/>
                </a:solidFill>
                <a:latin typeface="Proxima Nova"/>
                <a:ea typeface="Proxima Nova"/>
                <a:cs typeface="Proxima Nova"/>
                <a:sym typeface="Proxima Nova"/>
              </a:rPr>
              <a:t>                    tx_cnt &lt;= 0;</a:t>
            </a:r>
            <a:br>
              <a:rPr lang="en-US" sz="800" dirty="0">
                <a:solidFill>
                  <a:srgbClr val="F3F3F3"/>
                </a:solidFill>
                <a:latin typeface="Proxima Nova"/>
                <a:ea typeface="Proxima Nova"/>
                <a:cs typeface="Proxima Nova"/>
                <a:sym typeface="Proxima Nova"/>
              </a:rPr>
            </a:br>
            <a:r>
              <a:rPr lang="en-US" sz="800" dirty="0">
                <a:solidFill>
                  <a:srgbClr val="F3F3F3"/>
                </a:solidFill>
                <a:latin typeface="Proxima Nova"/>
                <a:ea typeface="Proxima Nova"/>
                <a:cs typeface="Proxima Nova"/>
                <a:sym typeface="Proxima Nova"/>
              </a:rPr>
              <a:t>                    state &lt;= #1 IDLE;</a:t>
            </a:r>
            <a:br>
              <a:rPr lang="en-US" sz="800" dirty="0">
                <a:solidFill>
                  <a:srgbClr val="F3F3F3"/>
                </a:solidFill>
                <a:latin typeface="Proxima Nova"/>
                <a:ea typeface="Proxima Nova"/>
                <a:cs typeface="Proxima Nova"/>
                <a:sym typeface="Proxima Nova"/>
              </a:rPr>
            </a:br>
            <a:r>
              <a:rPr lang="en-US" sz="800" dirty="0">
                <a:solidFill>
                  <a:srgbClr val="F3F3F3"/>
                </a:solidFill>
                <a:latin typeface="Proxima Nova"/>
                <a:ea typeface="Proxima Nova"/>
                <a:cs typeface="Proxima Nova"/>
                <a:sym typeface="Proxima Nova"/>
              </a:rPr>
              <a:t>		            tx_busy	&lt;= 1;</a:t>
            </a:r>
            <a:br>
              <a:rPr lang="en-US" sz="800" dirty="0">
                <a:solidFill>
                  <a:srgbClr val="F3F3F3"/>
                </a:solidFill>
                <a:latin typeface="Proxima Nova"/>
                <a:ea typeface="Proxima Nova"/>
                <a:cs typeface="Proxima Nova"/>
                <a:sym typeface="Proxima Nova"/>
              </a:rPr>
            </a:br>
            <a:r>
              <a:rPr lang="en-US" sz="800" dirty="0">
                <a:solidFill>
                  <a:srgbClr val="F3F3F3"/>
                </a:solidFill>
                <a:latin typeface="Proxima Nova"/>
                <a:ea typeface="Proxima Nova"/>
                <a:cs typeface="Proxima Nova"/>
                <a:sym typeface="Proxima Nova"/>
              </a:rPr>
              <a:t>	                $display("Counter Value: %b",tx_cnt);</a:t>
            </a:r>
            <a:br>
              <a:rPr lang="en-US" sz="800" dirty="0">
                <a:solidFill>
                  <a:srgbClr val="F3F3F3"/>
                </a:solidFill>
                <a:latin typeface="Proxima Nova"/>
                <a:ea typeface="Proxima Nova"/>
                <a:cs typeface="Proxima Nova"/>
                <a:sym typeface="Proxima Nova"/>
              </a:rPr>
            </a:br>
            <a:r>
              <a:rPr lang="en-US" sz="800" dirty="0">
                <a:solidFill>
                  <a:srgbClr val="F3F3F3"/>
                </a:solidFill>
                <a:latin typeface="Proxima Nova"/>
                <a:ea typeface="Proxima Nova"/>
                <a:cs typeface="Proxima Nova"/>
                <a:sym typeface="Proxima Nova"/>
              </a:rPr>
              <a:t>	                $display("TX of data has been completed");</a:t>
            </a:r>
            <a:br>
              <a:rPr lang="en-US" sz="800" dirty="0">
                <a:solidFill>
                  <a:srgbClr val="F3F3F3"/>
                </a:solidFill>
                <a:latin typeface="Proxima Nova"/>
                <a:ea typeface="Proxima Nova"/>
                <a:cs typeface="Proxima Nova"/>
                <a:sym typeface="Proxima Nova"/>
              </a:rPr>
            </a:br>
            <a:r>
              <a:rPr lang="en-US" sz="800" dirty="0">
                <a:solidFill>
                  <a:srgbClr val="F3F3F3"/>
                </a:solidFill>
                <a:latin typeface="Proxima Nova"/>
                <a:ea typeface="Proxima Nova"/>
                <a:cs typeface="Proxima Nova"/>
                <a:sym typeface="Proxima Nova"/>
              </a:rPr>
              <a:t>	            </a:t>
            </a:r>
            <a:br>
              <a:rPr lang="en-US" sz="800" dirty="0">
                <a:solidFill>
                  <a:srgbClr val="F3F3F3"/>
                </a:solidFill>
                <a:latin typeface="Proxima Nova"/>
                <a:ea typeface="Proxima Nova"/>
                <a:cs typeface="Proxima Nova"/>
                <a:sym typeface="Proxima Nova"/>
              </a:rPr>
            </a:br>
            <a:r>
              <a:rPr lang="en-US" sz="800" dirty="0">
                <a:solidFill>
                  <a:srgbClr val="F3F3F3"/>
                </a:solidFill>
                <a:latin typeface="Proxima Nova"/>
                <a:ea typeface="Proxima Nova"/>
                <a:cs typeface="Proxima Nova"/>
                <a:sym typeface="Proxima Nova"/>
              </a:rPr>
              <a:t>                                    end</a:t>
            </a:r>
            <a:br>
              <a:rPr lang="en-US" sz="800" dirty="0">
                <a:solidFill>
                  <a:srgbClr val="F3F3F3"/>
                </a:solidFill>
                <a:latin typeface="Proxima Nova"/>
                <a:ea typeface="Proxima Nova"/>
                <a:cs typeface="Proxima Nova"/>
                <a:sym typeface="Proxima Nova"/>
              </a:rPr>
            </a:br>
            <a:br>
              <a:rPr lang="en-US" sz="800" dirty="0">
                <a:solidFill>
                  <a:srgbClr val="F3F3F3"/>
                </a:solidFill>
                <a:latin typeface="Proxima Nova"/>
                <a:ea typeface="Proxima Nova"/>
                <a:cs typeface="Proxima Nova"/>
                <a:sym typeface="Proxima Nova"/>
              </a:rPr>
            </a:br>
            <a:r>
              <a:rPr lang="en-US" sz="800" dirty="0">
                <a:solidFill>
                  <a:srgbClr val="F3F3F3"/>
                </a:solidFill>
                <a:latin typeface="Proxima Nova"/>
                <a:ea typeface="Proxima Nova"/>
                <a:cs typeface="Proxima Nova"/>
                <a:sym typeface="Proxima Nova"/>
              </a:rPr>
              <a:t>            default : state &lt;= #1 IDLE;</a:t>
            </a:r>
            <a:br>
              <a:rPr lang="en-US" sz="800" dirty="0">
                <a:solidFill>
                  <a:srgbClr val="F3F3F3"/>
                </a:solidFill>
                <a:latin typeface="Proxima Nova"/>
                <a:ea typeface="Proxima Nova"/>
                <a:cs typeface="Proxima Nova"/>
                <a:sym typeface="Proxima Nova"/>
              </a:rPr>
            </a:br>
            <a:r>
              <a:rPr lang="en-US" sz="800" dirty="0">
                <a:solidFill>
                  <a:srgbClr val="F3F3F3"/>
                </a:solidFill>
                <a:latin typeface="Proxima Nova"/>
                <a:ea typeface="Proxima Nova"/>
                <a:cs typeface="Proxima Nova"/>
                <a:sym typeface="Proxima Nova"/>
              </a:rPr>
              <a:t>        endcase</a:t>
            </a:r>
            <a:br>
              <a:rPr lang="en-US" sz="800" dirty="0">
                <a:solidFill>
                  <a:srgbClr val="F3F3F3"/>
                </a:solidFill>
                <a:latin typeface="Proxima Nova"/>
                <a:ea typeface="Proxima Nova"/>
                <a:cs typeface="Proxima Nova"/>
                <a:sym typeface="Proxima Nova"/>
              </a:rPr>
            </a:br>
            <a:r>
              <a:rPr lang="en-US" sz="800" dirty="0">
                <a:solidFill>
                  <a:srgbClr val="F3F3F3"/>
                </a:solidFill>
                <a:latin typeface="Proxima Nova"/>
                <a:ea typeface="Proxima Nova"/>
                <a:cs typeface="Proxima Nova"/>
                <a:sym typeface="Proxima Nova"/>
              </a:rPr>
              <a:t>endmodule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buClr>
                <a:schemeClr val="bg1"/>
              </a:buClr>
              <a:buSzPct val="180000"/>
            </a:pPr>
            <a:r>
              <a:rPr lang="en-US" sz="2400" b="1" u="sng" dirty="0">
                <a:solidFill>
                  <a:srgbClr val="F3F3F3"/>
                </a:solidFill>
              </a:rPr>
              <a:t>References</a:t>
            </a:r>
            <a:br>
              <a:rPr lang="en-US" sz="2400" b="1" u="sng" dirty="0">
                <a:solidFill>
                  <a:srgbClr val="F3F3F3"/>
                </a:solidFill>
              </a:rPr>
            </a:br>
            <a:br>
              <a:rPr lang="en-US" sz="2400" b="1" u="sng" dirty="0">
                <a:solidFill>
                  <a:srgbClr val="F3F3F3"/>
                </a:solidFill>
              </a:rPr>
            </a:br>
            <a:r>
              <a:rPr lang="en-US" sz="1400" dirty="0">
                <a:solidFill>
                  <a:srgbClr val="F3F3F3"/>
                </a:solidFill>
              </a:rPr>
              <a:t>1.</a:t>
            </a:r>
            <a:r>
              <a:rPr lang="en-US" sz="1400" b="1" dirty="0">
                <a:solidFill>
                  <a:srgbClr val="F3F3F3"/>
                </a:solidFill>
              </a:rPr>
              <a:t>    </a:t>
            </a:r>
            <a:r>
              <a:rPr lang="en-US" sz="1200" dirty="0">
                <a:solidFill>
                  <a:srgbClr val="F3F3F3"/>
                </a:solidFill>
              </a:rPr>
              <a:t>Basu, Debjani, Dipak K. Kole, and Hafizur Rahaman. "implementation of AES              algorithm in UART module for secured data transfer." In Advances in Computing and Communications (ICACC), 2012 International Conference on, pp. 142-145. IEEE, 2012.</a:t>
            </a:r>
            <a:br>
              <a:rPr lang="en-US" sz="1200" dirty="0">
                <a:solidFill>
                  <a:srgbClr val="F3F3F3"/>
                </a:solidFill>
              </a:rPr>
            </a:br>
            <a:br>
              <a:rPr lang="en-US" sz="1200" dirty="0">
                <a:solidFill>
                  <a:srgbClr val="F3F3F3"/>
                </a:solidFill>
              </a:rPr>
            </a:br>
            <a:r>
              <a:rPr lang="en-US" sz="1200" dirty="0">
                <a:solidFill>
                  <a:srgbClr val="F3F3F3"/>
                </a:solidFill>
              </a:rPr>
              <a:t>2.    Fang, Yi-yuan, and Xue-jun Chen. "Design and simulation of UART serial communication module based on VHDL." In Intelligent Systems and Applications (ISA), 2011 3rd International Workshop on, pp. 1-4. IEEE, 2011</a:t>
            </a:r>
            <a:br>
              <a:rPr lang="en-US" sz="1200" dirty="0">
                <a:solidFill>
                  <a:srgbClr val="F3F3F3"/>
                </a:solidFill>
              </a:rPr>
            </a:br>
            <a:br>
              <a:rPr lang="en-US" sz="1200" dirty="0">
                <a:solidFill>
                  <a:srgbClr val="F3F3F3"/>
                </a:solidFill>
              </a:rPr>
            </a:br>
            <a:r>
              <a:rPr lang="en-US" sz="1200" dirty="0">
                <a:solidFill>
                  <a:srgbClr val="F3F3F3"/>
                </a:solidFill>
              </a:rPr>
              <a:t>3.     Solanki, Yogendra Singh. "Performance Based Design and Implementation of a SHA-1 Hash Module on FPGA."</a:t>
            </a:r>
            <a:br>
              <a:rPr lang="en-US" sz="1200" dirty="0">
                <a:solidFill>
                  <a:srgbClr val="F3F3F3"/>
                </a:solidFill>
              </a:rPr>
            </a:br>
            <a:br>
              <a:rPr lang="en-US" sz="1200" dirty="0">
                <a:solidFill>
                  <a:srgbClr val="F3F3F3"/>
                </a:solidFill>
              </a:rPr>
            </a:br>
            <a:r>
              <a:rPr lang="en-US" sz="1200" dirty="0">
                <a:solidFill>
                  <a:srgbClr val="F3F3F3"/>
                </a:solidFill>
              </a:rPr>
              <a:t>4.    Verilog HDL : A Guide To Digital Design And Synthesis (IEEE 1364-2001 Compliant) – by Samir Palnitkar</a:t>
            </a:r>
            <a:br>
              <a:rPr lang="en-US" sz="1200" dirty="0">
                <a:solidFill>
                  <a:srgbClr val="F3F3F3"/>
                </a:solidFill>
              </a:rPr>
            </a:br>
            <a:br>
              <a:rPr lang="en-US" sz="1200" dirty="0">
                <a:solidFill>
                  <a:srgbClr val="F3F3F3"/>
                </a:solidFill>
              </a:rPr>
            </a:br>
            <a:endParaRPr lang="en-US" sz="1200" dirty="0">
              <a:solidFill>
                <a:srgbClr val="F3F3F3"/>
              </a:solidFill>
            </a:endParaRPr>
          </a:p>
        </p:txBody>
      </p:sp>
    </p:spTree>
    <p:extLst>
      <p:ext uri="{BB962C8B-B14F-4D97-AF65-F5344CB8AC3E}">
        <p14:creationId xmlns:p14="http://schemas.microsoft.com/office/powerpoint/2010/main" val="244568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90250" y="75050"/>
            <a:ext cx="8268600" cy="4891200"/>
          </a:xfrm>
          <a:prstGeom prst="rect">
            <a:avLst/>
          </a:prstGeom>
        </p:spPr>
        <p:txBody>
          <a:bodyPr lIns="91425" tIns="91425" rIns="91425" bIns="91425" anchor="t" anchorCtr="0">
            <a:noAutofit/>
          </a:bodyPr>
          <a:lstStyle/>
          <a:p>
            <a:pPr lvl="0" rtl="0">
              <a:spcBef>
                <a:spcPts val="0"/>
              </a:spcBef>
              <a:buNone/>
            </a:pPr>
            <a:r>
              <a:rPr lang="en" sz="2400" b="1" u="sng" dirty="0">
                <a:solidFill>
                  <a:srgbClr val="F3F3F3"/>
                </a:solidFill>
              </a:rPr>
              <a:t>Block Diagram</a:t>
            </a:r>
          </a:p>
          <a:p>
            <a:pPr marL="2286000" lvl="0" indent="457200" rtl="0">
              <a:spcBef>
                <a:spcPts val="0"/>
              </a:spcBef>
              <a:buNone/>
            </a:pPr>
            <a:r>
              <a:rPr lang="en" sz="2400" b="1" u="sng" dirty="0">
                <a:solidFill>
                  <a:srgbClr val="F3F3F3"/>
                </a:solidFill>
              </a:rPr>
              <a:t>Full UART                               </a:t>
            </a: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a:p>
            <a:pPr marL="0" lvl="0" indent="0" rtl="0">
              <a:spcBef>
                <a:spcPts val="0"/>
              </a:spcBef>
              <a:buNone/>
            </a:pPr>
            <a:r>
              <a:rPr lang="en" sz="2400" b="1" dirty="0">
                <a:solidFill>
                  <a:srgbClr val="F3F3F3"/>
                </a:solidFill>
              </a:rPr>
              <a:t>                           </a:t>
            </a:r>
            <a:r>
              <a:rPr lang="en" sz="2400" b="1" u="sng" dirty="0">
                <a:solidFill>
                  <a:srgbClr val="F3F3F3"/>
                </a:solidFill>
              </a:rPr>
              <a:t>Transmitted Bitstream </a:t>
            </a:r>
          </a:p>
        </p:txBody>
      </p:sp>
      <p:pic>
        <p:nvPicPr>
          <p:cNvPr id="72" name="Shape 72"/>
          <p:cNvPicPr preferRelativeResize="0"/>
          <p:nvPr/>
        </p:nvPicPr>
        <p:blipFill>
          <a:blip r:embed="rId3">
            <a:alphaModFix/>
          </a:blip>
          <a:stretch>
            <a:fillRect/>
          </a:stretch>
        </p:blipFill>
        <p:spPr>
          <a:xfrm>
            <a:off x="1521250" y="934550"/>
            <a:ext cx="5925774" cy="1671599"/>
          </a:xfrm>
          <a:prstGeom prst="rect">
            <a:avLst/>
          </a:prstGeom>
          <a:noFill/>
          <a:ln>
            <a:noFill/>
          </a:ln>
        </p:spPr>
      </p:pic>
      <p:pic>
        <p:nvPicPr>
          <p:cNvPr id="73" name="Shape 73"/>
          <p:cNvPicPr preferRelativeResize="0"/>
          <p:nvPr/>
        </p:nvPicPr>
        <p:blipFill>
          <a:blip r:embed="rId4">
            <a:alphaModFix/>
          </a:blip>
          <a:stretch>
            <a:fillRect/>
          </a:stretch>
        </p:blipFill>
        <p:spPr>
          <a:xfrm>
            <a:off x="1521250" y="3238699"/>
            <a:ext cx="5925775" cy="1320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90250" y="75050"/>
            <a:ext cx="8268600" cy="4891200"/>
          </a:xfrm>
          <a:prstGeom prst="rect">
            <a:avLst/>
          </a:prstGeom>
        </p:spPr>
        <p:txBody>
          <a:bodyPr lIns="91425" tIns="91425" rIns="91425" bIns="91425" anchor="t" anchorCtr="0">
            <a:noAutofit/>
          </a:bodyPr>
          <a:lstStyle/>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a:p>
            <a:pPr marL="2286000" lvl="0" indent="457200" rtl="0">
              <a:spcBef>
                <a:spcPts val="0"/>
              </a:spcBef>
              <a:buNone/>
            </a:pPr>
            <a:endParaRPr sz="2400" b="1" u="sng" dirty="0">
              <a:solidFill>
                <a:srgbClr val="F3F3F3"/>
              </a:solidFill>
            </a:endParaRPr>
          </a:p>
          <a:p>
            <a:pPr marL="0" lvl="0" indent="0" rtl="0">
              <a:spcBef>
                <a:spcPts val="0"/>
              </a:spcBef>
              <a:buNone/>
            </a:pPr>
            <a:r>
              <a:rPr lang="en" sz="2400" b="1" dirty="0">
                <a:solidFill>
                  <a:srgbClr val="F3F3F3"/>
                </a:solidFill>
              </a:rPr>
              <a:t>                           </a:t>
            </a:r>
            <a:endParaRPr lang="en" sz="2400" b="1" u="sng" dirty="0">
              <a:solidFill>
                <a:srgbClr val="F3F3F3"/>
              </a:solidFill>
            </a:endParaRPr>
          </a:p>
        </p:txBody>
      </p:sp>
      <p:pic>
        <p:nvPicPr>
          <p:cNvPr id="3" name="Picture 2"/>
          <p:cNvPicPr>
            <a:picLocks noChangeAspect="1"/>
          </p:cNvPicPr>
          <p:nvPr/>
        </p:nvPicPr>
        <p:blipFill>
          <a:blip r:embed="rId3"/>
          <a:stretch>
            <a:fillRect/>
          </a:stretch>
        </p:blipFill>
        <p:spPr>
          <a:xfrm>
            <a:off x="480012" y="192226"/>
            <a:ext cx="8278838" cy="4656847"/>
          </a:xfrm>
          <a:prstGeom prst="rect">
            <a:avLst/>
          </a:prstGeom>
        </p:spPr>
      </p:pic>
    </p:spTree>
    <p:extLst>
      <p:ext uri="{BB962C8B-B14F-4D97-AF65-F5344CB8AC3E}">
        <p14:creationId xmlns:p14="http://schemas.microsoft.com/office/powerpoint/2010/main" val="101909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stretch>
            <a:fillRect/>
          </a:stretch>
        </p:blipFill>
        <p:spPr>
          <a:xfrm>
            <a:off x="407962" y="245305"/>
            <a:ext cx="8271803" cy="4652889"/>
          </a:xfrm>
          <a:prstGeom prst="rect">
            <a:avLst/>
          </a:prstGeom>
        </p:spPr>
      </p:pic>
    </p:spTree>
    <p:extLst>
      <p:ext uri="{BB962C8B-B14F-4D97-AF65-F5344CB8AC3E}">
        <p14:creationId xmlns:p14="http://schemas.microsoft.com/office/powerpoint/2010/main" val="1605986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517525" y="163725"/>
            <a:ext cx="8268600" cy="4734000"/>
          </a:xfrm>
          <a:prstGeom prst="rect">
            <a:avLst/>
          </a:prstGeom>
        </p:spPr>
        <p:txBody>
          <a:bodyPr lIns="91425" tIns="91425" rIns="91425" bIns="91425" anchor="t" anchorCtr="0">
            <a:noAutofit/>
          </a:bodyPr>
          <a:lstStyle/>
          <a:p>
            <a:pPr lvl="0">
              <a:spcBef>
                <a:spcPts val="0"/>
              </a:spcBef>
              <a:buNone/>
            </a:pPr>
            <a:r>
              <a:rPr lang="en" sz="2400" b="1" u="sng" dirty="0">
                <a:solidFill>
                  <a:srgbClr val="F3F3F3"/>
                </a:solidFill>
              </a:rPr>
              <a:t>Introduction</a:t>
            </a:r>
          </a:p>
          <a:p>
            <a:pPr lvl="0">
              <a:spcBef>
                <a:spcPts val="0"/>
              </a:spcBef>
              <a:buNone/>
            </a:pPr>
            <a:endParaRPr sz="2400" b="1" u="sng" dirty="0">
              <a:solidFill>
                <a:srgbClr val="F3F3F3"/>
              </a:solidFill>
            </a:endParaRPr>
          </a:p>
          <a:p>
            <a:pPr lvl="0">
              <a:spcBef>
                <a:spcPts val="0"/>
              </a:spcBef>
              <a:buNone/>
            </a:pPr>
            <a:r>
              <a:rPr lang="en" sz="1600" dirty="0">
                <a:solidFill>
                  <a:srgbClr val="F3F3F3"/>
                </a:solidFill>
              </a:rPr>
              <a:t>UART (Universal Asynchronous Receiver Transmitter) is an integrated circuit, which is used for transmitting and receiving data asynchronously via the serial port on the computer. It contains a parallel-to-serial converter for data transmitted from the computer and a serial-to-parallel converter for data coming in via the serial line. The UART also has a buffer for temporarily storing data from high-speed transmissions.</a:t>
            </a:r>
          </a:p>
          <a:p>
            <a:pPr lvl="0">
              <a:spcBef>
                <a:spcPts val="0"/>
              </a:spcBef>
              <a:buNone/>
            </a:pPr>
            <a:endParaRPr sz="1600" dirty="0">
              <a:solidFill>
                <a:srgbClr val="F3F3F3"/>
              </a:solidFill>
            </a:endParaRPr>
          </a:p>
          <a:p>
            <a:pPr lvl="0">
              <a:spcBef>
                <a:spcPts val="0"/>
              </a:spcBef>
              <a:buNone/>
            </a:pPr>
            <a:r>
              <a:rPr lang="en" sz="1600" dirty="0">
                <a:solidFill>
                  <a:srgbClr val="F3F3F3"/>
                </a:solidFill>
              </a:rPr>
              <a:t>UART will usually provide additional circuits for signals that can be used to indicate the state of the transmission media and to regulate the flow of data in the event that the remote device is not prepared to accept more data.</a:t>
            </a:r>
          </a:p>
          <a:p>
            <a:pPr lvl="0">
              <a:spcBef>
                <a:spcPts val="0"/>
              </a:spcBef>
              <a:buNone/>
            </a:pPr>
            <a:endParaRPr sz="1600" dirty="0">
              <a:solidFill>
                <a:srgbClr val="F3F3F3"/>
              </a:solidFill>
            </a:endParaRPr>
          </a:p>
          <a:p>
            <a:pPr lvl="0" rtl="0">
              <a:spcBef>
                <a:spcPts val="0"/>
              </a:spcBef>
              <a:buNone/>
            </a:pPr>
            <a:r>
              <a:rPr lang="en" sz="1600" dirty="0">
                <a:solidFill>
                  <a:srgbClr val="F3F3F3"/>
                </a:solidFill>
              </a:rPr>
              <a:t>The typical UART consists of three basic modules : </a:t>
            </a:r>
          </a:p>
          <a:p>
            <a:pPr marL="457200" lvl="0" indent="-330200" rtl="0">
              <a:spcBef>
                <a:spcPts val="0"/>
              </a:spcBef>
              <a:buClr>
                <a:srgbClr val="F3F3F3"/>
              </a:buClr>
              <a:buSzPct val="100000"/>
              <a:buChar char="●"/>
            </a:pPr>
            <a:r>
              <a:rPr lang="en" sz="1600" dirty="0">
                <a:solidFill>
                  <a:srgbClr val="F3F3F3"/>
                </a:solidFill>
              </a:rPr>
              <a:t>Baud Rate Generator</a:t>
            </a:r>
          </a:p>
          <a:p>
            <a:pPr marL="457200" lvl="0" indent="-330200" rtl="0">
              <a:spcBef>
                <a:spcPts val="0"/>
              </a:spcBef>
              <a:buClr>
                <a:srgbClr val="F3F3F3"/>
              </a:buClr>
              <a:buSzPct val="100000"/>
              <a:buChar char="●"/>
            </a:pPr>
            <a:r>
              <a:rPr lang="en" sz="1600" dirty="0">
                <a:solidFill>
                  <a:srgbClr val="F3F3F3"/>
                </a:solidFill>
              </a:rPr>
              <a:t>Transmitter</a:t>
            </a:r>
          </a:p>
          <a:p>
            <a:pPr marL="457200" lvl="0" indent="-330200" rtl="0">
              <a:spcBef>
                <a:spcPts val="0"/>
              </a:spcBef>
              <a:buClr>
                <a:srgbClr val="F3F3F3"/>
              </a:buClr>
              <a:buSzPct val="100000"/>
              <a:buChar char="●"/>
            </a:pPr>
            <a:r>
              <a:rPr lang="en" sz="1600" dirty="0">
                <a:solidFill>
                  <a:srgbClr val="F3F3F3"/>
                </a:solidFill>
              </a:rPr>
              <a:t>Receiver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517525" y="163725"/>
            <a:ext cx="8268600" cy="4734000"/>
          </a:xfrm>
          <a:prstGeom prst="rect">
            <a:avLst/>
          </a:prstGeom>
        </p:spPr>
        <p:txBody>
          <a:bodyPr lIns="91425" tIns="91425" rIns="91425" bIns="91425" anchor="t" anchorCtr="0">
            <a:noAutofit/>
          </a:bodyPr>
          <a:lstStyle/>
          <a:p>
            <a:pPr lvl="0">
              <a:spcBef>
                <a:spcPts val="0"/>
              </a:spcBef>
              <a:buNone/>
            </a:pPr>
            <a:r>
              <a:rPr lang="en" sz="2400" b="1" u="sng" dirty="0">
                <a:solidFill>
                  <a:srgbClr val="F3F3F3"/>
                </a:solidFill>
              </a:rPr>
              <a:t>Secure UART</a:t>
            </a:r>
          </a:p>
          <a:p>
            <a:pPr lvl="0" rtl="0">
              <a:spcBef>
                <a:spcPts val="0"/>
              </a:spcBef>
              <a:buNone/>
            </a:pPr>
            <a:endParaRPr sz="2400" b="1" u="sng" dirty="0">
              <a:solidFill>
                <a:srgbClr val="F3F3F3"/>
              </a:solidFill>
            </a:endParaRPr>
          </a:p>
          <a:p>
            <a:pPr marL="285750" lvl="0" indent="-285750" rtl="0">
              <a:spcBef>
                <a:spcPts val="0"/>
              </a:spcBef>
              <a:buClr>
                <a:schemeClr val="bg1"/>
              </a:buClr>
              <a:buSzPct val="180000"/>
              <a:buFont typeface="Arial" panose="020B0604020202020204" pitchFamily="34" charset="0"/>
              <a:buChar char="•"/>
            </a:pPr>
            <a:r>
              <a:rPr lang="en" sz="1600" dirty="0">
                <a:solidFill>
                  <a:srgbClr val="F3F3F3"/>
                </a:solidFill>
              </a:rPr>
              <a:t>The transmitted data from a UART is not secured by the UART module itself but by the software of the electronic device  the UART is connected to.</a:t>
            </a:r>
          </a:p>
          <a:p>
            <a:pPr marL="285750" lvl="0" indent="-285750" rtl="0">
              <a:spcBef>
                <a:spcPts val="0"/>
              </a:spcBef>
              <a:buClr>
                <a:schemeClr val="bg1"/>
              </a:buClr>
              <a:buSzPct val="180000"/>
              <a:buFont typeface="Arial" panose="020B0604020202020204" pitchFamily="34" charset="0"/>
              <a:buChar char="•"/>
            </a:pPr>
            <a:endParaRPr sz="1600" dirty="0">
              <a:solidFill>
                <a:srgbClr val="F3F3F3"/>
              </a:solidFill>
            </a:endParaRPr>
          </a:p>
          <a:p>
            <a:pPr marL="285750" lvl="0" indent="-285750">
              <a:spcBef>
                <a:spcPts val="0"/>
              </a:spcBef>
              <a:buClr>
                <a:schemeClr val="bg1"/>
              </a:buClr>
              <a:buSzPct val="180000"/>
              <a:buFont typeface="Arial" panose="020B0604020202020204" pitchFamily="34" charset="0"/>
              <a:buChar char="•"/>
            </a:pPr>
            <a:r>
              <a:rPr lang="en" sz="1600" dirty="0">
                <a:solidFill>
                  <a:srgbClr val="F3F3F3"/>
                </a:solidFill>
              </a:rPr>
              <a:t>In this project we aim to integrate both the Encryption module and UART together for a full Hardware implementation and create a Secure UART.</a:t>
            </a:r>
          </a:p>
          <a:p>
            <a:pPr marL="285750" lvl="0" indent="-285750">
              <a:spcBef>
                <a:spcPts val="0"/>
              </a:spcBef>
              <a:buClr>
                <a:schemeClr val="bg1"/>
              </a:buClr>
              <a:buSzPct val="180000"/>
              <a:buFont typeface="Arial" panose="020B0604020202020204" pitchFamily="34" charset="0"/>
              <a:buChar char="•"/>
            </a:pPr>
            <a:endParaRPr sz="1600" dirty="0">
              <a:solidFill>
                <a:srgbClr val="F3F3F3"/>
              </a:solidFill>
            </a:endParaRPr>
          </a:p>
          <a:p>
            <a:pPr marL="285750" lvl="0" indent="-285750">
              <a:spcBef>
                <a:spcPts val="0"/>
              </a:spcBef>
              <a:buClr>
                <a:schemeClr val="bg1"/>
              </a:buClr>
              <a:buSzPct val="180000"/>
              <a:buFont typeface="Arial" panose="020B0604020202020204" pitchFamily="34" charset="0"/>
              <a:buChar char="•"/>
            </a:pPr>
            <a:r>
              <a:rPr lang="en" sz="1600" dirty="0">
                <a:solidFill>
                  <a:srgbClr val="F3F3F3"/>
                </a:solidFill>
              </a:rPr>
              <a:t>The messages can be encoded in different protocols like AES ,Tiny Encryption, etc based on specific requirements.</a:t>
            </a:r>
          </a:p>
          <a:p>
            <a:pPr marL="285750" lvl="0" indent="-285750">
              <a:spcBef>
                <a:spcPts val="0"/>
              </a:spcBef>
              <a:buClr>
                <a:schemeClr val="bg1"/>
              </a:buClr>
              <a:buSzPct val="180000"/>
              <a:buFont typeface="Arial" panose="020B0604020202020204" pitchFamily="34" charset="0"/>
              <a:buChar char="•"/>
            </a:pPr>
            <a:endParaRPr sz="1600" dirty="0">
              <a:solidFill>
                <a:srgbClr val="F3F3F3"/>
              </a:solidFill>
            </a:endParaRPr>
          </a:p>
          <a:p>
            <a:pPr marL="285750" lvl="0" indent="-285750">
              <a:spcBef>
                <a:spcPts val="0"/>
              </a:spcBef>
              <a:buClr>
                <a:schemeClr val="bg1"/>
              </a:buClr>
              <a:buSzPct val="180000"/>
              <a:buFont typeface="Arial" panose="020B0604020202020204" pitchFamily="34" charset="0"/>
              <a:buChar char="•"/>
            </a:pPr>
            <a:r>
              <a:rPr lang="en" sz="1600" dirty="0">
                <a:solidFill>
                  <a:srgbClr val="F3F3F3"/>
                </a:solidFill>
              </a:rPr>
              <a:t>For our project we aim to implement </a:t>
            </a:r>
            <a:r>
              <a:rPr lang="en-US" sz="1600" dirty="0">
                <a:solidFill>
                  <a:srgbClr val="F3F3F3"/>
                </a:solidFill>
              </a:rPr>
              <a:t>Secure Hashing</a:t>
            </a:r>
            <a:r>
              <a:rPr lang="en" sz="1600" dirty="0">
                <a:solidFill>
                  <a:srgbClr val="F3F3F3"/>
                </a:solidFill>
              </a:rPr>
              <a:t> Algorithm - 1 (SHA-1) with the UART module.</a:t>
            </a:r>
          </a:p>
          <a:p>
            <a:pPr marL="285750" lvl="0" indent="-285750">
              <a:spcBef>
                <a:spcPts val="0"/>
              </a:spcBef>
              <a:buClr>
                <a:schemeClr val="bg1"/>
              </a:buClr>
              <a:buSzPct val="180000"/>
              <a:buFont typeface="Arial" panose="020B0604020202020204" pitchFamily="34" charset="0"/>
              <a:buChar char="•"/>
            </a:pPr>
            <a:endParaRPr sz="1600" dirty="0">
              <a:solidFill>
                <a:srgbClr val="F3F3F3"/>
              </a:solidFill>
            </a:endParaRPr>
          </a:p>
          <a:p>
            <a:pPr marL="285750" lvl="0" indent="-285750" rtl="0">
              <a:spcBef>
                <a:spcPts val="0"/>
              </a:spcBef>
              <a:buClr>
                <a:schemeClr val="bg1"/>
              </a:buClr>
              <a:buSzPct val="180000"/>
              <a:buFont typeface="Arial" panose="020B0604020202020204" pitchFamily="34" charset="0"/>
              <a:buChar char="•"/>
            </a:pPr>
            <a:r>
              <a:rPr lang="en" sz="1600" dirty="0">
                <a:solidFill>
                  <a:srgbClr val="F3F3F3"/>
                </a:solidFill>
              </a:rPr>
              <a:t>Hence our transmitted messages will be a 40 digit hex code in the final implementation.</a:t>
            </a:r>
          </a:p>
          <a:p>
            <a:pPr marL="285750" lvl="0" indent="-285750" rtl="0">
              <a:spcBef>
                <a:spcPts val="0"/>
              </a:spcBef>
              <a:buSzPct val="180000"/>
              <a:buFont typeface="Arial" panose="020B0604020202020204" pitchFamily="34" charset="0"/>
              <a:buChar char="•"/>
            </a:pPr>
            <a:endParaRPr sz="1600" dirty="0">
              <a:solidFill>
                <a:srgbClr val="F3F3F3"/>
              </a:solidFill>
            </a:endParaRPr>
          </a:p>
          <a:p>
            <a:pPr lvl="0" rtl="0">
              <a:spcBef>
                <a:spcPts val="0"/>
              </a:spcBef>
              <a:buNone/>
            </a:pPr>
            <a:endParaRPr sz="1600" dirty="0">
              <a:solidFill>
                <a:srgbClr val="F3F3F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517525" y="163725"/>
            <a:ext cx="8268600" cy="4734000"/>
          </a:xfrm>
          <a:prstGeom prst="rect">
            <a:avLst/>
          </a:prstGeom>
        </p:spPr>
        <p:txBody>
          <a:bodyPr lIns="91425" tIns="91425" rIns="91425" bIns="91425" anchor="t" anchorCtr="0">
            <a:noAutofit/>
          </a:bodyPr>
          <a:lstStyle/>
          <a:p>
            <a:pPr lvl="0" rtl="0">
              <a:spcBef>
                <a:spcPts val="0"/>
              </a:spcBef>
              <a:buNone/>
            </a:pPr>
            <a:r>
              <a:rPr lang="en" sz="2400" b="1" u="sng" dirty="0">
                <a:solidFill>
                  <a:srgbClr val="F3F3F3"/>
                </a:solidFill>
              </a:rPr>
              <a:t>Advantages of Hardware Implementation</a:t>
            </a:r>
          </a:p>
          <a:p>
            <a:pPr lvl="0" rtl="0">
              <a:spcBef>
                <a:spcPts val="0"/>
              </a:spcBef>
              <a:buNone/>
            </a:pPr>
            <a:endParaRPr sz="2400" b="1" u="sng" dirty="0">
              <a:solidFill>
                <a:srgbClr val="F3F3F3"/>
              </a:solidFill>
            </a:endParaRPr>
          </a:p>
          <a:p>
            <a:pPr marL="457200" lvl="0" indent="-342900" rtl="0">
              <a:spcBef>
                <a:spcPts val="0"/>
              </a:spcBef>
              <a:buClr>
                <a:srgbClr val="F3F3F3"/>
              </a:buClr>
              <a:buSzPct val="100000"/>
              <a:buChar char="●"/>
            </a:pPr>
            <a:r>
              <a:rPr lang="en" sz="1800" dirty="0">
                <a:solidFill>
                  <a:srgbClr val="F3F3F3"/>
                </a:solidFill>
              </a:rPr>
              <a:t>The hardware based encryption uses a device’s on-board security to perform encryption and decryption. </a:t>
            </a:r>
          </a:p>
          <a:p>
            <a:pPr marL="457200" lvl="0" indent="-342900" rtl="0">
              <a:spcBef>
                <a:spcPts val="0"/>
              </a:spcBef>
              <a:buClr>
                <a:srgbClr val="F3F3F3"/>
              </a:buClr>
              <a:buSzPct val="100000"/>
              <a:buChar char="●"/>
            </a:pPr>
            <a:r>
              <a:rPr lang="en" sz="1800" dirty="0">
                <a:solidFill>
                  <a:srgbClr val="F3F3F3"/>
                </a:solidFill>
              </a:rPr>
              <a:t>It is self-contained and does not  require the help of any additional software or driver.</a:t>
            </a:r>
          </a:p>
          <a:p>
            <a:pPr marL="457200" lvl="0" indent="-342900" rtl="0">
              <a:spcBef>
                <a:spcPts val="0"/>
              </a:spcBef>
              <a:buClr>
                <a:srgbClr val="F3F3F3"/>
              </a:buClr>
              <a:buSzPct val="100000"/>
              <a:buChar char="●"/>
            </a:pPr>
            <a:r>
              <a:rPr lang="en" sz="1800" dirty="0">
                <a:solidFill>
                  <a:srgbClr val="F3F3F3"/>
                </a:solidFill>
              </a:rPr>
              <a:t>Free from any possibility of contamination, malicious code infection, or vulnerability.</a:t>
            </a:r>
          </a:p>
          <a:p>
            <a:pPr marL="457200" lvl="0" indent="-342900" rtl="0">
              <a:spcBef>
                <a:spcPts val="0"/>
              </a:spcBef>
              <a:buClr>
                <a:srgbClr val="F3F3F3"/>
              </a:buClr>
              <a:buSzPct val="100000"/>
              <a:buChar char="●"/>
            </a:pPr>
            <a:r>
              <a:rPr lang="en" sz="1800" dirty="0">
                <a:solidFill>
                  <a:srgbClr val="F3F3F3"/>
                </a:solidFill>
              </a:rPr>
              <a:t>Minimum user interaction and  does not cause performance degradation.</a:t>
            </a:r>
          </a:p>
          <a:p>
            <a:pPr marL="457200" lvl="0" indent="-342900" rtl="0">
              <a:spcBef>
                <a:spcPts val="0"/>
              </a:spcBef>
              <a:buClr>
                <a:srgbClr val="F3F3F3"/>
              </a:buClr>
              <a:buSzPct val="100000"/>
              <a:buChar char="●"/>
            </a:pPr>
            <a:r>
              <a:rPr lang="en" sz="1800" dirty="0">
                <a:solidFill>
                  <a:srgbClr val="F3F3F3"/>
                </a:solidFill>
              </a:rPr>
              <a:t>Hardware Implementation offers stronger resilience against brute force attacks.</a:t>
            </a:r>
          </a:p>
          <a:p>
            <a:pPr marL="457200" lvl="0" indent="-342900" rtl="0">
              <a:spcBef>
                <a:spcPts val="0"/>
              </a:spcBef>
              <a:buClr>
                <a:srgbClr val="F3F3F3"/>
              </a:buClr>
              <a:buSzPct val="100000"/>
              <a:buChar char="●"/>
            </a:pPr>
            <a:r>
              <a:rPr lang="en" sz="1800" dirty="0">
                <a:solidFill>
                  <a:srgbClr val="F3F3F3"/>
                </a:solidFill>
              </a:rPr>
              <a:t>Faster than any software implementation.</a:t>
            </a:r>
          </a:p>
          <a:p>
            <a:pPr marL="457200" lvl="0" indent="-330200" rtl="0">
              <a:spcBef>
                <a:spcPts val="0"/>
              </a:spcBef>
              <a:buClr>
                <a:srgbClr val="F3F3F3"/>
              </a:buClr>
              <a:buSzPct val="88888"/>
              <a:buChar char="●"/>
            </a:pPr>
            <a:r>
              <a:rPr lang="en" sz="1800" dirty="0">
                <a:solidFill>
                  <a:srgbClr val="F3F3F3"/>
                </a:solidFill>
              </a:rPr>
              <a:t>Reduces CPU overhead as the hardware itself is responsible for Encryption</a:t>
            </a:r>
            <a:r>
              <a:rPr lang="en" sz="1600" dirty="0">
                <a:solidFill>
                  <a:srgbClr val="F3F3F3"/>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517525" y="163725"/>
            <a:ext cx="8268600" cy="4734000"/>
          </a:xfrm>
          <a:prstGeom prst="rect">
            <a:avLst/>
          </a:prstGeom>
        </p:spPr>
        <p:txBody>
          <a:bodyPr lIns="91425" tIns="91425" rIns="91425" bIns="91425" anchor="t" anchorCtr="0">
            <a:noAutofit/>
          </a:bodyPr>
          <a:lstStyle/>
          <a:p>
            <a:pPr lvl="0">
              <a:spcBef>
                <a:spcPts val="0"/>
              </a:spcBef>
              <a:buNone/>
            </a:pPr>
            <a:r>
              <a:rPr lang="en" sz="2400" b="1" u="sng" dirty="0">
                <a:solidFill>
                  <a:srgbClr val="F3F3F3"/>
                </a:solidFill>
              </a:rPr>
              <a:t>Progress So-Far</a:t>
            </a:r>
          </a:p>
          <a:p>
            <a:pPr lvl="0">
              <a:spcBef>
                <a:spcPts val="0"/>
              </a:spcBef>
              <a:buNone/>
            </a:pPr>
            <a:endParaRPr sz="2400" b="1" u="sng" dirty="0">
              <a:solidFill>
                <a:srgbClr val="F3F3F3"/>
              </a:solidFill>
            </a:endParaRPr>
          </a:p>
          <a:p>
            <a:pPr marL="457200" lvl="0" indent="-330200" rtl="0">
              <a:spcBef>
                <a:spcPts val="0"/>
              </a:spcBef>
              <a:buClr>
                <a:srgbClr val="F3F3F3"/>
              </a:buClr>
              <a:buSzPct val="100000"/>
              <a:buChar char="●"/>
            </a:pPr>
            <a:r>
              <a:rPr lang="en" sz="1600" dirty="0">
                <a:solidFill>
                  <a:srgbClr val="F3F3F3"/>
                </a:solidFill>
              </a:rPr>
              <a:t>Learnt Basics of Verilog HDL</a:t>
            </a:r>
          </a:p>
          <a:p>
            <a:pPr marL="457200" lvl="0" indent="-330200" rtl="0">
              <a:spcBef>
                <a:spcPts val="0"/>
              </a:spcBef>
              <a:buClr>
                <a:srgbClr val="F3F3F3"/>
              </a:buClr>
              <a:buSzPct val="100000"/>
              <a:buChar char="●"/>
            </a:pPr>
            <a:r>
              <a:rPr lang="en" sz="1600" dirty="0">
                <a:solidFill>
                  <a:srgbClr val="F3F3F3"/>
                </a:solidFill>
              </a:rPr>
              <a:t>Completed Baud Rate Generator Module</a:t>
            </a:r>
          </a:p>
          <a:p>
            <a:pPr marL="457200" lvl="0" indent="-330200" rtl="0">
              <a:spcBef>
                <a:spcPts val="0"/>
              </a:spcBef>
              <a:buClr>
                <a:srgbClr val="F3F3F3"/>
              </a:buClr>
              <a:buSzPct val="100000"/>
              <a:buChar char="●"/>
            </a:pPr>
            <a:r>
              <a:rPr lang="en" sz="1600" dirty="0">
                <a:solidFill>
                  <a:srgbClr val="F3F3F3"/>
                </a:solidFill>
              </a:rPr>
              <a:t>Completed Transmitter Module</a:t>
            </a:r>
          </a:p>
          <a:p>
            <a:pPr marL="457200" lvl="0" indent="-330200" rtl="0">
              <a:spcBef>
                <a:spcPts val="0"/>
              </a:spcBef>
              <a:buClr>
                <a:srgbClr val="F3F3F3"/>
              </a:buClr>
              <a:buSzPct val="100000"/>
              <a:buChar char="●"/>
            </a:pPr>
            <a:r>
              <a:rPr lang="en" sz="1600" dirty="0">
                <a:solidFill>
                  <a:srgbClr val="F3F3F3"/>
                </a:solidFill>
              </a:rPr>
              <a:t>Simulated Transmitter to transmit an 8 bit code on Xilinx Vivado 2016.2</a:t>
            </a:r>
          </a:p>
          <a:p>
            <a:pPr marL="457200" lvl="0" indent="-330200">
              <a:spcBef>
                <a:spcPts val="0"/>
              </a:spcBef>
              <a:buClr>
                <a:srgbClr val="F3F3F3"/>
              </a:buClr>
              <a:buSzPct val="100000"/>
              <a:buChar char="●"/>
            </a:pPr>
            <a:r>
              <a:rPr lang="en" sz="1600" dirty="0">
                <a:solidFill>
                  <a:srgbClr val="F3F3F3"/>
                </a:solidFill>
              </a:rPr>
              <a:t>Timing Analysis of the modules</a:t>
            </a:r>
          </a:p>
          <a:p>
            <a:pPr lvl="0">
              <a:spcBef>
                <a:spcPts val="0"/>
              </a:spcBef>
              <a:buNone/>
            </a:pPr>
            <a:endParaRPr sz="2400" b="1" u="sng" dirty="0">
              <a:solidFill>
                <a:srgbClr val="F3F3F3"/>
              </a:solidFill>
            </a:endParaRPr>
          </a:p>
          <a:p>
            <a:pPr lvl="0" rtl="0">
              <a:spcBef>
                <a:spcPts val="0"/>
              </a:spcBef>
              <a:buNone/>
            </a:pPr>
            <a:r>
              <a:rPr lang="en" sz="2400" b="1" u="sng" dirty="0">
                <a:solidFill>
                  <a:srgbClr val="F3F3F3"/>
                </a:solidFill>
              </a:rPr>
              <a:t>Deliverables till End-Sem </a:t>
            </a:r>
          </a:p>
          <a:p>
            <a:pPr lvl="0" rtl="0">
              <a:spcBef>
                <a:spcPts val="0"/>
              </a:spcBef>
              <a:buNone/>
            </a:pPr>
            <a:endParaRPr sz="1600" dirty="0">
              <a:solidFill>
                <a:srgbClr val="F3F3F3"/>
              </a:solidFill>
            </a:endParaRPr>
          </a:p>
          <a:p>
            <a:pPr marL="457200" lvl="0" indent="-330200" rtl="0">
              <a:spcBef>
                <a:spcPts val="0"/>
              </a:spcBef>
              <a:buClr>
                <a:srgbClr val="F3F3F3"/>
              </a:buClr>
              <a:buSzPct val="100000"/>
              <a:buChar char="●"/>
            </a:pPr>
            <a:r>
              <a:rPr lang="en" sz="1600" dirty="0">
                <a:solidFill>
                  <a:srgbClr val="F3F3F3"/>
                </a:solidFill>
              </a:rPr>
              <a:t>Full UART Module (Baud Rate Generator, Transmitter, Receiver)</a:t>
            </a:r>
          </a:p>
          <a:p>
            <a:pPr marL="457200" lvl="0" indent="-330200" rtl="0">
              <a:spcBef>
                <a:spcPts val="0"/>
              </a:spcBef>
              <a:buClr>
                <a:srgbClr val="F3F3F3"/>
              </a:buClr>
              <a:buSzPct val="100000"/>
              <a:buChar char="●"/>
            </a:pPr>
            <a:r>
              <a:rPr lang="en" sz="1600" dirty="0">
                <a:solidFill>
                  <a:srgbClr val="F3F3F3"/>
                </a:solidFill>
              </a:rPr>
              <a:t>SHA-1 Encryption Core</a:t>
            </a:r>
          </a:p>
          <a:p>
            <a:pPr marL="457200" lvl="0" indent="-330200" rtl="0">
              <a:spcBef>
                <a:spcPts val="0"/>
              </a:spcBef>
              <a:buClr>
                <a:srgbClr val="F3F3F3"/>
              </a:buClr>
              <a:buSzPct val="100000"/>
              <a:buChar char="●"/>
            </a:pPr>
            <a:r>
              <a:rPr lang="en" sz="1600" dirty="0">
                <a:solidFill>
                  <a:srgbClr val="F3F3F3"/>
                </a:solidFill>
              </a:rPr>
              <a:t>Integrating SHA-1 Core with UART</a:t>
            </a:r>
          </a:p>
          <a:p>
            <a:pPr marL="457200" lvl="0" indent="-330200" rtl="0">
              <a:spcBef>
                <a:spcPts val="0"/>
              </a:spcBef>
              <a:buClr>
                <a:srgbClr val="F3F3F3"/>
              </a:buClr>
              <a:buSzPct val="100000"/>
              <a:buChar char="●"/>
            </a:pPr>
            <a:r>
              <a:rPr lang="en" sz="1600" dirty="0">
                <a:solidFill>
                  <a:srgbClr val="F3F3F3"/>
                </a:solidFill>
              </a:rPr>
              <a:t>Full Timing and Performance Analysis</a:t>
            </a:r>
          </a:p>
          <a:p>
            <a:pPr marL="457200" lvl="0" indent="-330200" rtl="0">
              <a:spcBef>
                <a:spcPts val="0"/>
              </a:spcBef>
              <a:buClr>
                <a:srgbClr val="F3F3F3"/>
              </a:buClr>
              <a:buSzPct val="100000"/>
              <a:buChar char="●"/>
            </a:pPr>
            <a:r>
              <a:rPr lang="en" sz="1600" dirty="0">
                <a:solidFill>
                  <a:srgbClr val="F3F3F3"/>
                </a:solidFill>
              </a:rPr>
              <a:t>FPGA Implementation</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732</Words>
  <Application>Microsoft Office PowerPoint</Application>
  <PresentationFormat>On-screen Show (16:9)</PresentationFormat>
  <Paragraphs>123</Paragraphs>
  <Slides>21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Proxima Nova</vt:lpstr>
      <vt:lpstr>Times New Roman</vt:lpstr>
      <vt:lpstr>Arial</vt:lpstr>
      <vt:lpstr>spearmint</vt:lpstr>
      <vt:lpstr>Secure UART Implementation on FPGA    Project Supervisor : Dr. Sunny Sharma</vt:lpstr>
      <vt:lpstr>Abstract  UART - Universal Asynchronous Transmitter Receiver is a computer hardware device for asynchronous communication in conjunction with communication standards like RS-232. UART works on a serial-to-parallel and parallel-to-serial data transfer protocol. Mostly used for short-distance, low-cost data exchange between computer and peripherals.    Secure UART - Data transfer is secured using Secure Hashing Algorithm-1 (SHA-1) mainly for high speed integrity checks with end-to-end control in industrial uses. SHA-1 : It is a cryptographic hash function designed by the United States National Security Agency and is a U.S. Federal Information Processing Standard published by the United States NIST. SHA-1 produces a 40 digit hex hash value known as a message digest.</vt:lpstr>
      <vt:lpstr>Block Diagram Full UART                                                                Transmitted Bitstream </vt:lpstr>
      <vt:lpstr>                                </vt:lpstr>
      <vt:lpstr>PowerPoint Presentation</vt:lpstr>
      <vt:lpstr>Introduction  UART (Universal Asynchronous Receiver Transmitter) is an integrated circuit, which is used for transmitting and receiving data asynchronously via the serial port on the computer. It contains a parallel-to-serial converter for data transmitted from the computer and a serial-to-parallel converter for data coming in via the serial line. The UART also has a buffer for temporarily storing data from high-speed transmissions.  UART will usually provide additional circuits for signals that can be used to indicate the state of the transmission media and to regulate the flow of data in the event that the remote device is not prepared to accept more data.  The typical UART consists of three basic modules :  Baud Rate Generator Transmitter Receiver</vt:lpstr>
      <vt:lpstr>Secure UART  The transmitted data from a UART is not secured by the UART module itself but by the software of the electronic device  the UART is connected to.  In this project we aim to integrate both the Encryption module and UART together for a full Hardware implementation and create a Secure UART.  The messages can be encoded in different protocols like AES ,Tiny Encryption, etc based on specific requirements.  For our project we aim to implement Secure Hashing Algorithm - 1 (SHA-1) with the UART module.  Hence our transmitted messages will be a 40 digit hex code in the final implementation.  </vt:lpstr>
      <vt:lpstr>Advantages of Hardware Implementation  The hardware based encryption uses a device’s on-board security to perform encryption and decryption.  It is self-contained and does not  require the help of any additional software or driver. Free from any possibility of contamination, malicious code infection, or vulnerability. Minimum user interaction and  does not cause performance degradation. Hardware Implementation offers stronger resilience against brute force attacks. Faster than any software implementation. Reduces CPU overhead as the hardware itself is responsible for Encryption.</vt:lpstr>
      <vt:lpstr>Progress So-Far  Learnt Basics of Verilog HDL Completed Baud Rate Generator Module Completed Transmitter Module Simulated Transmitter to transmit an 8 bit code on Xilinx Vivado 2016.2 Timing Analysis of the modules  Deliverables till End-Sem   Full UART Module (Baud Rate Generator, Transmitter, Receiver) SHA-1 Encryption Core Integrating SHA-1 Core with UART Full Timing and Performance Analysis FPGA Implementation</vt:lpstr>
      <vt:lpstr>Baud Rate Generator  The Baud Rate Generator contains 2 internal counters - one for Transmitter and one for Receiver clock. The Counters are used as Frequency Dividers.  The Receiver clock frequency is normally 16 times the Transmitter clock frequency for oversampling. The Baud Rate Generator implemented uses Divide by 16 to create the 16:1 receiver to transmitter clock speed ratio. The Divide by 16 counter is a 4 bit counter. Once the counter reaches 15 , the transmitter clock goes high and counter is reset to 0.</vt:lpstr>
      <vt:lpstr>Timing Diagram                                Timing Diagram of Transmitter clock ( System Clock / 16 ) as generated by  Baud Rate Generator.      </vt:lpstr>
      <vt:lpstr>Transmitter  The Transmitter takes in input from an 8 bit register and waits for wr_enable ( CPU signal ) to transmit. By convention the default output is kept high to signify that line is active but idle.  Its function is to convert the parallel data to serial format and transmit it,  An even parity module has been created to send along the data for integrity check.  Inputs to the Transmitter include : Reset, Tx_Enable(Clock) ,Wr_enable, Tx_data          and parity bit  Ouputs from the Transmitter include : Tx_Out , Tx_Busy flag.</vt:lpstr>
      <vt:lpstr>Transmitter  The Transmitter has been implemented as a Finite State Machine with 5 States :   1.  IDLE  -  In Idle state the transmitter waits for the wr_enable (The CPU signal that tells                 UART it is sending data to be transmitted).  2. START- In Start state the transmitter makes the tx_out low to signal the start of data     transmission to the receiver and sends out a 0 bit.    3.  TX  -  The 8 bit data is now sent LSB first so that the data received by the receiver is in  big-endian format (MSB-left LSB-right).  4. PARITY –The transmitter calculates the even parity of the transmitted code and       appends it after the data transmission ; hence taking 1 bit for parity.    5.  STOP - The ld_tx_data is made 0 and transmitter sends out 1 signalling completion of                                 data transfer. The transmitter returns to IDLE state after STOP and waits for                        wr_enable.</vt:lpstr>
      <vt:lpstr>Transmitter FSM                                    </vt:lpstr>
      <vt:lpstr>Overall Timing Diagram                                    </vt:lpstr>
      <vt:lpstr>RTL Synthesis</vt:lpstr>
      <vt:lpstr>Code : // Baud Rate Generator #(parameter width = 4, N = 8)  module baudrategentx(clk, rst, txclk);                  input clk, rst;     output txclk;  reg [width - 1:0] r_reg, txclk_track; wire [width - 1:0] r_nxt;  always @ (negedge clk or negedge rst) begin     if (rst) begin         r_reg &lt;= 0;         txclk_track &lt;= 1'b0;     end     else if (r_nxt == N) begin         r_reg &lt;= 0;         txclk_track &lt;= ~txclk_track;     end     else          r_reg &lt;= r_nxt; end assign r_nxt = r_reg + 1; assign txclk = txclk_track; endmodule</vt:lpstr>
      <vt:lpstr>Code : // Parity Module `timescale 1ns / 1ps  module parity_gen ( data        ,  oddeven     ,  parity );      input [7:0] data;     input oddeven;     output parity;      assign parity = (^data) ^ oddeven;  endmodule</vt:lpstr>
      <vt:lpstr>Code : // Transmitter module tx_fsm ( reset          , tx_data        , wr_enable      , tx_enable      , parity         , tx_out         , tx_busy        ); // Port declarations input        reset          ; input  [7:0] tx_data        ; input        tx_enable      ; input        wr_enable      ; input        parity         ; output       tx_out         ; output       tx_busy       ;  // Internal Variables  reg [7:0]    tx_reg         ; reg [3:0]    tx_cnt         ; reg          tx_out         ; reg          tx_busy     ; reg          ld_tx_data     ; reg [SIZE-1:0]    state;  parameter SIZE = 5; parameter IDLE = 3'b000, START = 3'b001, TX = 3'b010,  PARITY = 3'b011, STOP = 3'b100;</vt:lpstr>
      <vt:lpstr>always @ (negedge tx_enable)     if (reset)  begin         tx_busy &lt;= 1;         tx_reg        &lt;= 0;         tx_cnt        &lt;= 0;         ld_tx_data    &lt;= 0;         tx_out &lt;= 1;         state &lt;=  IDLE;                   end      else            case(state)             IDLE : if (wr_enable) begin                         tx_reg &lt;= tx_data;                         ld_tx_data &lt;= 1;                         state &lt;= START;                         tx_cnt &lt;= 0;                                   end             START : if (!tx_enable) begin                           tx_busy &lt;= 0;                           $display("TX of data has been started");                            if(tx_cnt == 0) begin                                  $display("Counter Value : %b",tx_cnt);                                   tx_out &lt;= 0;                                                   end                         state &lt;= TX;                         tx_cnt &lt;= tx_cnt + 1;                                     end             TX : if (!tx_enable) begin                     tx_out &lt;= tx_reg[tx_cnt -1];                     $display("Counter Value: %b",tx_cnt);                     tx_cnt &lt;= tx_cnt +1 ;                     if(tx_cnt == 8) begin                         state &lt;= PARITY;                                     end                                 end</vt:lpstr>
      <vt:lpstr>References  1.    Basu, Debjani, Dipak K. Kole, and Hafizur Rahaman. "implementation of AES              algorithm in UART module for secured data transfer." In Advances in Computing and Communications (ICACC), 2012 International Conference on, pp. 142-145. IEEE, 2012.  2.    Fang, Yi-yuan, and Xue-jun Chen. "Design and simulation of UART serial communication module based on VHDL." In Intelligent Systems and Applications (ISA), 2011 3rd International Workshop on, pp. 1-4. IEEE, 2011  3.     Solanki, Yogendra Singh. "Performance Based Design and Implementation of a SHA-1 Hash Module on FPGA."  4.    Verilog HDL : A Guide To Digital Design And Synthesis (IEEE 1364-2001 Compliant) – by Samir Palnitkar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UART Implementation on FPGA    Project Supervisor : Dr. Sunny Sharma</dc:title>
  <dc:creator>Kshitij Garg</dc:creator>
  <cp:lastModifiedBy>Kshitij Garg</cp:lastModifiedBy>
  <cp:revision>21</cp:revision>
  <dcterms:modified xsi:type="dcterms:W3CDTF">2016-09-19T07:52:54Z</dcterms:modified>
</cp:coreProperties>
</file>