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handoutMasterIdLst>
    <p:handoutMasterId r:id="rId38"/>
  </p:handoutMasterIdLst>
  <p:sldIdLst>
    <p:sldId id="289" r:id="rId5"/>
    <p:sldId id="286" r:id="rId6"/>
    <p:sldId id="280" r:id="rId7"/>
    <p:sldId id="302" r:id="rId8"/>
    <p:sldId id="303" r:id="rId9"/>
    <p:sldId id="296" r:id="rId10"/>
    <p:sldId id="299" r:id="rId11"/>
    <p:sldId id="304" r:id="rId12"/>
    <p:sldId id="310" r:id="rId13"/>
    <p:sldId id="297" r:id="rId14"/>
    <p:sldId id="311" r:id="rId15"/>
    <p:sldId id="298" r:id="rId16"/>
    <p:sldId id="329" r:id="rId17"/>
    <p:sldId id="313" r:id="rId18"/>
    <p:sldId id="316" r:id="rId19"/>
    <p:sldId id="272" r:id="rId20"/>
    <p:sldId id="325" r:id="rId21"/>
    <p:sldId id="327" r:id="rId22"/>
    <p:sldId id="328" r:id="rId23"/>
    <p:sldId id="330" r:id="rId24"/>
    <p:sldId id="317" r:id="rId25"/>
    <p:sldId id="318" r:id="rId26"/>
    <p:sldId id="273" r:id="rId27"/>
    <p:sldId id="308" r:id="rId28"/>
    <p:sldId id="307" r:id="rId29"/>
    <p:sldId id="278" r:id="rId30"/>
    <p:sldId id="320" r:id="rId31"/>
    <p:sldId id="321" r:id="rId32"/>
    <p:sldId id="322" r:id="rId33"/>
    <p:sldId id="324" r:id="rId34"/>
    <p:sldId id="309" r:id="rId35"/>
    <p:sldId id="32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70"/>
  </p:normalViewPr>
  <p:slideViewPr>
    <p:cSldViewPr snapToGrid="0">
      <p:cViewPr varScale="1">
        <p:scale>
          <a:sx n="57" d="100"/>
          <a:sy n="57" d="100"/>
        </p:scale>
        <p:origin x="58" y="624"/>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vvinitkhanna\Downloads\LIFE%20INSURANCE%201.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vvinitkhanna\Downloads\LIFE%20INSURANCE%201.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vvinitkhanna\Downloads\LIFE%20INSURANCE%201.xls"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9E3-480D-8353-688F9465BC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9E3-480D-8353-688F9465BC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9E3-480D-8353-688F9465BC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9E3-480D-8353-688F9465BCA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Male </c:v>
                </c:pt>
                <c:pt idx="1">
                  <c:v>Female</c:v>
                </c:pt>
              </c:strCache>
            </c:strRef>
          </c:cat>
          <c:val>
            <c:numRef>
              <c:f>Sheet1!$B$2:$B$5</c:f>
              <c:numCache>
                <c:formatCode>General</c:formatCode>
                <c:ptCount val="4"/>
                <c:pt idx="0">
                  <c:v>51</c:v>
                </c:pt>
                <c:pt idx="1">
                  <c:v>49</c:v>
                </c:pt>
              </c:numCache>
            </c:numRef>
          </c:val>
          <c:extLst>
            <c:ext xmlns:c16="http://schemas.microsoft.com/office/drawing/2014/chart" uri="{C3380CC4-5D6E-409C-BE32-E72D297353CC}">
              <c16:uniqueId val="{00000000-B1E5-4DDD-BE2A-56BA3BF9077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Sheet7!$B$1</c:f>
              <c:strCache>
                <c:ptCount val="1"/>
                <c:pt idx="0">
                  <c:v>Frequency </c:v>
                </c:pt>
              </c:strCache>
            </c:strRef>
          </c:tx>
          <c:spPr>
            <a:solidFill>
              <a:schemeClr val="accent1"/>
            </a:solidFill>
            <a:ln>
              <a:noFill/>
            </a:ln>
            <a:effectLst/>
          </c:spPr>
          <c:invertIfNegative val="0"/>
          <c:cat>
            <c:strRef>
              <c:f>Sheet7!$A$2:$A$4</c:f>
              <c:strCache>
                <c:ptCount val="3"/>
                <c:pt idx="0">
                  <c:v>30000-100000</c:v>
                </c:pt>
                <c:pt idx="1">
                  <c:v>100000-275000</c:v>
                </c:pt>
                <c:pt idx="2">
                  <c:v>275000-40000</c:v>
                </c:pt>
              </c:strCache>
            </c:strRef>
          </c:cat>
          <c:val>
            <c:numRef>
              <c:f>Sheet7!$B$2:$B$4</c:f>
              <c:numCache>
                <c:formatCode>General</c:formatCode>
                <c:ptCount val="3"/>
                <c:pt idx="0">
                  <c:v>19</c:v>
                </c:pt>
                <c:pt idx="1">
                  <c:v>44</c:v>
                </c:pt>
                <c:pt idx="2">
                  <c:v>37</c:v>
                </c:pt>
              </c:numCache>
            </c:numRef>
          </c:val>
          <c:extLst>
            <c:ext xmlns:c16="http://schemas.microsoft.com/office/drawing/2014/chart" uri="{C3380CC4-5D6E-409C-BE32-E72D297353CC}">
              <c16:uniqueId val="{00000000-7412-4D11-AE2A-FE1DEA4681CA}"/>
            </c:ext>
          </c:extLst>
        </c:ser>
        <c:dLbls>
          <c:showLegendKey val="0"/>
          <c:showVal val="0"/>
          <c:showCatName val="0"/>
          <c:showSerName val="0"/>
          <c:showPercent val="0"/>
          <c:showBubbleSize val="0"/>
        </c:dLbls>
        <c:gapWidth val="219"/>
        <c:overlap val="-27"/>
        <c:axId val="1851650767"/>
        <c:axId val="1851652447"/>
      </c:barChart>
      <c:catAx>
        <c:axId val="1851650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652447"/>
        <c:crosses val="autoZero"/>
        <c:auto val="1"/>
        <c:lblAlgn val="ctr"/>
        <c:lblOffset val="100"/>
        <c:noMultiLvlLbl val="0"/>
      </c:catAx>
      <c:valAx>
        <c:axId val="1851652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6507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Gender</a:t>
            </a:r>
          </a:p>
        </c:rich>
      </c:tx>
      <c:layout>
        <c:manualLayout>
          <c:xMode val="edge"/>
          <c:yMode val="edge"/>
          <c:x val="0.37767686349051954"/>
          <c:y val="3.4190841431223237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2F3-4F97-8565-98C1BB42766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2F3-4F97-8565-98C1BB42766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2F3-4F97-8565-98C1BB42766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2F3-4F97-8565-98C1BB42766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Male</c:v>
                </c:pt>
                <c:pt idx="1">
                  <c:v>Female</c:v>
                </c:pt>
              </c:strCache>
            </c:strRef>
          </c:cat>
          <c:val>
            <c:numRef>
              <c:f>Sheet1!$B$2:$B$5</c:f>
              <c:numCache>
                <c:formatCode>General</c:formatCode>
                <c:ptCount val="4"/>
                <c:pt idx="0">
                  <c:v>52.5</c:v>
                </c:pt>
                <c:pt idx="1">
                  <c:v>47.5</c:v>
                </c:pt>
              </c:numCache>
            </c:numRef>
          </c:val>
          <c:extLst>
            <c:ext xmlns:c16="http://schemas.microsoft.com/office/drawing/2014/chart" uri="{C3380CC4-5D6E-409C-BE32-E72D297353CC}">
              <c16:uniqueId val="{00000000-86B1-41F6-BEFF-995C3B438A4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Sheet7!$C$1</c:f>
              <c:strCache>
                <c:ptCount val="1"/>
                <c:pt idx="0">
                  <c:v>Frequency</c:v>
                </c:pt>
              </c:strCache>
            </c:strRef>
          </c:tx>
          <c:spPr>
            <a:solidFill>
              <a:schemeClr val="accent1"/>
            </a:solidFill>
            <a:ln>
              <a:noFill/>
            </a:ln>
            <a:effectLst/>
          </c:spPr>
          <c:invertIfNegative val="0"/>
          <c:cat>
            <c:strRef>
              <c:f>Sheet7!$A$2:$A$4</c:f>
              <c:strCache>
                <c:ptCount val="3"/>
                <c:pt idx="0">
                  <c:v>30000-100000</c:v>
                </c:pt>
                <c:pt idx="1">
                  <c:v>100000-275000</c:v>
                </c:pt>
                <c:pt idx="2">
                  <c:v>275000-40000</c:v>
                </c:pt>
              </c:strCache>
            </c:strRef>
          </c:cat>
          <c:val>
            <c:numRef>
              <c:f>Sheet7!$C$2:$C$4</c:f>
              <c:numCache>
                <c:formatCode>General</c:formatCode>
                <c:ptCount val="3"/>
                <c:pt idx="0">
                  <c:v>4</c:v>
                </c:pt>
                <c:pt idx="1">
                  <c:v>20</c:v>
                </c:pt>
                <c:pt idx="2">
                  <c:v>16</c:v>
                </c:pt>
              </c:numCache>
            </c:numRef>
          </c:val>
          <c:extLst>
            <c:ext xmlns:c16="http://schemas.microsoft.com/office/drawing/2014/chart" uri="{C3380CC4-5D6E-409C-BE32-E72D297353CC}">
              <c16:uniqueId val="{00000000-3EFD-4EBF-9F07-06AF6C52CED6}"/>
            </c:ext>
          </c:extLst>
        </c:ser>
        <c:dLbls>
          <c:showLegendKey val="0"/>
          <c:showVal val="0"/>
          <c:showCatName val="0"/>
          <c:showSerName val="0"/>
          <c:showPercent val="0"/>
          <c:showBubbleSize val="0"/>
        </c:dLbls>
        <c:gapWidth val="219"/>
        <c:overlap val="-27"/>
        <c:axId val="1852459423"/>
        <c:axId val="1897484239"/>
      </c:barChart>
      <c:catAx>
        <c:axId val="1852459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7484239"/>
        <c:crosses val="autoZero"/>
        <c:auto val="1"/>
        <c:lblAlgn val="ctr"/>
        <c:lblOffset val="100"/>
        <c:noMultiLvlLbl val="0"/>
      </c:catAx>
      <c:valAx>
        <c:axId val="1897484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24594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Pareto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Sheet6!$N$8</c:f>
              <c:strCache>
                <c:ptCount val="1"/>
                <c:pt idx="0">
                  <c:v>f</c:v>
                </c:pt>
              </c:strCache>
            </c:strRef>
          </c:tx>
          <c:spPr>
            <a:solidFill>
              <a:schemeClr val="accent4">
                <a:tint val="77000"/>
              </a:schemeClr>
            </a:solidFill>
            <a:ln>
              <a:noFill/>
            </a:ln>
            <a:effectLst/>
          </c:spPr>
          <c:invertIfNegative val="0"/>
          <c:cat>
            <c:numRef>
              <c:f>Sheet6!$M$10:$M$13</c:f>
              <c:numCache>
                <c:formatCode>General</c:formatCode>
                <c:ptCount val="4"/>
                <c:pt idx="0">
                  <c:v>4</c:v>
                </c:pt>
                <c:pt idx="1">
                  <c:v>1</c:v>
                </c:pt>
                <c:pt idx="2">
                  <c:v>2</c:v>
                </c:pt>
                <c:pt idx="3">
                  <c:v>3</c:v>
                </c:pt>
              </c:numCache>
            </c:numRef>
          </c:cat>
          <c:val>
            <c:numRef>
              <c:f>Sheet6!$N$10:$N$13</c:f>
              <c:numCache>
                <c:formatCode>General</c:formatCode>
                <c:ptCount val="4"/>
                <c:pt idx="0">
                  <c:v>18</c:v>
                </c:pt>
                <c:pt idx="1">
                  <c:v>13</c:v>
                </c:pt>
                <c:pt idx="2">
                  <c:v>6</c:v>
                </c:pt>
                <c:pt idx="3">
                  <c:v>3</c:v>
                </c:pt>
              </c:numCache>
            </c:numRef>
          </c:val>
          <c:extLst>
            <c:ext xmlns:c16="http://schemas.microsoft.com/office/drawing/2014/chart" uri="{C3380CC4-5D6E-409C-BE32-E72D297353CC}">
              <c16:uniqueId val="{00000000-43F0-4DB5-AED4-1CFA918C4303}"/>
            </c:ext>
          </c:extLst>
        </c:ser>
        <c:dLbls>
          <c:showLegendKey val="0"/>
          <c:showVal val="0"/>
          <c:showCatName val="0"/>
          <c:showSerName val="0"/>
          <c:showPercent val="0"/>
          <c:showBubbleSize val="0"/>
        </c:dLbls>
        <c:gapWidth val="219"/>
        <c:overlap val="-27"/>
        <c:axId val="2000452944"/>
        <c:axId val="1"/>
      </c:barChart>
      <c:lineChart>
        <c:grouping val="standard"/>
        <c:varyColors val="0"/>
        <c:ser>
          <c:idx val="1"/>
          <c:order val="1"/>
          <c:tx>
            <c:strRef>
              <c:f>Sheet6!$P$8</c:f>
              <c:strCache>
                <c:ptCount val="1"/>
                <c:pt idx="0">
                  <c:v>cp</c:v>
                </c:pt>
              </c:strCache>
            </c:strRef>
          </c:tx>
          <c:spPr>
            <a:ln w="28575" cap="rnd">
              <a:solidFill>
                <a:schemeClr val="accent1"/>
              </a:solidFill>
              <a:round/>
            </a:ln>
            <a:effectLst/>
          </c:spPr>
          <c:marker>
            <c:symbol val="none"/>
          </c:marker>
          <c:cat>
            <c:numRef>
              <c:f>Sheet6!$M$10:$M$13</c:f>
              <c:numCache>
                <c:formatCode>General</c:formatCode>
                <c:ptCount val="4"/>
                <c:pt idx="0">
                  <c:v>4</c:v>
                </c:pt>
                <c:pt idx="1">
                  <c:v>1</c:v>
                </c:pt>
                <c:pt idx="2">
                  <c:v>2</c:v>
                </c:pt>
                <c:pt idx="3">
                  <c:v>3</c:v>
                </c:pt>
              </c:numCache>
            </c:numRef>
          </c:cat>
          <c:val>
            <c:numRef>
              <c:f>Sheet6!$P$10:$P$13</c:f>
              <c:numCache>
                <c:formatCode>General</c:formatCode>
                <c:ptCount val="4"/>
                <c:pt idx="0">
                  <c:v>85</c:v>
                </c:pt>
                <c:pt idx="1">
                  <c:v>117.5</c:v>
                </c:pt>
                <c:pt idx="2">
                  <c:v>132.5</c:v>
                </c:pt>
                <c:pt idx="3">
                  <c:v>140</c:v>
                </c:pt>
              </c:numCache>
            </c:numRef>
          </c:val>
          <c:smooth val="0"/>
          <c:extLst>
            <c:ext xmlns:c16="http://schemas.microsoft.com/office/drawing/2014/chart" uri="{C3380CC4-5D6E-409C-BE32-E72D297353CC}">
              <c16:uniqueId val="{00000001-43F0-4DB5-AED4-1CFA918C4303}"/>
            </c:ext>
          </c:extLst>
        </c:ser>
        <c:dLbls>
          <c:showLegendKey val="0"/>
          <c:showVal val="0"/>
          <c:showCatName val="0"/>
          <c:showSerName val="0"/>
          <c:showPercent val="0"/>
          <c:showBubbleSize val="0"/>
        </c:dLbls>
        <c:marker val="1"/>
        <c:smooth val="0"/>
        <c:axId val="3"/>
        <c:axId val="4"/>
      </c:lineChart>
      <c:catAx>
        <c:axId val="200045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452944"/>
        <c:crosses val="autoZero"/>
        <c:crossBetween val="between"/>
      </c:valAx>
      <c:catAx>
        <c:axId val="3"/>
        <c:scaling>
          <c:orientation val="minMax"/>
        </c:scaling>
        <c:delete val="1"/>
        <c:axPos val="b"/>
        <c:numFmt formatCode="General" sourceLinked="1"/>
        <c:majorTickMark val="none"/>
        <c:minorTickMark val="none"/>
        <c:tickLblPos val="nextTo"/>
        <c:crossAx val="4"/>
        <c:crosses val="autoZero"/>
        <c:auto val="1"/>
        <c:lblAlgn val="ctr"/>
        <c:lblOffset val="100"/>
        <c:noMultiLvlLbl val="0"/>
      </c:catAx>
      <c:valAx>
        <c:axId val="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10/20/2020</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178937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3072487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208969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A004F4-F240-48F9-8AE1-486585C7F00D}" type="slidenum">
              <a:rPr lang="en-US" smtClean="0"/>
              <a:t>28</a:t>
            </a:fld>
            <a:endParaRPr lang="en-US" dirty="0"/>
          </a:p>
        </p:txBody>
      </p:sp>
    </p:spTree>
    <p:extLst>
      <p:ext uri="{BB962C8B-B14F-4D97-AF65-F5344CB8AC3E}">
        <p14:creationId xmlns:p14="http://schemas.microsoft.com/office/powerpoint/2010/main" val="3484449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31</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Highlighting topic; because people don’t understand the importance of individual insurance.</a:t>
            </a:r>
          </a:p>
          <a:p>
            <a:pPr marL="0" indent="0">
              <a:buNone/>
            </a:pPr>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28961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representation and exploratory data analysis.</a:t>
            </a:r>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87842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48388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72229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3060248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86848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10/20/2020</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10/20/2020</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dirty="0"/>
              <a:t>Click icon to add picture</a:t>
            </a:r>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10/20/2020</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10/20/2020</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dirty="0"/>
              <a:t>Click icon to add picture</a:t>
            </a:r>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dirty="0"/>
              <a:t>Click icon to add picture</a:t>
            </a:r>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dirty="0"/>
              <a:t>Click icon to add picture</a:t>
            </a:r>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63328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10/20/2020</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dirty="0"/>
              <a:t>Click icon to add picture</a:t>
            </a:r>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dirty="0"/>
              <a:t>Click icon to add picture</a:t>
            </a:r>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dirty="0"/>
              <a:t>Click icon to add picture</a:t>
            </a:r>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10/20/2020</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10/20/2020</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10/20/2020</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10/20/2020</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10/20/2020</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10/20/2020</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10/20/2020</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10/20/2020</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10/20/2020</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fontScale="90000"/>
          </a:bodyPr>
          <a:lstStyle/>
          <a:p>
            <a:pPr>
              <a:lnSpc>
                <a:spcPct val="125000"/>
              </a:lnSpc>
            </a:pPr>
            <a:r>
              <a:rPr lang="en-US" sz="5000" dirty="0">
                <a:solidFill>
                  <a:schemeClr val="bg1"/>
                </a:solidFill>
                <a:latin typeface="Times New Roman" panose="02020603050405020304" pitchFamily="18" charset="0"/>
                <a:cs typeface="Times New Roman" panose="02020603050405020304" pitchFamily="18" charset="0"/>
              </a:rPr>
              <a:t>CORPORATE INSURANCE  VS</a:t>
            </a:r>
            <a:br>
              <a:rPr lang="en-US" sz="5000" dirty="0">
                <a:solidFill>
                  <a:schemeClr val="bg1"/>
                </a:solidFill>
                <a:latin typeface="Times New Roman" panose="02020603050405020304" pitchFamily="18" charset="0"/>
                <a:cs typeface="Times New Roman" panose="02020603050405020304" pitchFamily="18" charset="0"/>
              </a:rPr>
            </a:br>
            <a:r>
              <a:rPr lang="en-US" sz="5000" dirty="0">
                <a:latin typeface="Times New Roman" panose="02020603050405020304" pitchFamily="18" charset="0"/>
                <a:cs typeface="Times New Roman" panose="02020603050405020304" pitchFamily="18" charset="0"/>
              </a:rPr>
              <a:t>INDIVIDUAL INSURANCE</a:t>
            </a:r>
            <a:endParaRPr lang="en-US" sz="5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2000" y="4221162"/>
            <a:ext cx="3888000" cy="882001"/>
          </a:xfrm>
          <a:solidFill>
            <a:schemeClr val="accent2">
              <a:alpha val="90000"/>
            </a:schemeClr>
          </a:solidFill>
        </p:spPr>
        <p:txBody>
          <a:bodyPr anchor="ctr" anchorCtr="0">
            <a:normAutofit/>
          </a:bodyPr>
          <a:lstStyle/>
          <a:p>
            <a:r>
              <a:rPr lang="en-US" sz="2500" b="1" i="1" spc="65" dirty="0">
                <a:solidFill>
                  <a:schemeClr val="accent1"/>
                </a:solidFill>
              </a:rPr>
              <a:t>Insurance Combat</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TextBox 6">
            <a:extLst>
              <a:ext uri="{FF2B5EF4-FFF2-40B4-BE49-F238E27FC236}">
                <a16:creationId xmlns:a16="http://schemas.microsoft.com/office/drawing/2014/main" id="{06083333-5349-45C2-8EA3-189F21D5CFA4}"/>
              </a:ext>
            </a:extLst>
          </p:cNvPr>
          <p:cNvSpPr txBox="1"/>
          <p:nvPr/>
        </p:nvSpPr>
        <p:spPr>
          <a:xfrm>
            <a:off x="5033319" y="5263978"/>
            <a:ext cx="2034746" cy="369332"/>
          </a:xfrm>
          <a:prstGeom prst="rect">
            <a:avLst/>
          </a:prstGeom>
          <a:solidFill>
            <a:schemeClr val="accent1"/>
          </a:solidFill>
        </p:spPr>
        <p:txBody>
          <a:bodyPr wrap="square" rtlCol="0">
            <a:spAutoFit/>
          </a:bodyPr>
          <a:lstStyle/>
          <a:p>
            <a:pPr algn="ctr"/>
            <a:r>
              <a:rPr lang="en-IN" b="1" i="1" dirty="0">
                <a:solidFill>
                  <a:schemeClr val="accent2"/>
                </a:solidFill>
                <a:latin typeface="Times New Roman" panose="02020603050405020304" pitchFamily="18" charset="0"/>
                <a:cs typeface="Times New Roman" panose="02020603050405020304" pitchFamily="18" charset="0"/>
              </a:rPr>
              <a:t>Actuarial Science</a:t>
            </a:r>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3" name="object 5" descr="Beige rectangle">
            <a:extLst>
              <a:ext uri="{FF2B5EF4-FFF2-40B4-BE49-F238E27FC236}">
                <a16:creationId xmlns:a16="http://schemas.microsoft.com/office/drawing/2014/main" id="{90B771F0-CFCC-4303-9F18-519F11C080BD}"/>
              </a:ext>
            </a:extLst>
          </p:cNvPr>
          <p:cNvSpPr/>
          <p:nvPr/>
        </p:nvSpPr>
        <p:spPr>
          <a:xfrm rot="5400000" flipV="1">
            <a:off x="3627552" y="2518964"/>
            <a:ext cx="371648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id="{6B170817-1ED1-4077-97C5-35CF4C870E25}"/>
              </a:ext>
            </a:extLst>
          </p:cNvPr>
          <p:cNvSpPr txBox="1"/>
          <p:nvPr/>
        </p:nvSpPr>
        <p:spPr>
          <a:xfrm>
            <a:off x="5699463" y="683581"/>
            <a:ext cx="6010183" cy="3170099"/>
          </a:xfrm>
          <a:prstGeom prst="rect">
            <a:avLst/>
          </a:prstGeom>
          <a:noFill/>
        </p:spPr>
        <p:txBody>
          <a:bodyPr wrap="square" rtlCol="0">
            <a:spAutoFit/>
          </a:bodyPr>
          <a:lstStyle/>
          <a:p>
            <a:r>
              <a:rPr lang="en-US" altLang="ko-KR" sz="5000" b="1" dirty="0">
                <a:solidFill>
                  <a:schemeClr val="bg1"/>
                </a:solidFill>
                <a:latin typeface="Times New Roman" panose="02020603050405020304" pitchFamily="18" charset="0"/>
                <a:cs typeface="Times New Roman" panose="02020603050405020304" pitchFamily="18" charset="0"/>
              </a:rPr>
              <a:t>FACTORS </a:t>
            </a:r>
          </a:p>
          <a:p>
            <a:r>
              <a:rPr lang="en-US" altLang="ko-KR" sz="5000" b="1" dirty="0">
                <a:solidFill>
                  <a:schemeClr val="bg1"/>
                </a:solidFill>
                <a:latin typeface="Times New Roman" panose="02020603050405020304" pitchFamily="18" charset="0"/>
                <a:cs typeface="Times New Roman" panose="02020603050405020304" pitchFamily="18" charset="0"/>
              </a:rPr>
              <a:t>WE TOOK </a:t>
            </a:r>
          </a:p>
          <a:p>
            <a:r>
              <a:rPr lang="en-US" altLang="ko-KR" sz="5000" b="1" dirty="0">
                <a:solidFill>
                  <a:schemeClr val="bg1"/>
                </a:solidFill>
                <a:latin typeface="Times New Roman" panose="02020603050405020304" pitchFamily="18" charset="0"/>
                <a:cs typeface="Times New Roman" panose="02020603050405020304" pitchFamily="18" charset="0"/>
              </a:rPr>
              <a:t>INTO CONSIDERATION</a:t>
            </a:r>
            <a:endParaRPr lang="ko-KR" altLang="en-US" sz="5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45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E4704B-1938-4B46-860D-BF75A18C8787}"/>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4" name="Oval 3">
            <a:extLst>
              <a:ext uri="{FF2B5EF4-FFF2-40B4-BE49-F238E27FC236}">
                <a16:creationId xmlns:a16="http://schemas.microsoft.com/office/drawing/2014/main" id="{A4F423D0-F6DA-4EC8-AB57-A3A916412A8D}"/>
              </a:ext>
            </a:extLst>
          </p:cNvPr>
          <p:cNvSpPr/>
          <p:nvPr/>
        </p:nvSpPr>
        <p:spPr>
          <a:xfrm>
            <a:off x="5062034" y="5243102"/>
            <a:ext cx="748982" cy="748982"/>
          </a:xfrm>
          <a:prstGeom prst="ellipse">
            <a:avLst/>
          </a:prstGeom>
          <a:noFill/>
          <a:ln w="254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5" name="Oval 4">
            <a:extLst>
              <a:ext uri="{FF2B5EF4-FFF2-40B4-BE49-F238E27FC236}">
                <a16:creationId xmlns:a16="http://schemas.microsoft.com/office/drawing/2014/main" id="{88208D2A-985A-43DF-B259-514BB6A457D0}"/>
              </a:ext>
            </a:extLst>
          </p:cNvPr>
          <p:cNvSpPr/>
          <p:nvPr/>
        </p:nvSpPr>
        <p:spPr>
          <a:xfrm>
            <a:off x="6404534" y="4382390"/>
            <a:ext cx="748982" cy="748982"/>
          </a:xfrm>
          <a:prstGeom prst="ellipse">
            <a:avLst/>
          </a:prstGeom>
          <a:noFill/>
          <a:ln w="254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6" name="Oval 5">
            <a:extLst>
              <a:ext uri="{FF2B5EF4-FFF2-40B4-BE49-F238E27FC236}">
                <a16:creationId xmlns:a16="http://schemas.microsoft.com/office/drawing/2014/main" id="{D27318FF-3774-45CB-BF0C-5115E34A950B}"/>
              </a:ext>
            </a:extLst>
          </p:cNvPr>
          <p:cNvSpPr/>
          <p:nvPr/>
        </p:nvSpPr>
        <p:spPr>
          <a:xfrm>
            <a:off x="5062034" y="3521676"/>
            <a:ext cx="748982" cy="748982"/>
          </a:xfrm>
          <a:prstGeom prst="ellipse">
            <a:avLst/>
          </a:prstGeom>
          <a:noFill/>
          <a:ln w="254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7" name="Oval 6">
            <a:extLst>
              <a:ext uri="{FF2B5EF4-FFF2-40B4-BE49-F238E27FC236}">
                <a16:creationId xmlns:a16="http://schemas.microsoft.com/office/drawing/2014/main" id="{E5B70940-57AE-4929-B887-0C7891E9A67C}"/>
              </a:ext>
            </a:extLst>
          </p:cNvPr>
          <p:cNvSpPr/>
          <p:nvPr/>
        </p:nvSpPr>
        <p:spPr>
          <a:xfrm>
            <a:off x="6404534" y="2660964"/>
            <a:ext cx="748982" cy="748982"/>
          </a:xfrm>
          <a:prstGeom prst="ellipse">
            <a:avLst/>
          </a:prstGeom>
          <a:noFill/>
          <a:ln w="254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8" name="Oval 7">
            <a:extLst>
              <a:ext uri="{FF2B5EF4-FFF2-40B4-BE49-F238E27FC236}">
                <a16:creationId xmlns:a16="http://schemas.microsoft.com/office/drawing/2014/main" id="{A4653238-4A6C-4838-91A2-3E1F34F92F96}"/>
              </a:ext>
            </a:extLst>
          </p:cNvPr>
          <p:cNvSpPr/>
          <p:nvPr/>
        </p:nvSpPr>
        <p:spPr>
          <a:xfrm>
            <a:off x="5062034" y="1800250"/>
            <a:ext cx="748982" cy="748982"/>
          </a:xfrm>
          <a:prstGeom prst="ellipse">
            <a:avLst/>
          </a:prstGeom>
          <a:noFill/>
          <a:ln w="254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9" name="Freeform 65">
            <a:extLst>
              <a:ext uri="{FF2B5EF4-FFF2-40B4-BE49-F238E27FC236}">
                <a16:creationId xmlns:a16="http://schemas.microsoft.com/office/drawing/2014/main" id="{902DC731-B876-4808-B172-AA41ED903B69}"/>
              </a:ext>
            </a:extLst>
          </p:cNvPr>
          <p:cNvSpPr/>
          <p:nvPr/>
        </p:nvSpPr>
        <p:spPr>
          <a:xfrm>
            <a:off x="5934284" y="2135072"/>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noFill/>
          <a:ln w="254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10" name="Freeform 66">
            <a:extLst>
              <a:ext uri="{FF2B5EF4-FFF2-40B4-BE49-F238E27FC236}">
                <a16:creationId xmlns:a16="http://schemas.microsoft.com/office/drawing/2014/main" id="{C717DB6D-7214-4057-8083-6D4219768EAD}"/>
              </a:ext>
            </a:extLst>
          </p:cNvPr>
          <p:cNvSpPr/>
          <p:nvPr/>
        </p:nvSpPr>
        <p:spPr>
          <a:xfrm flipH="1">
            <a:off x="4439883" y="3002796"/>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noFill/>
          <a:ln w="254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11" name="Freeform 67">
            <a:extLst>
              <a:ext uri="{FF2B5EF4-FFF2-40B4-BE49-F238E27FC236}">
                <a16:creationId xmlns:a16="http://schemas.microsoft.com/office/drawing/2014/main" id="{C574676F-9744-4876-85EC-550051B89853}"/>
              </a:ext>
            </a:extLst>
          </p:cNvPr>
          <p:cNvSpPr/>
          <p:nvPr/>
        </p:nvSpPr>
        <p:spPr>
          <a:xfrm>
            <a:off x="5934284" y="3896167"/>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noFill/>
          <a:ln w="254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12" name="Freeform 68">
            <a:extLst>
              <a:ext uri="{FF2B5EF4-FFF2-40B4-BE49-F238E27FC236}">
                <a16:creationId xmlns:a16="http://schemas.microsoft.com/office/drawing/2014/main" id="{89752332-536D-4884-8316-5447DBC21E6E}"/>
              </a:ext>
            </a:extLst>
          </p:cNvPr>
          <p:cNvSpPr/>
          <p:nvPr/>
        </p:nvSpPr>
        <p:spPr>
          <a:xfrm flipH="1">
            <a:off x="4439883" y="476389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noFill/>
          <a:ln w="254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13" name="TextBox 12">
            <a:extLst>
              <a:ext uri="{FF2B5EF4-FFF2-40B4-BE49-F238E27FC236}">
                <a16:creationId xmlns:a16="http://schemas.microsoft.com/office/drawing/2014/main" id="{0ED4B8A3-CB95-4730-956F-8B7711E38D6E}"/>
              </a:ext>
            </a:extLst>
          </p:cNvPr>
          <p:cNvSpPr txBox="1"/>
          <p:nvPr/>
        </p:nvSpPr>
        <p:spPr>
          <a:xfrm>
            <a:off x="7892031" y="2330963"/>
            <a:ext cx="3139396" cy="400110"/>
          </a:xfrm>
          <a:prstGeom prst="rect">
            <a:avLst/>
          </a:prstGeom>
          <a:solidFill>
            <a:schemeClr val="accent2"/>
          </a:solidFill>
        </p:spPr>
        <p:txBody>
          <a:bodyPr wrap="square" lIns="108000" rIns="108000"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GENDER</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DADEEF8-3CDA-4C07-AE39-B96D94785C5F}"/>
              </a:ext>
            </a:extLst>
          </p:cNvPr>
          <p:cNvSpPr txBox="1"/>
          <p:nvPr/>
        </p:nvSpPr>
        <p:spPr>
          <a:xfrm>
            <a:off x="7913557" y="4340881"/>
            <a:ext cx="2840168" cy="400110"/>
          </a:xfrm>
          <a:prstGeom prst="rect">
            <a:avLst/>
          </a:prstGeom>
          <a:solidFill>
            <a:schemeClr val="accent2"/>
          </a:solidFill>
        </p:spPr>
        <p:txBody>
          <a:bodyPr wrap="square" rtlCol="0">
            <a:spAutoFit/>
          </a:bodyPr>
          <a:lstStyle/>
          <a:p>
            <a:r>
              <a:rPr lang="en-IN" altLang="ko-KR" sz="2000" b="1" dirty="0">
                <a:solidFill>
                  <a:schemeClr val="bg1"/>
                </a:solidFill>
                <a:latin typeface="Times New Roman" panose="02020603050405020304" pitchFamily="18" charset="0"/>
                <a:cs typeface="Times New Roman" panose="02020603050405020304" pitchFamily="18" charset="0"/>
              </a:rPr>
              <a:t>AGE</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04B3BB8-663D-4D5E-80C5-4C1EE5B28E19}"/>
              </a:ext>
            </a:extLst>
          </p:cNvPr>
          <p:cNvSpPr txBox="1"/>
          <p:nvPr/>
        </p:nvSpPr>
        <p:spPr>
          <a:xfrm>
            <a:off x="2299075" y="3249055"/>
            <a:ext cx="1976157" cy="400110"/>
          </a:xfrm>
          <a:prstGeom prst="rect">
            <a:avLst/>
          </a:prstGeom>
          <a:solidFill>
            <a:schemeClr val="accent2"/>
          </a:solidFill>
        </p:spPr>
        <p:txBody>
          <a:bodyPr wrap="square" lIns="108000" rIns="108000" rtlCol="0">
            <a:spAutoFit/>
          </a:bodyPr>
          <a:lstStyle/>
          <a:p>
            <a:pPr algn="r"/>
            <a:r>
              <a:rPr lang="en-US" altLang="ko-KR" sz="2000" b="1" dirty="0">
                <a:solidFill>
                  <a:schemeClr val="bg1"/>
                </a:solidFill>
                <a:latin typeface="Times New Roman" panose="02020603050405020304" pitchFamily="18" charset="0"/>
                <a:cs typeface="Times New Roman" panose="02020603050405020304" pitchFamily="18" charset="0"/>
              </a:rPr>
              <a:t>SALARY</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AA7745F-95B3-4C1D-A283-5045517E074D}"/>
              </a:ext>
            </a:extLst>
          </p:cNvPr>
          <p:cNvSpPr txBox="1"/>
          <p:nvPr/>
        </p:nvSpPr>
        <p:spPr>
          <a:xfrm>
            <a:off x="1453662" y="5131372"/>
            <a:ext cx="2821570" cy="400110"/>
          </a:xfrm>
          <a:prstGeom prst="rect">
            <a:avLst/>
          </a:prstGeom>
          <a:solidFill>
            <a:schemeClr val="accent2"/>
          </a:solidFill>
        </p:spPr>
        <p:txBody>
          <a:bodyPr wrap="square" rtlCol="0">
            <a:spAutoFit/>
          </a:bodyPr>
          <a:lstStyle/>
          <a:p>
            <a:pPr algn="r"/>
            <a:r>
              <a:rPr lang="en-US" altLang="ko-KR" sz="2000" b="1" dirty="0">
                <a:solidFill>
                  <a:schemeClr val="bg1"/>
                </a:solidFill>
                <a:latin typeface="Times New Roman" panose="02020603050405020304" pitchFamily="18" charset="0"/>
                <a:cs typeface="Times New Roman" panose="02020603050405020304" pitchFamily="18" charset="0"/>
              </a:rPr>
              <a:t>MARITAL STATUS</a:t>
            </a:r>
            <a:r>
              <a:rPr lang="en-US" altLang="ko-KR" sz="2000" dirty="0">
                <a:solidFill>
                  <a:schemeClr val="bg1"/>
                </a:solidFill>
                <a:cs typeface="Arial" pitchFamily="34" charset="0"/>
              </a:rPr>
              <a:t>  </a:t>
            </a:r>
            <a:endParaRPr lang="ko-KR" altLang="en-US" sz="2000" dirty="0">
              <a:solidFill>
                <a:schemeClr val="bg1"/>
              </a:solidFill>
              <a:cs typeface="Arial" pitchFamily="34" charset="0"/>
            </a:endParaRPr>
          </a:p>
        </p:txBody>
      </p:sp>
      <p:sp>
        <p:nvSpPr>
          <p:cNvPr id="19" name="Isosceles Triangle 51">
            <a:extLst>
              <a:ext uri="{FF2B5EF4-FFF2-40B4-BE49-F238E27FC236}">
                <a16:creationId xmlns:a16="http://schemas.microsoft.com/office/drawing/2014/main" id="{53CB3DA1-AC22-4915-AF92-D38AE9E0D9BC}"/>
              </a:ext>
            </a:extLst>
          </p:cNvPr>
          <p:cNvSpPr/>
          <p:nvPr/>
        </p:nvSpPr>
        <p:spPr>
          <a:xfrm>
            <a:off x="5294878" y="3792201"/>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0" name="Rectangle 16">
            <a:extLst>
              <a:ext uri="{FF2B5EF4-FFF2-40B4-BE49-F238E27FC236}">
                <a16:creationId xmlns:a16="http://schemas.microsoft.com/office/drawing/2014/main" id="{6DC3BD1E-F376-42B3-B245-1749BD2ABB47}"/>
              </a:ext>
            </a:extLst>
          </p:cNvPr>
          <p:cNvSpPr/>
          <p:nvPr/>
        </p:nvSpPr>
        <p:spPr>
          <a:xfrm rot="2700000">
            <a:off x="6658697" y="4532277"/>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1" name="Rounded Rectangle 5">
            <a:extLst>
              <a:ext uri="{FF2B5EF4-FFF2-40B4-BE49-F238E27FC236}">
                <a16:creationId xmlns:a16="http://schemas.microsoft.com/office/drawing/2014/main" id="{68AB103D-CFD2-46A3-9908-22B210C7610A}"/>
              </a:ext>
            </a:extLst>
          </p:cNvPr>
          <p:cNvSpPr/>
          <p:nvPr/>
        </p:nvSpPr>
        <p:spPr>
          <a:xfrm flipH="1">
            <a:off x="6598692" y="290553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2" name="Freeform 18">
            <a:extLst>
              <a:ext uri="{FF2B5EF4-FFF2-40B4-BE49-F238E27FC236}">
                <a16:creationId xmlns:a16="http://schemas.microsoft.com/office/drawing/2014/main" id="{3EB7E246-3335-4E9B-8551-920498252822}"/>
              </a:ext>
            </a:extLst>
          </p:cNvPr>
          <p:cNvSpPr/>
          <p:nvPr/>
        </p:nvSpPr>
        <p:spPr>
          <a:xfrm>
            <a:off x="5222806" y="5451863"/>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3" name="Round Same Side Corner Rectangle 8">
            <a:extLst>
              <a:ext uri="{FF2B5EF4-FFF2-40B4-BE49-F238E27FC236}">
                <a16:creationId xmlns:a16="http://schemas.microsoft.com/office/drawing/2014/main" id="{0FE4B29B-3424-49C3-BC37-596764CC7ED6}"/>
              </a:ext>
            </a:extLst>
          </p:cNvPr>
          <p:cNvSpPr/>
          <p:nvPr/>
        </p:nvSpPr>
        <p:spPr>
          <a:xfrm>
            <a:off x="5265500" y="1844975"/>
            <a:ext cx="342050" cy="64428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24" name="Text Placeholder 1">
            <a:extLst>
              <a:ext uri="{FF2B5EF4-FFF2-40B4-BE49-F238E27FC236}">
                <a16:creationId xmlns:a16="http://schemas.microsoft.com/office/drawing/2014/main" id="{2B816765-B7FE-41DE-9B63-2FFDD89E4E29}"/>
              </a:ext>
            </a:extLst>
          </p:cNvPr>
          <p:cNvSpPr txBox="1">
            <a:spLocks/>
          </p:cNvSpPr>
          <p:nvPr/>
        </p:nvSpPr>
        <p:spPr>
          <a:xfrm>
            <a:off x="548640" y="261048"/>
            <a:ext cx="11643360"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0" b="1" dirty="0">
                <a:solidFill>
                  <a:schemeClr val="accent2"/>
                </a:solidFill>
                <a:latin typeface="Times New Roman" panose="02020603050405020304" pitchFamily="18" charset="0"/>
                <a:cs typeface="Times New Roman" panose="02020603050405020304" pitchFamily="18" charset="0"/>
              </a:rPr>
              <a:t>FACTORS:</a:t>
            </a:r>
          </a:p>
        </p:txBody>
      </p:sp>
      <p:sp>
        <p:nvSpPr>
          <p:cNvPr id="26" name="object 5" descr="Beige rectangle">
            <a:extLst>
              <a:ext uri="{FF2B5EF4-FFF2-40B4-BE49-F238E27FC236}">
                <a16:creationId xmlns:a16="http://schemas.microsoft.com/office/drawing/2014/main" id="{ECA0F969-A092-4DFF-99C4-E226F060B626}"/>
              </a:ext>
            </a:extLst>
          </p:cNvPr>
          <p:cNvSpPr/>
          <p:nvPr/>
        </p:nvSpPr>
        <p:spPr>
          <a:xfrm flipV="1">
            <a:off x="579516" y="861133"/>
            <a:ext cx="3104718" cy="104877"/>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7708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6" name="object 5" descr="Beige rectangle">
            <a:extLst>
              <a:ext uri="{FF2B5EF4-FFF2-40B4-BE49-F238E27FC236}">
                <a16:creationId xmlns:a16="http://schemas.microsoft.com/office/drawing/2014/main" id="{FDCE60A4-0DCD-45E6-A3B8-B55C84645E3F}"/>
              </a:ext>
            </a:extLst>
          </p:cNvPr>
          <p:cNvSpPr/>
          <p:nvPr/>
        </p:nvSpPr>
        <p:spPr>
          <a:xfrm rot="5400000">
            <a:off x="3785217" y="2241981"/>
            <a:ext cx="3337736" cy="220936"/>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5" name="TextBox 14">
            <a:extLst>
              <a:ext uri="{FF2B5EF4-FFF2-40B4-BE49-F238E27FC236}">
                <a16:creationId xmlns:a16="http://schemas.microsoft.com/office/drawing/2014/main" id="{1366A1A6-B7D2-47EB-AFBA-1CFFA743EBCE}"/>
              </a:ext>
            </a:extLst>
          </p:cNvPr>
          <p:cNvSpPr txBox="1"/>
          <p:nvPr/>
        </p:nvSpPr>
        <p:spPr>
          <a:xfrm>
            <a:off x="5699463" y="683581"/>
            <a:ext cx="6010183" cy="1754326"/>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STATISTICAL ANALYSIS </a:t>
            </a:r>
          </a:p>
        </p:txBody>
      </p:sp>
    </p:spTree>
    <p:extLst>
      <p:ext uri="{BB962C8B-B14F-4D97-AF65-F5344CB8AC3E}">
        <p14:creationId xmlns:p14="http://schemas.microsoft.com/office/powerpoint/2010/main" val="218991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F0BDC-6391-489F-92FC-59AFEC85C697}"/>
              </a:ext>
            </a:extLst>
          </p:cNvPr>
          <p:cNvSpPr>
            <a:spLocks noGrp="1"/>
          </p:cNvSpPr>
          <p:nvPr>
            <p:ph type="title"/>
          </p:nvPr>
        </p:nvSpPr>
        <p:spPr>
          <a:xfrm>
            <a:off x="237904" y="75798"/>
            <a:ext cx="11452526" cy="1325563"/>
          </a:xfrm>
        </p:spPr>
        <p:txBody>
          <a:bodyPr>
            <a:normAutofit/>
          </a:bodyPr>
          <a:lstStyle/>
          <a:p>
            <a:r>
              <a:rPr lang="en-IN" sz="3600" dirty="0">
                <a:latin typeface="Times New Roman" panose="02020603050405020304" pitchFamily="18" charset="0"/>
                <a:cs typeface="Times New Roman" panose="02020603050405020304" pitchFamily="18" charset="0"/>
              </a:rPr>
              <a:t>CHI SQUARE- INDEPENDENCE OF ATTRIBUTES:</a:t>
            </a:r>
          </a:p>
        </p:txBody>
      </p:sp>
      <p:sp>
        <p:nvSpPr>
          <p:cNvPr id="5" name="Content Placeholder 4">
            <a:extLst>
              <a:ext uri="{FF2B5EF4-FFF2-40B4-BE49-F238E27FC236}">
                <a16:creationId xmlns:a16="http://schemas.microsoft.com/office/drawing/2014/main" id="{2F2FA8FC-3EA2-4D71-9A21-B4C406D54B64}"/>
              </a:ext>
            </a:extLst>
          </p:cNvPr>
          <p:cNvSpPr>
            <a:spLocks noGrp="1"/>
          </p:cNvSpPr>
          <p:nvPr>
            <p:ph sz="half" idx="2"/>
          </p:nvPr>
        </p:nvSpPr>
        <p:spPr>
          <a:xfrm>
            <a:off x="239262" y="1184765"/>
            <a:ext cx="11799767" cy="822342"/>
          </a:xfrm>
        </p:spPr>
        <p:txBody>
          <a:bodyPr>
            <a:normAutofit/>
          </a:bodyPr>
          <a:lstStyle/>
          <a:p>
            <a:pPr marL="0" indent="0">
              <a:buNone/>
            </a:pPr>
            <a:r>
              <a:rPr lang="en-US" sz="2200" b="0" i="0" dirty="0">
                <a:solidFill>
                  <a:schemeClr val="accent2"/>
                </a:solidFill>
                <a:effectLst/>
                <a:latin typeface="Times New Roman" panose="02020603050405020304" pitchFamily="18" charset="0"/>
                <a:cs typeface="Times New Roman" panose="02020603050405020304" pitchFamily="18" charset="0"/>
              </a:rPr>
              <a:t>A chi-square test for independence is applied when you have two </a:t>
            </a:r>
            <a:r>
              <a:rPr lang="en-US" sz="2200" b="0" i="0" u="none" strike="noStrike" dirty="0">
                <a:solidFill>
                  <a:schemeClr val="accent2"/>
                </a:solidFill>
                <a:effectLst/>
                <a:latin typeface="Times New Roman" panose="02020603050405020304" pitchFamily="18" charset="0"/>
                <a:cs typeface="Times New Roman" panose="02020603050405020304" pitchFamily="18" charset="0"/>
              </a:rPr>
              <a:t>categorical variables </a:t>
            </a:r>
            <a:r>
              <a:rPr lang="en-US" sz="2200" b="0" i="0" dirty="0">
                <a:solidFill>
                  <a:schemeClr val="accent2"/>
                </a:solidFill>
                <a:effectLst/>
                <a:latin typeface="Times New Roman" panose="02020603050405020304" pitchFamily="18" charset="0"/>
                <a:cs typeface="Times New Roman" panose="02020603050405020304" pitchFamily="18" charset="0"/>
              </a:rPr>
              <a:t>from a single population. It is used to determine whether there is a significant association between the two variables.</a:t>
            </a:r>
            <a:endParaRPr lang="en-IN" sz="22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1C4CD7D9-A241-42CB-89B2-96E8E5C4A6D3}"/>
                  </a:ext>
                </a:extLst>
              </p:cNvPr>
              <p:cNvSpPr>
                <a:spLocks noGrp="1"/>
              </p:cNvSpPr>
              <p:nvPr>
                <p:ph type="body" sz="quarter" idx="3"/>
              </p:nvPr>
            </p:nvSpPr>
            <p:spPr>
              <a:xfrm>
                <a:off x="0" y="2007107"/>
                <a:ext cx="12192000" cy="1325563"/>
              </a:xfrm>
              <a:solidFill>
                <a:schemeClr val="accent2"/>
              </a:solidFill>
            </p:spPr>
            <p:txBody>
              <a:bodyPr anchor="ctr">
                <a:normAutofit/>
              </a:bodyPr>
              <a:lstStyle/>
              <a:p>
                <a:r>
                  <a:rPr lang="en-US" sz="3000" b="0" i="1" dirty="0">
                    <a:latin typeface="Cambria Math" panose="02040503050406030204" pitchFamily="18" charset="0"/>
                    <a:ea typeface="Cambria Math" panose="02040503050406030204" pitchFamily="18" charset="0"/>
                  </a:rPr>
                  <a:t>FORMULA :      </a:t>
                </a:r>
                <a14:m>
                  <m:oMath xmlns:m="http://schemas.openxmlformats.org/officeDocument/2006/math">
                    <m:r>
                      <m:rPr>
                        <m:nor/>
                      </m:rPr>
                      <a:rPr lang="el-GR" b="0"/>
                      <m:t>Χ</m:t>
                    </m:r>
                    <m:r>
                      <m:rPr>
                        <m:nor/>
                      </m:rPr>
                      <a:rPr lang="el-GR" b="0" baseline="30000"/>
                      <m:t>2</m:t>
                    </m:r>
                    <m:r>
                      <m:rPr>
                        <m:nor/>
                      </m:rPr>
                      <a:rPr lang="el-GR" b="0"/>
                      <m:t> = </m:t>
                    </m:r>
                    <m:r>
                      <m:rPr>
                        <m:nor/>
                      </m:rPr>
                      <a:rPr lang="el-GR" b="0"/>
                      <m:t>Σ</m:t>
                    </m:r>
                    <m:r>
                      <m:rPr>
                        <m:nor/>
                      </m:rPr>
                      <a:rPr lang="el-GR" b="0"/>
                      <m:t> [ (</m:t>
                    </m:r>
                    <m:r>
                      <m:rPr>
                        <m:nor/>
                      </m:rPr>
                      <a:rPr lang="en-IN" b="0"/>
                      <m:t>O</m:t>
                    </m:r>
                    <m:r>
                      <m:rPr>
                        <m:nor/>
                      </m:rPr>
                      <a:rPr lang="en-IN" b="0" baseline="-25000"/>
                      <m:t>r</m:t>
                    </m:r>
                    <m:r>
                      <m:rPr>
                        <m:nor/>
                      </m:rPr>
                      <a:rPr lang="en-IN" b="0" baseline="-25000"/>
                      <m:t>,</m:t>
                    </m:r>
                    <m:r>
                      <m:rPr>
                        <m:nor/>
                      </m:rPr>
                      <a:rPr lang="en-IN" b="0" baseline="-25000"/>
                      <m:t>c</m:t>
                    </m:r>
                    <m:r>
                      <m:rPr>
                        <m:nor/>
                      </m:rPr>
                      <a:rPr lang="en-IN" b="0"/>
                      <m:t> − </m:t>
                    </m:r>
                    <m:r>
                      <m:rPr>
                        <m:nor/>
                      </m:rPr>
                      <a:rPr lang="en-IN" b="0"/>
                      <m:t>Er</m:t>
                    </m:r>
                    <m:r>
                      <m:rPr>
                        <m:nor/>
                      </m:rPr>
                      <a:rPr lang="en-IN" b="0" baseline="-25000"/>
                      <m:t>,</m:t>
                    </m:r>
                    <m:r>
                      <m:rPr>
                        <m:nor/>
                      </m:rPr>
                      <a:rPr lang="en-IN" b="0" baseline="-25000"/>
                      <m:t>c</m:t>
                    </m:r>
                    <m:r>
                      <m:rPr>
                        <m:nor/>
                      </m:rPr>
                      <a:rPr lang="en-IN" b="0"/>
                      <m:t>)</m:t>
                    </m:r>
                    <m:r>
                      <m:rPr>
                        <m:nor/>
                      </m:rPr>
                      <a:rPr lang="en-IN" b="0" baseline="30000"/>
                      <m:t>2</m:t>
                    </m:r>
                    <m:r>
                      <m:rPr>
                        <m:nor/>
                      </m:rPr>
                      <a:rPr lang="en-IN" b="0"/>
                      <m:t> / </m:t>
                    </m:r>
                    <m:r>
                      <m:rPr>
                        <m:nor/>
                      </m:rPr>
                      <a:rPr lang="en-IN" b="0"/>
                      <m:t>Er</m:t>
                    </m:r>
                    <m:r>
                      <m:rPr>
                        <m:nor/>
                      </m:rPr>
                      <a:rPr lang="en-IN" b="0" baseline="-25000"/>
                      <m:t>,</m:t>
                    </m:r>
                    <m:r>
                      <m:rPr>
                        <m:nor/>
                      </m:rPr>
                      <a:rPr lang="en-IN" b="0" baseline="-25000"/>
                      <m:t>c</m:t>
                    </m:r>
                    <m:r>
                      <m:rPr>
                        <m:nor/>
                      </m:rPr>
                      <a:rPr lang="en-IN" b="0"/>
                      <m:t> ]</m:t>
                    </m:r>
                  </m:oMath>
                </a14:m>
                <a:endParaRPr lang="en-IN" sz="2800" dirty="0"/>
              </a:p>
            </p:txBody>
          </p:sp>
        </mc:Choice>
        <mc:Fallback xmlns="">
          <p:sp>
            <p:nvSpPr>
              <p:cNvPr id="6" name="Text Placeholder 5">
                <a:extLst>
                  <a:ext uri="{FF2B5EF4-FFF2-40B4-BE49-F238E27FC236}">
                    <a16:creationId xmlns:a16="http://schemas.microsoft.com/office/drawing/2014/main" id="{1C4CD7D9-A241-42CB-89B2-96E8E5C4A6D3}"/>
                  </a:ext>
                </a:extLst>
              </p:cNvPr>
              <p:cNvSpPr>
                <a:spLocks noGrp="1" noRot="1" noChangeAspect="1" noMove="1" noResize="1" noEditPoints="1" noAdjustHandles="1" noChangeArrowheads="1" noChangeShapeType="1" noTextEdit="1"/>
              </p:cNvSpPr>
              <p:nvPr>
                <p:ph type="body" sz="quarter" idx="3"/>
              </p:nvPr>
            </p:nvSpPr>
            <p:spPr>
              <a:xfrm>
                <a:off x="0" y="2007107"/>
                <a:ext cx="12192000" cy="1325563"/>
              </a:xfrm>
              <a:blipFill>
                <a:blip r:embed="rId2"/>
                <a:stretch>
                  <a:fillRect l="-1150"/>
                </a:stretch>
              </a:blipFill>
            </p:spPr>
            <p:txBody>
              <a:bodyPr/>
              <a:lstStyle/>
              <a:p>
                <a:r>
                  <a:rPr lang="en-IN">
                    <a:noFill/>
                  </a:rPr>
                  <a:t> </a:t>
                </a:r>
              </a:p>
            </p:txBody>
          </p:sp>
        </mc:Fallback>
      </mc:AlternateContent>
      <p:graphicFrame>
        <p:nvGraphicFramePr>
          <p:cNvPr id="4" name="Table 8">
            <a:extLst>
              <a:ext uri="{FF2B5EF4-FFF2-40B4-BE49-F238E27FC236}">
                <a16:creationId xmlns:a16="http://schemas.microsoft.com/office/drawing/2014/main" id="{8279D8FA-383A-4382-B18B-E07B7390AAE2}"/>
              </a:ext>
            </a:extLst>
          </p:cNvPr>
          <p:cNvGraphicFramePr>
            <a:graphicFrameLocks noGrp="1"/>
          </p:cNvGraphicFramePr>
          <p:nvPr>
            <p:ph sz="quarter" idx="4"/>
            <p:extLst>
              <p:ext uri="{D42A27DB-BD31-4B8C-83A1-F6EECF244321}">
                <p14:modId xmlns:p14="http://schemas.microsoft.com/office/powerpoint/2010/main" val="3617644905"/>
              </p:ext>
            </p:extLst>
          </p:nvPr>
        </p:nvGraphicFramePr>
        <p:xfrm>
          <a:off x="6285656" y="4241212"/>
          <a:ext cx="5183188" cy="1483360"/>
        </p:xfrm>
        <a:graphic>
          <a:graphicData uri="http://schemas.openxmlformats.org/drawingml/2006/table">
            <a:tbl>
              <a:tblPr firstRow="1" bandRow="1">
                <a:tableStyleId>{5C22544A-7EE6-4342-B048-85BDC9FD1C3A}</a:tableStyleId>
              </a:tblPr>
              <a:tblGrid>
                <a:gridCol w="1295797">
                  <a:extLst>
                    <a:ext uri="{9D8B030D-6E8A-4147-A177-3AD203B41FA5}">
                      <a16:colId xmlns:a16="http://schemas.microsoft.com/office/drawing/2014/main" val="713519808"/>
                    </a:ext>
                  </a:extLst>
                </a:gridCol>
                <a:gridCol w="1295797">
                  <a:extLst>
                    <a:ext uri="{9D8B030D-6E8A-4147-A177-3AD203B41FA5}">
                      <a16:colId xmlns:a16="http://schemas.microsoft.com/office/drawing/2014/main" val="3693014541"/>
                    </a:ext>
                  </a:extLst>
                </a:gridCol>
                <a:gridCol w="1295797">
                  <a:extLst>
                    <a:ext uri="{9D8B030D-6E8A-4147-A177-3AD203B41FA5}">
                      <a16:colId xmlns:a16="http://schemas.microsoft.com/office/drawing/2014/main" val="1827739633"/>
                    </a:ext>
                  </a:extLst>
                </a:gridCol>
                <a:gridCol w="1295797">
                  <a:extLst>
                    <a:ext uri="{9D8B030D-6E8A-4147-A177-3AD203B41FA5}">
                      <a16:colId xmlns:a16="http://schemas.microsoft.com/office/drawing/2014/main" val="1039593868"/>
                    </a:ext>
                  </a:extLst>
                </a:gridCol>
              </a:tblGrid>
              <a:tr h="370840">
                <a:tc>
                  <a:txBody>
                    <a:bodyPr/>
                    <a:lstStyle/>
                    <a:p>
                      <a:pPr algn="ctr"/>
                      <a:endParaRPr lang="en-IN">
                        <a:latin typeface="Times New Roman" panose="02020603050405020304" pitchFamily="18" charset="0"/>
                        <a:cs typeface="Times New Roman" panose="02020603050405020304" pitchFamily="18" charset="0"/>
                      </a:endParaRPr>
                    </a:p>
                  </a:txBody>
                  <a:tcPr/>
                </a:tc>
                <a:tc>
                  <a:txBody>
                    <a:bodyPr/>
                    <a:lstStyle/>
                    <a:p>
                      <a:pPr algn="ctr"/>
                      <a:r>
                        <a:rPr lang="en-IN" b="1" dirty="0">
                          <a:solidFill>
                            <a:schemeClr val="accent4">
                              <a:lumMod val="50000"/>
                            </a:schemeClr>
                          </a:solidFill>
                          <a:latin typeface="Times New Roman" panose="02020603050405020304" pitchFamily="18" charset="0"/>
                          <a:cs typeface="Times New Roman" panose="02020603050405020304" pitchFamily="18" charset="0"/>
                        </a:rPr>
                        <a:t>Both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accent4">
                              <a:lumMod val="50000"/>
                            </a:schemeClr>
                          </a:solidFill>
                          <a:latin typeface="Times New Roman" panose="02020603050405020304" pitchFamily="18" charset="0"/>
                          <a:cs typeface="Times New Roman" panose="02020603050405020304" pitchFamily="18" charset="0"/>
                        </a:rPr>
                        <a:t>Corporate</a:t>
                      </a:r>
                    </a:p>
                  </a:txBody>
                  <a:tcPr/>
                </a:tc>
                <a:tc>
                  <a:txBody>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2955131510"/>
                  </a:ext>
                </a:extLst>
              </a:tr>
              <a:tr h="370840">
                <a:tc>
                  <a:txBody>
                    <a:bodyPr/>
                    <a:lstStyle/>
                    <a:p>
                      <a:pPr algn="ctr"/>
                      <a:r>
                        <a:rPr lang="en-IN" b="1" dirty="0">
                          <a:solidFill>
                            <a:schemeClr val="accent4">
                              <a:lumMod val="50000"/>
                            </a:schemeClr>
                          </a:solidFill>
                          <a:latin typeface="Times New Roman" panose="02020603050405020304" pitchFamily="18" charset="0"/>
                          <a:cs typeface="Times New Roman" panose="02020603050405020304" pitchFamily="18" charset="0"/>
                        </a:rPr>
                        <a:t>Male</a:t>
                      </a:r>
                    </a:p>
                  </a:txBody>
                  <a:tcPr/>
                </a:tc>
                <a:tc>
                  <a:txBody>
                    <a:bodyPr/>
                    <a:lstStyle/>
                    <a:p>
                      <a:pPr algn="ctr"/>
                      <a:r>
                        <a:rPr lang="en-IN" dirty="0">
                          <a:latin typeface="Times New Roman" panose="02020603050405020304" pitchFamily="18" charset="0"/>
                          <a:cs typeface="Times New Roman" panose="02020603050405020304" pitchFamily="18" charset="0"/>
                        </a:rPr>
                        <a:t>21</a:t>
                      </a:r>
                    </a:p>
                  </a:txBody>
                  <a:tcPr/>
                </a:tc>
                <a:tc>
                  <a:txBody>
                    <a:bodyPr/>
                    <a:lstStyle/>
                    <a:p>
                      <a:pPr algn="ctr"/>
                      <a:r>
                        <a:rPr lang="en-IN" dirty="0">
                          <a:latin typeface="Times New Roman" panose="02020603050405020304" pitchFamily="18" charset="0"/>
                          <a:cs typeface="Times New Roman" panose="02020603050405020304" pitchFamily="18" charset="0"/>
                        </a:rPr>
                        <a:t>51</a:t>
                      </a:r>
                    </a:p>
                  </a:txBody>
                  <a:tcPr/>
                </a:tc>
                <a:tc>
                  <a:txBody>
                    <a:bodyPr/>
                    <a:lstStyle/>
                    <a:p>
                      <a:pPr algn="ctr"/>
                      <a:r>
                        <a:rPr lang="en-IN" dirty="0">
                          <a:latin typeface="Times New Roman" panose="02020603050405020304" pitchFamily="18" charset="0"/>
                          <a:cs typeface="Times New Roman" panose="02020603050405020304" pitchFamily="18" charset="0"/>
                        </a:rPr>
                        <a:t>72</a:t>
                      </a:r>
                    </a:p>
                  </a:txBody>
                  <a:tcPr/>
                </a:tc>
                <a:extLst>
                  <a:ext uri="{0D108BD9-81ED-4DB2-BD59-A6C34878D82A}">
                    <a16:rowId xmlns:a16="http://schemas.microsoft.com/office/drawing/2014/main" val="1396079747"/>
                  </a:ext>
                </a:extLst>
              </a:tr>
              <a:tr h="370840">
                <a:tc>
                  <a:txBody>
                    <a:bodyPr/>
                    <a:lstStyle/>
                    <a:p>
                      <a:pPr algn="ctr"/>
                      <a:r>
                        <a:rPr lang="en-IN" b="1" dirty="0">
                          <a:solidFill>
                            <a:schemeClr val="accent4">
                              <a:lumMod val="50000"/>
                            </a:schemeClr>
                          </a:solidFill>
                          <a:latin typeface="Times New Roman" panose="02020603050405020304" pitchFamily="18" charset="0"/>
                          <a:cs typeface="Times New Roman" panose="02020603050405020304" pitchFamily="18" charset="0"/>
                        </a:rPr>
                        <a:t>Female</a:t>
                      </a:r>
                    </a:p>
                  </a:txBody>
                  <a:tcPr/>
                </a:tc>
                <a:tc>
                  <a:txBody>
                    <a:bodyPr/>
                    <a:lstStyle/>
                    <a:p>
                      <a:pPr algn="ctr"/>
                      <a:r>
                        <a:rPr lang="en-IN" dirty="0">
                          <a:latin typeface="Times New Roman" panose="02020603050405020304" pitchFamily="18" charset="0"/>
                          <a:cs typeface="Times New Roman" panose="02020603050405020304" pitchFamily="18" charset="0"/>
                        </a:rPr>
                        <a:t>19</a:t>
                      </a:r>
                    </a:p>
                  </a:txBody>
                  <a:tcPr/>
                </a:tc>
                <a:tc>
                  <a:txBody>
                    <a:bodyPr/>
                    <a:lstStyle/>
                    <a:p>
                      <a:pPr algn="ctr"/>
                      <a:r>
                        <a:rPr lang="en-IN" dirty="0">
                          <a:latin typeface="Times New Roman" panose="02020603050405020304" pitchFamily="18" charset="0"/>
                          <a:cs typeface="Times New Roman" panose="02020603050405020304" pitchFamily="18" charset="0"/>
                        </a:rPr>
                        <a:t>49</a:t>
                      </a:r>
                    </a:p>
                  </a:txBody>
                  <a:tcPr/>
                </a:tc>
                <a:tc>
                  <a:txBody>
                    <a:bodyPr/>
                    <a:lstStyle/>
                    <a:p>
                      <a:pPr algn="ctr"/>
                      <a:r>
                        <a:rPr lang="en-IN" dirty="0">
                          <a:latin typeface="Times New Roman" panose="02020603050405020304" pitchFamily="18" charset="0"/>
                          <a:cs typeface="Times New Roman" panose="02020603050405020304" pitchFamily="18" charset="0"/>
                        </a:rPr>
                        <a:t>68</a:t>
                      </a:r>
                    </a:p>
                  </a:txBody>
                  <a:tcPr/>
                </a:tc>
                <a:extLst>
                  <a:ext uri="{0D108BD9-81ED-4DB2-BD59-A6C34878D82A}">
                    <a16:rowId xmlns:a16="http://schemas.microsoft.com/office/drawing/2014/main" val="1414507956"/>
                  </a:ext>
                </a:extLst>
              </a:tr>
              <a:tr h="370840">
                <a:tc>
                  <a:txBody>
                    <a:bodyPr/>
                    <a:lstStyle/>
                    <a:p>
                      <a:pPr algn="ctr"/>
                      <a:r>
                        <a:rPr lang="en-IN" b="1" i="0" dirty="0">
                          <a:solidFill>
                            <a:schemeClr val="accent4">
                              <a:lumMod val="50000"/>
                            </a:schemeClr>
                          </a:solidFill>
                          <a:latin typeface="Times New Roman" panose="02020603050405020304" pitchFamily="18" charset="0"/>
                          <a:cs typeface="Times New Roman" panose="02020603050405020304" pitchFamily="18" charset="0"/>
                        </a:rPr>
                        <a:t>Total</a:t>
                      </a:r>
                    </a:p>
                  </a:txBody>
                  <a:tcPr/>
                </a:tc>
                <a:tc>
                  <a:txBody>
                    <a:bodyPr/>
                    <a:lstStyle/>
                    <a:p>
                      <a:pPr algn="ctr"/>
                      <a:r>
                        <a:rPr lang="en-IN" dirty="0">
                          <a:latin typeface="Times New Roman" panose="02020603050405020304" pitchFamily="18" charset="0"/>
                          <a:cs typeface="Times New Roman" panose="02020603050405020304" pitchFamily="18" charset="0"/>
                        </a:rPr>
                        <a:t>40</a:t>
                      </a:r>
                    </a:p>
                  </a:txBody>
                  <a:tcPr/>
                </a:tc>
                <a:tc>
                  <a:txBody>
                    <a:bodyPr/>
                    <a:lstStyle/>
                    <a:p>
                      <a:pPr algn="ctr"/>
                      <a:r>
                        <a:rPr lang="en-IN" dirty="0">
                          <a:latin typeface="Times New Roman" panose="02020603050405020304" pitchFamily="18" charset="0"/>
                          <a:cs typeface="Times New Roman" panose="02020603050405020304" pitchFamily="18" charset="0"/>
                        </a:rPr>
                        <a:t>100</a:t>
                      </a:r>
                    </a:p>
                  </a:txBody>
                  <a:tcPr/>
                </a:tc>
                <a:tc>
                  <a:txBody>
                    <a:bodyPr/>
                    <a:lstStyle/>
                    <a:p>
                      <a:pPr algn="ctr"/>
                      <a:r>
                        <a:rPr lang="en-IN" dirty="0">
                          <a:latin typeface="Times New Roman" panose="02020603050405020304" pitchFamily="18" charset="0"/>
                          <a:cs typeface="Times New Roman" panose="02020603050405020304" pitchFamily="18" charset="0"/>
                        </a:rPr>
                        <a:t>140</a:t>
                      </a:r>
                    </a:p>
                  </a:txBody>
                  <a:tcPr/>
                </a:tc>
                <a:extLst>
                  <a:ext uri="{0D108BD9-81ED-4DB2-BD59-A6C34878D82A}">
                    <a16:rowId xmlns:a16="http://schemas.microsoft.com/office/drawing/2014/main" val="65117797"/>
                  </a:ext>
                </a:extLst>
              </a:tr>
            </a:tbl>
          </a:graphicData>
        </a:graphic>
      </p:graphicFrame>
      <p:sp>
        <p:nvSpPr>
          <p:cNvPr id="8" name="Slide Number Placeholder 7">
            <a:extLst>
              <a:ext uri="{FF2B5EF4-FFF2-40B4-BE49-F238E27FC236}">
                <a16:creationId xmlns:a16="http://schemas.microsoft.com/office/drawing/2014/main" id="{97FAD759-DED8-437C-B401-C46503129EE9}"/>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2" name="object 13" descr="Beige rectangle">
            <a:extLst>
              <a:ext uri="{FF2B5EF4-FFF2-40B4-BE49-F238E27FC236}">
                <a16:creationId xmlns:a16="http://schemas.microsoft.com/office/drawing/2014/main" id="{45C4EF33-B9DB-4266-8B59-30DEA8E16D36}"/>
              </a:ext>
            </a:extLst>
          </p:cNvPr>
          <p:cNvSpPr/>
          <p:nvPr/>
        </p:nvSpPr>
        <p:spPr>
          <a:xfrm flipV="1">
            <a:off x="337024" y="856526"/>
            <a:ext cx="10913568" cy="130754"/>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11" name="Content Placeholder 6">
            <a:extLst>
              <a:ext uri="{FF2B5EF4-FFF2-40B4-BE49-F238E27FC236}">
                <a16:creationId xmlns:a16="http://schemas.microsoft.com/office/drawing/2014/main" id="{82C37D6B-AFE3-4416-BAEC-C81C03BC74B8}"/>
              </a:ext>
            </a:extLst>
          </p:cNvPr>
          <p:cNvSpPr txBox="1">
            <a:spLocks/>
          </p:cNvSpPr>
          <p:nvPr/>
        </p:nvSpPr>
        <p:spPr>
          <a:xfrm>
            <a:off x="371486" y="3481197"/>
            <a:ext cx="5724514" cy="3301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700" u="sng" dirty="0">
                <a:solidFill>
                  <a:schemeClr val="accent4">
                    <a:lumMod val="50000"/>
                  </a:schemeClr>
                </a:solidFill>
                <a:latin typeface="Times New Roman" panose="02020603050405020304" pitchFamily="18" charset="0"/>
                <a:cs typeface="Times New Roman" panose="02020603050405020304" pitchFamily="18" charset="0"/>
              </a:rPr>
              <a:t>A</a:t>
            </a:r>
            <a:r>
              <a:rPr lang="en-US" sz="1700" u="sng" dirty="0">
                <a:solidFill>
                  <a:schemeClr val="accent4">
                    <a:lumMod val="50000"/>
                  </a:schemeClr>
                </a:solidFill>
                <a:latin typeface="Times New Roman" panose="02020603050405020304" pitchFamily="18" charset="0"/>
                <a:ea typeface="+mn-lt"/>
                <a:cs typeface="Times New Roman" panose="02020603050405020304" pitchFamily="18" charset="0"/>
              </a:rPr>
              <a:t> chi-square test</a:t>
            </a:r>
            <a:r>
              <a:rPr lang="en-US" sz="1700" dirty="0">
                <a:solidFill>
                  <a:schemeClr val="accent4">
                    <a:lumMod val="50000"/>
                  </a:schemeClr>
                </a:solidFill>
                <a:latin typeface="Times New Roman" panose="02020603050405020304" pitchFamily="18" charset="0"/>
                <a:ea typeface="+mn-lt"/>
                <a:cs typeface="Times New Roman" panose="02020603050405020304" pitchFamily="18" charset="0"/>
              </a:rPr>
              <a:t> for independence compares two variables in a contingency table to see if they are related. In a more general sense, it tests to see whether distributions of categorical variables differ from each another.</a:t>
            </a:r>
            <a:endParaRPr lang="en-US" sz="1700" dirty="0">
              <a:solidFill>
                <a:schemeClr val="accent4">
                  <a:lumMod val="50000"/>
                </a:schemeClr>
              </a:solidFill>
              <a:latin typeface="Times New Roman" panose="02020603050405020304" pitchFamily="18" charset="0"/>
              <a:cs typeface="Times New Roman" panose="02020603050405020304" pitchFamily="18" charset="0"/>
            </a:endParaRPr>
          </a:p>
          <a:p>
            <a:pPr marL="285750" indent="-285750">
              <a:lnSpc>
                <a:spcPct val="120000"/>
              </a:lnSpc>
              <a:buFont typeface="Arial"/>
              <a:buChar char="•"/>
            </a:pPr>
            <a:r>
              <a:rPr lang="en-US" sz="1700" dirty="0">
                <a:solidFill>
                  <a:schemeClr val="accent4">
                    <a:lumMod val="50000"/>
                  </a:schemeClr>
                </a:solidFill>
                <a:latin typeface="Times New Roman" panose="02020603050405020304" pitchFamily="18" charset="0"/>
                <a:ea typeface="+mn-lt"/>
                <a:cs typeface="Times New Roman" panose="02020603050405020304" pitchFamily="18" charset="0"/>
              </a:rPr>
              <a:t>A very small chi square test statistic means that your observed data fits your expected data extremely well. In other words, there is a relationship.</a:t>
            </a:r>
            <a:endParaRPr lang="en-US" sz="1700" dirty="0">
              <a:solidFill>
                <a:schemeClr val="accent4">
                  <a:lumMod val="50000"/>
                </a:schemeClr>
              </a:solidFill>
              <a:latin typeface="Times New Roman" panose="02020603050405020304" pitchFamily="18" charset="0"/>
              <a:cs typeface="Times New Roman" panose="02020603050405020304" pitchFamily="18" charset="0"/>
            </a:endParaRPr>
          </a:p>
          <a:p>
            <a:pPr marL="285750" indent="-285750">
              <a:lnSpc>
                <a:spcPct val="120000"/>
              </a:lnSpc>
              <a:buFont typeface="Arial"/>
              <a:buChar char="•"/>
            </a:pPr>
            <a:r>
              <a:rPr lang="en-US" sz="1700" dirty="0">
                <a:solidFill>
                  <a:schemeClr val="accent4">
                    <a:lumMod val="50000"/>
                  </a:schemeClr>
                </a:solidFill>
                <a:latin typeface="Times New Roman" panose="02020603050405020304" pitchFamily="18" charset="0"/>
                <a:ea typeface="+mn-lt"/>
                <a:cs typeface="Times New Roman" panose="02020603050405020304" pitchFamily="18" charset="0"/>
              </a:rPr>
              <a:t>A very large chi square test statistic means that the data does not fit very well. In other words, there isn’t a relationship.</a:t>
            </a:r>
          </a:p>
        </p:txBody>
      </p:sp>
      <p:sp>
        <p:nvSpPr>
          <p:cNvPr id="9" name="TextBox 8">
            <a:extLst>
              <a:ext uri="{FF2B5EF4-FFF2-40B4-BE49-F238E27FC236}">
                <a16:creationId xmlns:a16="http://schemas.microsoft.com/office/drawing/2014/main" id="{14F51EA1-9C80-438C-B5B2-09D529870D05}"/>
              </a:ext>
            </a:extLst>
          </p:cNvPr>
          <p:cNvSpPr txBox="1"/>
          <p:nvPr/>
        </p:nvSpPr>
        <p:spPr>
          <a:xfrm>
            <a:off x="6285656" y="3525331"/>
            <a:ext cx="5183188" cy="523220"/>
          </a:xfrm>
          <a:prstGeom prst="rect">
            <a:avLst/>
          </a:prstGeom>
          <a:solidFill>
            <a:schemeClr val="accent2"/>
          </a:solidFill>
        </p:spPr>
        <p:txBody>
          <a:bodyPr wrap="square" rtlCol="0">
            <a:spAutoFit/>
          </a:bodyPr>
          <a:lstStyle/>
          <a:p>
            <a:pPr algn="ctr"/>
            <a:r>
              <a:rPr lang="en-IN" sz="2800" dirty="0">
                <a:solidFill>
                  <a:schemeClr val="bg1"/>
                </a:solidFill>
                <a:latin typeface="Times New Roman" panose="02020603050405020304" pitchFamily="18" charset="0"/>
                <a:cs typeface="Times New Roman" panose="02020603050405020304" pitchFamily="18" charset="0"/>
              </a:rPr>
              <a:t>Contingency table(E.g.)</a:t>
            </a:r>
          </a:p>
        </p:txBody>
      </p:sp>
    </p:spTree>
    <p:extLst>
      <p:ext uri="{BB962C8B-B14F-4D97-AF65-F5344CB8AC3E}">
        <p14:creationId xmlns:p14="http://schemas.microsoft.com/office/powerpoint/2010/main" val="219629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F3F750-E95F-4BE9-B8FB-590249D78D5B}"/>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4" name="Text Placeholder 1">
            <a:extLst>
              <a:ext uri="{FF2B5EF4-FFF2-40B4-BE49-F238E27FC236}">
                <a16:creationId xmlns:a16="http://schemas.microsoft.com/office/drawing/2014/main" id="{9332E70C-70C5-4162-A54B-37607BCE5D44}"/>
              </a:ext>
            </a:extLst>
          </p:cNvPr>
          <p:cNvSpPr txBox="1">
            <a:spLocks/>
          </p:cNvSpPr>
          <p:nvPr/>
        </p:nvSpPr>
        <p:spPr>
          <a:xfrm>
            <a:off x="384360" y="1200611"/>
            <a:ext cx="10767333" cy="292403"/>
          </a:xfrm>
          <a:prstGeom prst="rect">
            <a:avLst/>
          </a:prstGeom>
          <a:noFill/>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2"/>
                </a:solidFill>
                <a:latin typeface="Times New Roman" panose="02020603050405020304" pitchFamily="18" charset="0"/>
                <a:cs typeface="Times New Roman" panose="02020603050405020304" pitchFamily="18" charset="0"/>
              </a:rPr>
              <a:t>To test the independence of the factors with the premium.</a:t>
            </a:r>
          </a:p>
        </p:txBody>
      </p:sp>
      <p:sp>
        <p:nvSpPr>
          <p:cNvPr id="2" name="Rectangle 1">
            <a:extLst>
              <a:ext uri="{FF2B5EF4-FFF2-40B4-BE49-F238E27FC236}">
                <a16:creationId xmlns:a16="http://schemas.microsoft.com/office/drawing/2014/main" id="{2E7FCE53-136A-4404-8DED-9FF84B095E0A}"/>
              </a:ext>
            </a:extLst>
          </p:cNvPr>
          <p:cNvSpPr/>
          <p:nvPr/>
        </p:nvSpPr>
        <p:spPr>
          <a:xfrm>
            <a:off x="0" y="1753386"/>
            <a:ext cx="4731798" cy="442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5" name="TextBox 4">
            <a:extLst>
              <a:ext uri="{FF2B5EF4-FFF2-40B4-BE49-F238E27FC236}">
                <a16:creationId xmlns:a16="http://schemas.microsoft.com/office/drawing/2014/main" id="{B9EDF7F7-A25F-45EE-9805-E7BE1F08217C}"/>
              </a:ext>
            </a:extLst>
          </p:cNvPr>
          <p:cNvSpPr txBox="1"/>
          <p:nvPr/>
        </p:nvSpPr>
        <p:spPr>
          <a:xfrm>
            <a:off x="566409" y="2221295"/>
            <a:ext cx="10913256" cy="3485698"/>
          </a:xfrm>
          <a:prstGeom prst="rect">
            <a:avLst/>
          </a:prstGeom>
          <a:solidFill>
            <a:schemeClr val="bg2">
              <a:lumMod val="50000"/>
            </a:schemeClr>
          </a:solidFill>
        </p:spPr>
        <p:txBody>
          <a:bodyPr wrap="square" rtlCol="0">
            <a:spAutoFit/>
          </a:bodyPr>
          <a:lstStyle/>
          <a:p>
            <a:pPr>
              <a:lnSpc>
                <a:spcPct val="150000"/>
              </a:lnSpc>
            </a:pPr>
            <a:r>
              <a:rPr lang="en-US" sz="2500" dirty="0">
                <a:solidFill>
                  <a:schemeClr val="bg1"/>
                </a:solidFill>
                <a:latin typeface="Times New Roman" panose="02020603050405020304" pitchFamily="18" charset="0"/>
                <a:cs typeface="Times New Roman" panose="02020603050405020304" pitchFamily="18" charset="0"/>
              </a:rPr>
              <a:t>H0 (NULL HYPOTHESIS) : There is no association between the factors and the premium. </a:t>
            </a:r>
          </a:p>
          <a:p>
            <a:pPr>
              <a:lnSpc>
                <a:spcPct val="150000"/>
              </a:lnSpc>
            </a:pPr>
            <a:endParaRPr lang="en-US" sz="25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500" dirty="0">
                <a:solidFill>
                  <a:schemeClr val="bg1"/>
                </a:solidFill>
                <a:latin typeface="Times New Roman" panose="02020603050405020304" pitchFamily="18" charset="0"/>
                <a:cs typeface="Times New Roman" panose="02020603050405020304" pitchFamily="18" charset="0"/>
              </a:rPr>
              <a:t>H1 (ALTERNATE HYPOTHESIS): There is an association between the factors and the premium.</a:t>
            </a:r>
          </a:p>
          <a:p>
            <a:pPr>
              <a:lnSpc>
                <a:spcPct val="150000"/>
              </a:lnSpc>
            </a:pP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C1473A3-18B3-4F81-8BFD-F56D602C4D07}"/>
              </a:ext>
            </a:extLst>
          </p:cNvPr>
          <p:cNvSpPr txBox="1"/>
          <p:nvPr/>
        </p:nvSpPr>
        <p:spPr>
          <a:xfrm>
            <a:off x="264437" y="224871"/>
            <a:ext cx="11517197" cy="507831"/>
          </a:xfrm>
          <a:prstGeom prst="rect">
            <a:avLst/>
          </a:prstGeom>
          <a:noFill/>
        </p:spPr>
        <p:txBody>
          <a:bodyPr wrap="square">
            <a:spAutoFit/>
          </a:bodyPr>
          <a:lstStyle/>
          <a:p>
            <a:r>
              <a:rPr lang="en-US" sz="2700" b="1" dirty="0">
                <a:solidFill>
                  <a:schemeClr val="accent2"/>
                </a:solidFill>
                <a:latin typeface="Times New Roman" panose="02020603050405020304" pitchFamily="18" charset="0"/>
                <a:cs typeface="Times New Roman" panose="02020603050405020304" pitchFamily="18" charset="0"/>
              </a:rPr>
              <a:t>USING A CHI SQUARE TEST FOR INDEPENDENCE OF ATTRIBUTES: </a:t>
            </a:r>
          </a:p>
        </p:txBody>
      </p:sp>
      <p:sp>
        <p:nvSpPr>
          <p:cNvPr id="6" name="object 13" descr="Beige rectangle">
            <a:extLst>
              <a:ext uri="{FF2B5EF4-FFF2-40B4-BE49-F238E27FC236}">
                <a16:creationId xmlns:a16="http://schemas.microsoft.com/office/drawing/2014/main" id="{BB57986B-7B54-420D-83A8-7A30E549E61F}"/>
              </a:ext>
            </a:extLst>
          </p:cNvPr>
          <p:cNvSpPr/>
          <p:nvPr/>
        </p:nvSpPr>
        <p:spPr>
          <a:xfrm flipV="1">
            <a:off x="384360" y="604155"/>
            <a:ext cx="11095305" cy="12976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66921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descr="Blue rectangle">
            <a:extLst>
              <a:ext uri="{FF2B5EF4-FFF2-40B4-BE49-F238E27FC236}">
                <a16:creationId xmlns:a16="http://schemas.microsoft.com/office/drawing/2014/main" id="{A277388B-76FD-44C4-B506-F8A157E57C65}"/>
              </a:ext>
            </a:extLst>
          </p:cNvPr>
          <p:cNvSpPr/>
          <p:nvPr/>
        </p:nvSpPr>
        <p:spPr>
          <a:xfrm>
            <a:off x="5694759" y="0"/>
            <a:ext cx="6494837"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3" name="TextBox 2">
            <a:extLst>
              <a:ext uri="{FF2B5EF4-FFF2-40B4-BE49-F238E27FC236}">
                <a16:creationId xmlns:a16="http://schemas.microsoft.com/office/drawing/2014/main" id="{4A9DD376-7625-44CE-AEC8-B9944206D585}"/>
              </a:ext>
            </a:extLst>
          </p:cNvPr>
          <p:cNvSpPr txBox="1"/>
          <p:nvPr/>
        </p:nvSpPr>
        <p:spPr>
          <a:xfrm>
            <a:off x="-2368" y="1595043"/>
            <a:ext cx="5381676" cy="3906497"/>
          </a:xfrm>
          <a:prstGeom prst="rect">
            <a:avLst/>
          </a:prstGeom>
          <a:solidFill>
            <a:schemeClr val="accent1"/>
          </a:solidFill>
        </p:spPr>
        <p:txBody>
          <a:bodyPr wrap="square" rtlCol="0">
            <a:spAutoFit/>
          </a:bodyPr>
          <a:lstStyle/>
          <a:p>
            <a:endParaRPr lang="en-IN" dirty="0"/>
          </a:p>
        </p:txBody>
      </p:sp>
      <p:sp>
        <p:nvSpPr>
          <p:cNvPr id="12" name="Title 1">
            <a:extLst>
              <a:ext uri="{FF2B5EF4-FFF2-40B4-BE49-F238E27FC236}">
                <a16:creationId xmlns:a16="http://schemas.microsoft.com/office/drawing/2014/main" id="{D6FE1AEA-1784-4851-900D-9A016EC6C1F8}"/>
              </a:ext>
            </a:extLst>
          </p:cNvPr>
          <p:cNvSpPr txBox="1">
            <a:spLocks/>
          </p:cNvSpPr>
          <p:nvPr/>
        </p:nvSpPr>
        <p:spPr>
          <a:xfrm>
            <a:off x="156594" y="635261"/>
            <a:ext cx="5633957" cy="6740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INFERENCE (CORPORATE INS.):</a:t>
            </a:r>
            <a:endParaRPr lang="en-IN" sz="3600" dirty="0"/>
          </a:p>
        </p:txBody>
      </p:sp>
      <p:sp>
        <p:nvSpPr>
          <p:cNvPr id="14" name="object 13" descr="Beige rectangle">
            <a:extLst>
              <a:ext uri="{FF2B5EF4-FFF2-40B4-BE49-F238E27FC236}">
                <a16:creationId xmlns:a16="http://schemas.microsoft.com/office/drawing/2014/main" id="{4AE5D28E-611C-4BEA-B0D3-9505A959A793}"/>
              </a:ext>
            </a:extLst>
          </p:cNvPr>
          <p:cNvSpPr/>
          <p:nvPr/>
        </p:nvSpPr>
        <p:spPr>
          <a:xfrm flipV="1">
            <a:off x="252385" y="1179554"/>
            <a:ext cx="5017199" cy="12976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24" name="TextBox 23">
            <a:extLst>
              <a:ext uri="{FF2B5EF4-FFF2-40B4-BE49-F238E27FC236}">
                <a16:creationId xmlns:a16="http://schemas.microsoft.com/office/drawing/2014/main" id="{3B60DC17-837E-4F7C-A4BB-53241D1A8CDC}"/>
              </a:ext>
            </a:extLst>
          </p:cNvPr>
          <p:cNvSpPr txBox="1"/>
          <p:nvPr/>
        </p:nvSpPr>
        <p:spPr>
          <a:xfrm>
            <a:off x="6603082" y="1286133"/>
            <a:ext cx="4678189" cy="4524315"/>
          </a:xfrm>
          <a:prstGeom prst="rect">
            <a:avLst/>
          </a:prstGeom>
          <a:solidFill>
            <a:schemeClr val="bg1"/>
          </a:solidFill>
        </p:spPr>
        <p:txBody>
          <a:bodyPr wrap="square" rtlCol="0">
            <a:spAutoFit/>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Inference: The p-value &lt; </a:t>
            </a:r>
            <a:r>
              <a:rPr lang="el-GR" sz="2400" b="1" dirty="0">
                <a:solidFill>
                  <a:schemeClr val="accent2">
                    <a:lumMod val="50000"/>
                  </a:schemeClr>
                </a:solidFill>
                <a:latin typeface="Times New Roman" panose="02020603050405020304" pitchFamily="18" charset="0"/>
                <a:cs typeface="Times New Roman" panose="02020603050405020304" pitchFamily="18" charset="0"/>
              </a:rPr>
              <a:t>α</a:t>
            </a:r>
            <a:r>
              <a:rPr lang="en-US" sz="2400" dirty="0">
                <a:solidFill>
                  <a:schemeClr val="accent2">
                    <a:lumMod val="50000"/>
                  </a:schemeClr>
                </a:solidFill>
                <a:latin typeface="Times New Roman" panose="02020603050405020304" pitchFamily="18" charset="0"/>
                <a:cs typeface="Times New Roman" panose="02020603050405020304" pitchFamily="18" charset="0"/>
              </a:rPr>
              <a:t> =0.05, hence we reject null hypothesis. After looking at the p value, we see that only salary and job position influence premium.</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We are taking the level of significance </a:t>
            </a:r>
            <a:r>
              <a:rPr lang="el-GR" sz="2400" b="1" dirty="0">
                <a:solidFill>
                  <a:schemeClr val="accent2">
                    <a:lumMod val="50000"/>
                  </a:schemeClr>
                </a:solidFill>
                <a:latin typeface="Times New Roman" panose="02020603050405020304" pitchFamily="18" charset="0"/>
                <a:cs typeface="Times New Roman" panose="02020603050405020304" pitchFamily="18" charset="0"/>
              </a:rPr>
              <a:t>α</a:t>
            </a:r>
            <a:r>
              <a:rPr lang="en-US" sz="2400" dirty="0">
                <a:solidFill>
                  <a:schemeClr val="accent2">
                    <a:lumMod val="50000"/>
                  </a:schemeClr>
                </a:solidFill>
                <a:latin typeface="Times New Roman" panose="02020603050405020304" pitchFamily="18" charset="0"/>
                <a:cs typeface="Times New Roman" panose="02020603050405020304" pitchFamily="18" charset="0"/>
              </a:rPr>
              <a:t> as 0.05</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Factors:</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x1- Salary</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x2- Job Position</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x3- Gender</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x4- Marital Status</a:t>
            </a:r>
          </a:p>
        </p:txBody>
      </p:sp>
      <p:graphicFrame>
        <p:nvGraphicFramePr>
          <p:cNvPr id="26" name="Table 4">
            <a:extLst>
              <a:ext uri="{FF2B5EF4-FFF2-40B4-BE49-F238E27FC236}">
                <a16:creationId xmlns:a16="http://schemas.microsoft.com/office/drawing/2014/main" id="{648D7617-65EA-4B12-8AB0-A498539E014F}"/>
              </a:ext>
            </a:extLst>
          </p:cNvPr>
          <p:cNvGraphicFramePr>
            <a:graphicFrameLocks noGrp="1"/>
          </p:cNvGraphicFramePr>
          <p:nvPr>
            <p:extLst>
              <p:ext uri="{D42A27DB-BD31-4B8C-83A1-F6EECF244321}">
                <p14:modId xmlns:p14="http://schemas.microsoft.com/office/powerpoint/2010/main" val="1637234141"/>
              </p:ext>
            </p:extLst>
          </p:nvPr>
        </p:nvGraphicFramePr>
        <p:xfrm>
          <a:off x="0" y="2563797"/>
          <a:ext cx="5694759" cy="1968988"/>
        </p:xfrm>
        <a:graphic>
          <a:graphicData uri="http://schemas.openxmlformats.org/drawingml/2006/table">
            <a:tbl>
              <a:tblPr firstRow="1" bandRow="1">
                <a:tableStyleId>{21E4AEA4-8DFA-4A89-87EB-49C32662AFE0}</a:tableStyleId>
              </a:tblPr>
              <a:tblGrid>
                <a:gridCol w="1719665">
                  <a:extLst>
                    <a:ext uri="{9D8B030D-6E8A-4147-A177-3AD203B41FA5}">
                      <a16:colId xmlns:a16="http://schemas.microsoft.com/office/drawing/2014/main" val="555230604"/>
                    </a:ext>
                  </a:extLst>
                </a:gridCol>
                <a:gridCol w="1987547">
                  <a:extLst>
                    <a:ext uri="{9D8B030D-6E8A-4147-A177-3AD203B41FA5}">
                      <a16:colId xmlns:a16="http://schemas.microsoft.com/office/drawing/2014/main" val="2031052522"/>
                    </a:ext>
                  </a:extLst>
                </a:gridCol>
                <a:gridCol w="1987547">
                  <a:extLst>
                    <a:ext uri="{9D8B030D-6E8A-4147-A177-3AD203B41FA5}">
                      <a16:colId xmlns:a16="http://schemas.microsoft.com/office/drawing/2014/main" val="2935310351"/>
                    </a:ext>
                  </a:extLst>
                </a:gridCol>
              </a:tblGrid>
              <a:tr h="492247">
                <a:tc>
                  <a:txBody>
                    <a:bodyPr/>
                    <a:lstStyle/>
                    <a:p>
                      <a:r>
                        <a:rPr lang="en-US" sz="2400" dirty="0"/>
                        <a:t>Category</a:t>
                      </a:r>
                    </a:p>
                  </a:txBody>
                  <a:tcPr/>
                </a:tc>
                <a:tc>
                  <a:txBody>
                    <a:bodyPr/>
                    <a:lstStyle/>
                    <a:p>
                      <a:r>
                        <a:rPr lang="en-US" dirty="0"/>
                        <a:t>p- value</a:t>
                      </a:r>
                    </a:p>
                  </a:txBody>
                  <a:tcPr/>
                </a:tc>
                <a:tc>
                  <a:txBody>
                    <a:bodyPr/>
                    <a:lstStyle/>
                    <a:p>
                      <a:r>
                        <a:rPr lang="en-US" dirty="0"/>
                        <a:t>Is it associated?</a:t>
                      </a:r>
                    </a:p>
                  </a:txBody>
                  <a:tcPr/>
                </a:tc>
                <a:extLst>
                  <a:ext uri="{0D108BD9-81ED-4DB2-BD59-A6C34878D82A}">
                    <a16:rowId xmlns:a16="http://schemas.microsoft.com/office/drawing/2014/main" val="756015192"/>
                  </a:ext>
                </a:extLst>
              </a:tr>
              <a:tr h="492247">
                <a:tc>
                  <a:txBody>
                    <a:bodyPr/>
                    <a:lstStyle/>
                    <a:p>
                      <a:r>
                        <a:rPr lang="en-US" dirty="0"/>
                        <a:t>Marital Status</a:t>
                      </a:r>
                    </a:p>
                  </a:txBody>
                  <a:tcPr/>
                </a:tc>
                <a:tc>
                  <a:txBody>
                    <a:bodyPr/>
                    <a:lstStyle/>
                    <a:p>
                      <a:r>
                        <a:rPr lang="en-US" dirty="0"/>
                        <a:t>0.65</a:t>
                      </a:r>
                    </a:p>
                  </a:txBody>
                  <a:tcPr/>
                </a:tc>
                <a:tc>
                  <a:txBody>
                    <a:bodyPr/>
                    <a:lstStyle/>
                    <a:p>
                      <a:r>
                        <a:rPr lang="en-US" dirty="0"/>
                        <a:t>No</a:t>
                      </a:r>
                    </a:p>
                  </a:txBody>
                  <a:tcPr/>
                </a:tc>
                <a:extLst>
                  <a:ext uri="{0D108BD9-81ED-4DB2-BD59-A6C34878D82A}">
                    <a16:rowId xmlns:a16="http://schemas.microsoft.com/office/drawing/2014/main" val="555242887"/>
                  </a:ext>
                </a:extLst>
              </a:tr>
              <a:tr h="492247">
                <a:tc>
                  <a:txBody>
                    <a:bodyPr/>
                    <a:lstStyle/>
                    <a:p>
                      <a:r>
                        <a:rPr lang="en-US" dirty="0"/>
                        <a:t>Salary</a:t>
                      </a:r>
                    </a:p>
                  </a:txBody>
                  <a:tcPr/>
                </a:tc>
                <a:tc>
                  <a:txBody>
                    <a:bodyPr/>
                    <a:lstStyle/>
                    <a:p>
                      <a:r>
                        <a:rPr lang="en-US" dirty="0"/>
                        <a:t>0.001</a:t>
                      </a:r>
                    </a:p>
                  </a:txBody>
                  <a:tcPr/>
                </a:tc>
                <a:tc>
                  <a:txBody>
                    <a:bodyPr/>
                    <a:lstStyle/>
                    <a:p>
                      <a:r>
                        <a:rPr lang="en-US" dirty="0"/>
                        <a:t>Yes</a:t>
                      </a:r>
                    </a:p>
                  </a:txBody>
                  <a:tcPr/>
                </a:tc>
                <a:extLst>
                  <a:ext uri="{0D108BD9-81ED-4DB2-BD59-A6C34878D82A}">
                    <a16:rowId xmlns:a16="http://schemas.microsoft.com/office/drawing/2014/main" val="1441177379"/>
                  </a:ext>
                </a:extLst>
              </a:tr>
              <a:tr h="492247">
                <a:tc>
                  <a:txBody>
                    <a:bodyPr/>
                    <a:lstStyle/>
                    <a:p>
                      <a:r>
                        <a:rPr lang="en-US" dirty="0"/>
                        <a:t>Job Position</a:t>
                      </a:r>
                    </a:p>
                  </a:txBody>
                  <a:tcPr/>
                </a:tc>
                <a:tc>
                  <a:txBody>
                    <a:bodyPr/>
                    <a:lstStyle/>
                    <a:p>
                      <a:r>
                        <a:rPr lang="en-US" dirty="0"/>
                        <a:t>0.001</a:t>
                      </a:r>
                    </a:p>
                  </a:txBody>
                  <a:tcPr/>
                </a:tc>
                <a:tc>
                  <a:txBody>
                    <a:bodyPr/>
                    <a:lstStyle/>
                    <a:p>
                      <a:r>
                        <a:rPr lang="en-US" dirty="0"/>
                        <a:t>Yes</a:t>
                      </a:r>
                    </a:p>
                  </a:txBody>
                  <a:tcPr/>
                </a:tc>
                <a:extLst>
                  <a:ext uri="{0D108BD9-81ED-4DB2-BD59-A6C34878D82A}">
                    <a16:rowId xmlns:a16="http://schemas.microsoft.com/office/drawing/2014/main" val="3270397609"/>
                  </a:ext>
                </a:extLst>
              </a:tr>
            </a:tbl>
          </a:graphicData>
        </a:graphic>
      </p:graphicFrame>
    </p:spTree>
    <p:extLst>
      <p:ext uri="{BB962C8B-B14F-4D97-AF65-F5344CB8AC3E}">
        <p14:creationId xmlns:p14="http://schemas.microsoft.com/office/powerpoint/2010/main" val="6752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787395" y="363984"/>
            <a:ext cx="10515600" cy="745726"/>
          </a:xfrm>
        </p:spPr>
        <p:txBody>
          <a:bodyPr>
            <a:normAutofit/>
          </a:bodyPr>
          <a:lstStyle/>
          <a:p>
            <a:r>
              <a:rPr lang="en-US" sz="3200" dirty="0">
                <a:latin typeface="Times New Roman" panose="02020603050405020304" pitchFamily="18" charset="0"/>
                <a:cs typeface="Times New Roman" panose="02020603050405020304" pitchFamily="18" charset="0"/>
              </a:rPr>
              <a:t>INFERENCE- INDIVIDUAL INSURANCE:</a:t>
            </a:r>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flipV="1">
            <a:off x="941403" y="833098"/>
            <a:ext cx="9051094" cy="16368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graphicFrame>
        <p:nvGraphicFramePr>
          <p:cNvPr id="10" name="Table 4">
            <a:extLst>
              <a:ext uri="{FF2B5EF4-FFF2-40B4-BE49-F238E27FC236}">
                <a16:creationId xmlns:a16="http://schemas.microsoft.com/office/drawing/2014/main" id="{8B5B1C43-D246-4735-8851-6C5FB7E86D67}"/>
              </a:ext>
            </a:extLst>
          </p:cNvPr>
          <p:cNvGraphicFramePr>
            <a:graphicFrameLocks noGrp="1"/>
          </p:cNvGraphicFramePr>
          <p:nvPr>
            <p:extLst>
              <p:ext uri="{D42A27DB-BD31-4B8C-83A1-F6EECF244321}">
                <p14:modId xmlns:p14="http://schemas.microsoft.com/office/powerpoint/2010/main" val="4292981459"/>
              </p:ext>
            </p:extLst>
          </p:nvPr>
        </p:nvGraphicFramePr>
        <p:xfrm>
          <a:off x="820410" y="4015939"/>
          <a:ext cx="10449570" cy="2639186"/>
        </p:xfrm>
        <a:graphic>
          <a:graphicData uri="http://schemas.openxmlformats.org/drawingml/2006/table">
            <a:tbl>
              <a:tblPr firstRow="1" bandRow="1">
                <a:tableStyleId>{21E4AEA4-8DFA-4A89-87EB-49C32662AFE0}</a:tableStyleId>
              </a:tblPr>
              <a:tblGrid>
                <a:gridCol w="4033656">
                  <a:extLst>
                    <a:ext uri="{9D8B030D-6E8A-4147-A177-3AD203B41FA5}">
                      <a16:colId xmlns:a16="http://schemas.microsoft.com/office/drawing/2014/main" val="3496828144"/>
                    </a:ext>
                  </a:extLst>
                </a:gridCol>
                <a:gridCol w="3252576">
                  <a:extLst>
                    <a:ext uri="{9D8B030D-6E8A-4147-A177-3AD203B41FA5}">
                      <a16:colId xmlns:a16="http://schemas.microsoft.com/office/drawing/2014/main" val="1603917866"/>
                    </a:ext>
                  </a:extLst>
                </a:gridCol>
                <a:gridCol w="3163338">
                  <a:extLst>
                    <a:ext uri="{9D8B030D-6E8A-4147-A177-3AD203B41FA5}">
                      <a16:colId xmlns:a16="http://schemas.microsoft.com/office/drawing/2014/main" val="2254191057"/>
                    </a:ext>
                  </a:extLst>
                </a:gridCol>
              </a:tblGrid>
              <a:tr h="481482">
                <a:tc>
                  <a:txBody>
                    <a:bodyPr/>
                    <a:lstStyle/>
                    <a:p>
                      <a:r>
                        <a:rPr lang="en-US" sz="2000" dirty="0"/>
                        <a:t>Category</a:t>
                      </a:r>
                    </a:p>
                  </a:txBody>
                  <a:tcPr/>
                </a:tc>
                <a:tc>
                  <a:txBody>
                    <a:bodyPr/>
                    <a:lstStyle/>
                    <a:p>
                      <a:r>
                        <a:rPr lang="en-US" sz="2000" dirty="0"/>
                        <a:t>P-value</a:t>
                      </a:r>
                    </a:p>
                  </a:txBody>
                  <a:tcPr/>
                </a:tc>
                <a:tc>
                  <a:txBody>
                    <a:bodyPr/>
                    <a:lstStyle/>
                    <a:p>
                      <a:r>
                        <a:rPr lang="en-US" sz="2000" dirty="0"/>
                        <a:t>Is it associated?</a:t>
                      </a:r>
                    </a:p>
                  </a:txBody>
                  <a:tcPr/>
                </a:tc>
                <a:extLst>
                  <a:ext uri="{0D108BD9-81ED-4DB2-BD59-A6C34878D82A}">
                    <a16:rowId xmlns:a16="http://schemas.microsoft.com/office/drawing/2014/main" val="1556128208"/>
                  </a:ext>
                </a:extLst>
              </a:tr>
              <a:tr h="597370">
                <a:tc>
                  <a:txBody>
                    <a:bodyPr/>
                    <a:lstStyle/>
                    <a:p>
                      <a:r>
                        <a:rPr lang="en-US" sz="2000" dirty="0"/>
                        <a:t>Salary</a:t>
                      </a:r>
                    </a:p>
                  </a:txBody>
                  <a:tcPr/>
                </a:tc>
                <a:tc>
                  <a:txBody>
                    <a:bodyPr/>
                    <a:lstStyle/>
                    <a:p>
                      <a:r>
                        <a:rPr lang="en-US" sz="2000" dirty="0"/>
                        <a:t>0.28</a:t>
                      </a:r>
                    </a:p>
                  </a:txBody>
                  <a:tcPr/>
                </a:tc>
                <a:tc>
                  <a:txBody>
                    <a:bodyPr/>
                    <a:lstStyle/>
                    <a:p>
                      <a:r>
                        <a:rPr lang="en-US" sz="2000" dirty="0"/>
                        <a:t>NO</a:t>
                      </a:r>
                    </a:p>
                  </a:txBody>
                  <a:tcPr/>
                </a:tc>
                <a:extLst>
                  <a:ext uri="{0D108BD9-81ED-4DB2-BD59-A6C34878D82A}">
                    <a16:rowId xmlns:a16="http://schemas.microsoft.com/office/drawing/2014/main" val="2545887170"/>
                  </a:ext>
                </a:extLst>
              </a:tr>
              <a:tr h="597370">
                <a:tc>
                  <a:txBody>
                    <a:bodyPr/>
                    <a:lstStyle/>
                    <a:p>
                      <a:r>
                        <a:rPr lang="en-US" sz="2000" dirty="0"/>
                        <a:t>Age</a:t>
                      </a:r>
                    </a:p>
                  </a:txBody>
                  <a:tcPr/>
                </a:tc>
                <a:tc>
                  <a:txBody>
                    <a:bodyPr/>
                    <a:lstStyle/>
                    <a:p>
                      <a:r>
                        <a:rPr lang="en-US" sz="2000" dirty="0"/>
                        <a:t>0.042</a:t>
                      </a:r>
                    </a:p>
                  </a:txBody>
                  <a:tcPr/>
                </a:tc>
                <a:tc>
                  <a:txBody>
                    <a:bodyPr/>
                    <a:lstStyle/>
                    <a:p>
                      <a:r>
                        <a:rPr lang="en-US" sz="2000" dirty="0"/>
                        <a:t>YES</a:t>
                      </a:r>
                    </a:p>
                  </a:txBody>
                  <a:tcPr/>
                </a:tc>
                <a:extLst>
                  <a:ext uri="{0D108BD9-81ED-4DB2-BD59-A6C34878D82A}">
                    <a16:rowId xmlns:a16="http://schemas.microsoft.com/office/drawing/2014/main" val="2706685927"/>
                  </a:ext>
                </a:extLst>
              </a:tr>
              <a:tr h="481482">
                <a:tc>
                  <a:txBody>
                    <a:bodyPr/>
                    <a:lstStyle/>
                    <a:p>
                      <a:r>
                        <a:rPr lang="en-US" sz="2000" dirty="0"/>
                        <a:t>Gender </a:t>
                      </a:r>
                    </a:p>
                  </a:txBody>
                  <a:tcPr/>
                </a:tc>
                <a:tc>
                  <a:txBody>
                    <a:bodyPr/>
                    <a:lstStyle/>
                    <a:p>
                      <a:r>
                        <a:rPr lang="en-US" sz="2000" dirty="0"/>
                        <a:t>0.023</a:t>
                      </a:r>
                    </a:p>
                  </a:txBody>
                  <a:tcPr/>
                </a:tc>
                <a:tc>
                  <a:txBody>
                    <a:bodyPr/>
                    <a:lstStyle/>
                    <a:p>
                      <a:r>
                        <a:rPr lang="en-US" sz="2000" dirty="0"/>
                        <a:t>YES</a:t>
                      </a:r>
                    </a:p>
                  </a:txBody>
                  <a:tcPr/>
                </a:tc>
                <a:extLst>
                  <a:ext uri="{0D108BD9-81ED-4DB2-BD59-A6C34878D82A}">
                    <a16:rowId xmlns:a16="http://schemas.microsoft.com/office/drawing/2014/main" val="1118349923"/>
                  </a:ext>
                </a:extLst>
              </a:tr>
              <a:tr h="481482">
                <a:tc>
                  <a:txBody>
                    <a:bodyPr/>
                    <a:lstStyle/>
                    <a:p>
                      <a:r>
                        <a:rPr lang="en-US" sz="2000" dirty="0"/>
                        <a:t>Marital status</a:t>
                      </a:r>
                    </a:p>
                  </a:txBody>
                  <a:tcPr/>
                </a:tc>
                <a:tc>
                  <a:txBody>
                    <a:bodyPr/>
                    <a:lstStyle/>
                    <a:p>
                      <a:r>
                        <a:rPr lang="en-US" sz="2000" dirty="0"/>
                        <a:t>0.42</a:t>
                      </a:r>
                    </a:p>
                  </a:txBody>
                  <a:tcPr/>
                </a:tc>
                <a:tc>
                  <a:txBody>
                    <a:bodyPr/>
                    <a:lstStyle/>
                    <a:p>
                      <a:r>
                        <a:rPr lang="en-US" sz="2000" dirty="0"/>
                        <a:t>NO</a:t>
                      </a:r>
                    </a:p>
                  </a:txBody>
                  <a:tcPr/>
                </a:tc>
                <a:extLst>
                  <a:ext uri="{0D108BD9-81ED-4DB2-BD59-A6C34878D82A}">
                    <a16:rowId xmlns:a16="http://schemas.microsoft.com/office/drawing/2014/main" val="12715964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BF1EAB-581E-4C26-A8BA-A1F9B1CD07B3}"/>
                  </a:ext>
                </a:extLst>
              </p:cNvPr>
              <p:cNvSpPr txBox="1"/>
              <p:nvPr/>
            </p:nvSpPr>
            <p:spPr>
              <a:xfrm>
                <a:off x="0" y="1389588"/>
                <a:ext cx="11269980" cy="2554545"/>
              </a:xfrm>
              <a:prstGeom prst="rect">
                <a:avLst/>
              </a:prstGeom>
              <a:solidFill>
                <a:schemeClr val="accent2"/>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Inference</a:t>
                </a:r>
                <a:r>
                  <a:rPr lang="en-US" sz="2000" dirty="0">
                    <a:solidFill>
                      <a:schemeClr val="bg1"/>
                    </a:solidFill>
                    <a:latin typeface="Times New Roman" panose="02020603050405020304" pitchFamily="18" charset="0"/>
                    <a:cs typeface="Times New Roman" panose="02020603050405020304" pitchFamily="18" charset="0"/>
                  </a:rPr>
                  <a:t>: We reject null hypothesis. After looking at the p value we see that gender, age </a:t>
                </a:r>
              </a:p>
              <a:p>
                <a:r>
                  <a:rPr lang="en-US" sz="2000" dirty="0">
                    <a:solidFill>
                      <a:schemeClr val="bg1"/>
                    </a:solidFill>
                    <a:latin typeface="Times New Roman" panose="02020603050405020304" pitchFamily="18" charset="0"/>
                    <a:cs typeface="Times New Roman" panose="02020603050405020304" pitchFamily="18" charset="0"/>
                  </a:rPr>
                  <a:t>	(by looking at the data trend) influence premium </a:t>
                </a:r>
              </a:p>
              <a:p>
                <a:r>
                  <a:rPr lang="en-US" sz="2000" dirty="0">
                    <a:solidFill>
                      <a:schemeClr val="bg1"/>
                    </a:solidFill>
                    <a:latin typeface="Times New Roman" panose="02020603050405020304" pitchFamily="18" charset="0"/>
                    <a:cs typeface="Times New Roman" panose="02020603050405020304" pitchFamily="18" charset="0"/>
                  </a:rPr>
                  <a:t>	We are taking the level of significance </a:t>
                </a:r>
                <a14:m>
                  <m:oMath xmlns:m="http://schemas.openxmlformats.org/officeDocument/2006/math">
                    <m:r>
                      <a:rPr lang="en-IN" sz="20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chemeClr val="bg1"/>
                    </a:solidFill>
                    <a:latin typeface="Times New Roman" panose="02020603050405020304" pitchFamily="18" charset="0"/>
                    <a:cs typeface="Times New Roman" panose="02020603050405020304" pitchFamily="18" charset="0"/>
                  </a:rPr>
                  <a:t> as 0.05 (95%).</a:t>
                </a:r>
              </a:p>
              <a:p>
                <a:r>
                  <a:rPr lang="en-US" sz="2000" dirty="0">
                    <a:solidFill>
                      <a:schemeClr val="bg1"/>
                    </a:solidFill>
                    <a:latin typeface="Times New Roman" panose="02020603050405020304" pitchFamily="18" charset="0"/>
                    <a:cs typeface="Times New Roman" panose="02020603050405020304" pitchFamily="18" charset="0"/>
                  </a:rPr>
                  <a:t>	Factors:</a:t>
                </a:r>
              </a:p>
              <a:p>
                <a:r>
                  <a:rPr lang="en-US" sz="2000" dirty="0">
                    <a:solidFill>
                      <a:schemeClr val="bg1"/>
                    </a:solidFill>
                    <a:latin typeface="Times New Roman" panose="02020603050405020304" pitchFamily="18" charset="0"/>
                    <a:cs typeface="Times New Roman" panose="02020603050405020304" pitchFamily="18" charset="0"/>
                  </a:rPr>
                  <a:t>	x1- Salary</a:t>
                </a:r>
              </a:p>
              <a:p>
                <a:r>
                  <a:rPr lang="en-US" sz="2000" dirty="0">
                    <a:solidFill>
                      <a:schemeClr val="bg1"/>
                    </a:solidFill>
                    <a:latin typeface="Times New Roman" panose="02020603050405020304" pitchFamily="18" charset="0"/>
                    <a:cs typeface="Times New Roman" panose="02020603050405020304" pitchFamily="18" charset="0"/>
                  </a:rPr>
                  <a:t>	x2- Rank</a:t>
                </a:r>
              </a:p>
              <a:p>
                <a:r>
                  <a:rPr lang="en-US" sz="2000" dirty="0">
                    <a:solidFill>
                      <a:schemeClr val="bg1"/>
                    </a:solidFill>
                    <a:latin typeface="Times New Roman" panose="02020603050405020304" pitchFamily="18" charset="0"/>
                    <a:cs typeface="Times New Roman" panose="02020603050405020304" pitchFamily="18" charset="0"/>
                  </a:rPr>
                  <a:t>	x3- Gender</a:t>
                </a:r>
              </a:p>
              <a:p>
                <a:r>
                  <a:rPr lang="en-US" sz="2000" dirty="0">
                    <a:solidFill>
                      <a:schemeClr val="bg1"/>
                    </a:solidFill>
                    <a:latin typeface="Times New Roman" panose="02020603050405020304" pitchFamily="18" charset="0"/>
                    <a:cs typeface="Times New Roman" panose="02020603050405020304" pitchFamily="18" charset="0"/>
                  </a:rPr>
                  <a:t>	x4- Marital Status</a:t>
                </a:r>
              </a:p>
            </p:txBody>
          </p:sp>
        </mc:Choice>
        <mc:Fallback xmlns="">
          <p:sp>
            <p:nvSpPr>
              <p:cNvPr id="11" name="TextBox 10">
                <a:extLst>
                  <a:ext uri="{FF2B5EF4-FFF2-40B4-BE49-F238E27FC236}">
                    <a16:creationId xmlns:a16="http://schemas.microsoft.com/office/drawing/2014/main" id="{A1BF1EAB-581E-4C26-A8BA-A1F9B1CD07B3}"/>
                  </a:ext>
                </a:extLst>
              </p:cNvPr>
              <p:cNvSpPr txBox="1">
                <a:spLocks noRot="1" noChangeAspect="1" noMove="1" noResize="1" noEditPoints="1" noAdjustHandles="1" noChangeArrowheads="1" noChangeShapeType="1" noTextEdit="1"/>
              </p:cNvSpPr>
              <p:nvPr/>
            </p:nvSpPr>
            <p:spPr>
              <a:xfrm>
                <a:off x="0" y="1389588"/>
                <a:ext cx="11269980" cy="2554545"/>
              </a:xfrm>
              <a:prstGeom prst="rect">
                <a:avLst/>
              </a:prstGeom>
              <a:blipFill>
                <a:blip r:embed="rId3"/>
                <a:stretch>
                  <a:fillRect t="-1432" b="-3341"/>
                </a:stretch>
              </a:blipFill>
            </p:spPr>
            <p:txBody>
              <a:bodyPr/>
              <a:lstStyle/>
              <a:p>
                <a:r>
                  <a:rPr lang="en-IN">
                    <a:noFill/>
                  </a:rPr>
                  <a:t> </a:t>
                </a:r>
              </a:p>
            </p:txBody>
          </p:sp>
        </mc:Fallback>
      </mc:AlternateContent>
    </p:spTree>
    <p:extLst>
      <p:ext uri="{BB962C8B-B14F-4D97-AF65-F5344CB8AC3E}">
        <p14:creationId xmlns:p14="http://schemas.microsoft.com/office/powerpoint/2010/main" val="3514470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F0BDC-6391-489F-92FC-59AFEC85C697}"/>
              </a:ext>
            </a:extLst>
          </p:cNvPr>
          <p:cNvSpPr>
            <a:spLocks noGrp="1"/>
          </p:cNvSpPr>
          <p:nvPr>
            <p:ph type="title"/>
          </p:nvPr>
        </p:nvSpPr>
        <p:spPr>
          <a:xfrm>
            <a:off x="237904" y="75798"/>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INDEPENDENT T-TEST:</a:t>
            </a:r>
          </a:p>
        </p:txBody>
      </p:sp>
      <p:sp>
        <p:nvSpPr>
          <p:cNvPr id="5" name="Content Placeholder 4">
            <a:extLst>
              <a:ext uri="{FF2B5EF4-FFF2-40B4-BE49-F238E27FC236}">
                <a16:creationId xmlns:a16="http://schemas.microsoft.com/office/drawing/2014/main" id="{2F2FA8FC-3EA2-4D71-9A21-B4C406D54B64}"/>
              </a:ext>
            </a:extLst>
          </p:cNvPr>
          <p:cNvSpPr>
            <a:spLocks noGrp="1"/>
          </p:cNvSpPr>
          <p:nvPr>
            <p:ph sz="half" idx="2"/>
          </p:nvPr>
        </p:nvSpPr>
        <p:spPr>
          <a:xfrm>
            <a:off x="237903" y="1223283"/>
            <a:ext cx="11799767" cy="3058828"/>
          </a:xfrm>
        </p:spPr>
        <p:txBody>
          <a:bodyPr/>
          <a:lstStyle/>
          <a:p>
            <a:r>
              <a:rPr lang="en-US" sz="2000" b="0" i="0" dirty="0">
                <a:solidFill>
                  <a:schemeClr val="accent4">
                    <a:lumMod val="50000"/>
                  </a:schemeClr>
                </a:solidFill>
                <a:effectLst/>
                <a:latin typeface="Times New Roman" panose="02020603050405020304" pitchFamily="18" charset="0"/>
                <a:cs typeface="Times New Roman" panose="02020603050405020304" pitchFamily="18" charset="0"/>
              </a:rPr>
              <a:t>The paired sample </a:t>
            </a:r>
            <a:r>
              <a:rPr lang="en-US" sz="2000" b="0" i="1" dirty="0">
                <a:solidFill>
                  <a:schemeClr val="accent4">
                    <a:lumMod val="50000"/>
                  </a:schemeClr>
                </a:solidFill>
                <a:effectLst/>
                <a:latin typeface="Times New Roman" panose="02020603050405020304" pitchFamily="18" charset="0"/>
                <a:cs typeface="Times New Roman" panose="02020603050405020304" pitchFamily="18" charset="0"/>
              </a:rPr>
              <a:t>t</a:t>
            </a:r>
            <a:r>
              <a:rPr lang="en-US" sz="2000" b="0" i="0" dirty="0">
                <a:solidFill>
                  <a:schemeClr val="accent4">
                    <a:lumMod val="50000"/>
                  </a:schemeClr>
                </a:solidFill>
                <a:effectLst/>
                <a:latin typeface="Times New Roman" panose="02020603050405020304" pitchFamily="18" charset="0"/>
                <a:cs typeface="Times New Roman" panose="02020603050405020304" pitchFamily="18" charset="0"/>
              </a:rPr>
              <a:t>-test, sometimes called the dependent sample </a:t>
            </a:r>
            <a:r>
              <a:rPr lang="en-US" sz="2000" b="0" i="1" dirty="0">
                <a:solidFill>
                  <a:schemeClr val="accent4">
                    <a:lumMod val="50000"/>
                  </a:schemeClr>
                </a:solidFill>
                <a:effectLst/>
                <a:latin typeface="Times New Roman" panose="02020603050405020304" pitchFamily="18" charset="0"/>
                <a:cs typeface="Times New Roman" panose="02020603050405020304" pitchFamily="18" charset="0"/>
              </a:rPr>
              <a:t>t</a:t>
            </a:r>
            <a:r>
              <a:rPr lang="en-US" sz="2000" b="0" i="0" dirty="0">
                <a:solidFill>
                  <a:schemeClr val="accent4">
                    <a:lumMod val="50000"/>
                  </a:schemeClr>
                </a:solidFill>
                <a:effectLst/>
                <a:latin typeface="Times New Roman" panose="02020603050405020304" pitchFamily="18" charset="0"/>
                <a:cs typeface="Times New Roman" panose="02020603050405020304" pitchFamily="18" charset="0"/>
              </a:rPr>
              <a:t>-test, is a statistical procedure used to determine whether the mean difference between two sets of observations is zero.</a:t>
            </a:r>
          </a:p>
          <a:p>
            <a:endParaRPr lang="en-IN"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1C4CD7D9-A241-42CB-89B2-96E8E5C4A6D3}"/>
                  </a:ext>
                </a:extLst>
              </p:cNvPr>
              <p:cNvSpPr>
                <a:spLocks noGrp="1"/>
              </p:cNvSpPr>
              <p:nvPr>
                <p:ph type="body" sz="quarter" idx="3"/>
              </p:nvPr>
            </p:nvSpPr>
            <p:spPr>
              <a:xfrm>
                <a:off x="0" y="2158736"/>
                <a:ext cx="12192000" cy="1325563"/>
              </a:xfrm>
              <a:solidFill>
                <a:schemeClr val="accent2"/>
              </a:solidFill>
            </p:spPr>
            <p:txBody>
              <a:bodyPr anchor="ctr">
                <a:normAutofit lnSpcReduction="10000"/>
              </a:bodyPr>
              <a:lstStyle/>
              <a:p>
                <a:r>
                  <a:rPr lang="en-US" sz="3000" b="0" i="1" dirty="0">
                    <a:latin typeface="Cambria Math" panose="02040503050406030204" pitchFamily="18" charset="0"/>
                    <a:ea typeface="Cambria Math" panose="02040503050406030204" pitchFamily="18" charset="0"/>
                  </a:rPr>
                  <a:t>FORMULA :        t</a:t>
                </a:r>
                <a14:m>
                  <m:oMath xmlns:m="http://schemas.openxmlformats.org/officeDocument/2006/math">
                    <m:r>
                      <a:rPr lang="en-IN" sz="3000" b="0" i="1" smtClean="0">
                        <a:latin typeface="Cambria Math" panose="02040503050406030204" pitchFamily="18" charset="0"/>
                      </a:rPr>
                      <m:t> </m:t>
                    </m:r>
                    <m:r>
                      <a:rPr lang="en-IN" sz="3000" b="1" i="1" smtClean="0">
                        <a:latin typeface="Cambria Math" panose="02040503050406030204" pitchFamily="18" charset="0"/>
                      </a:rPr>
                      <m:t> </m:t>
                    </m:r>
                    <m:r>
                      <a:rPr lang="en-US" sz="3000" i="1" smtClean="0">
                        <a:latin typeface="Cambria Math" panose="02040503050406030204" pitchFamily="18" charset="0"/>
                      </a:rPr>
                      <m:t>=</m:t>
                    </m:r>
                    <m:f>
                      <m:fPr>
                        <m:ctrlPr>
                          <a:rPr lang="en-US" sz="3000" i="1" smtClean="0">
                            <a:latin typeface="Cambria Math" panose="02040503050406030204" pitchFamily="18" charset="0"/>
                          </a:rPr>
                        </m:ctrlPr>
                      </m:fPr>
                      <m:num>
                        <m:r>
                          <m:rPr>
                            <m:sty m:val="p"/>
                          </m:rPr>
                          <a:rPr lang="el-GR" sz="3000" i="1" smtClean="0">
                            <a:latin typeface="Cambria Math" panose="02040503050406030204" pitchFamily="18" charset="0"/>
                          </a:rPr>
                          <m:t>μ</m:t>
                        </m:r>
                        <m:r>
                          <a:rPr lang="en-IN" sz="3000" b="1" i="1" smtClean="0">
                            <a:latin typeface="Cambria Math" panose="02040503050406030204" pitchFamily="18" charset="0"/>
                          </a:rPr>
                          <m:t>𝑨</m:t>
                        </m:r>
                        <m:r>
                          <a:rPr lang="en-IN" sz="3000" b="1" i="1" smtClean="0">
                            <a:latin typeface="Cambria Math" panose="02040503050406030204" pitchFamily="18" charset="0"/>
                          </a:rPr>
                          <m:t>−</m:t>
                        </m:r>
                        <m:r>
                          <m:rPr>
                            <m:sty m:val="p"/>
                          </m:rPr>
                          <a:rPr lang="el-GR" sz="3000" b="1" i="1" smtClean="0">
                            <a:latin typeface="Cambria Math" panose="02040503050406030204" pitchFamily="18" charset="0"/>
                          </a:rPr>
                          <m:t>μ</m:t>
                        </m:r>
                        <m:r>
                          <a:rPr lang="en-IN" sz="3000" b="1" i="1" smtClean="0">
                            <a:latin typeface="Cambria Math" panose="02040503050406030204" pitchFamily="18" charset="0"/>
                          </a:rPr>
                          <m:t>𝑩</m:t>
                        </m:r>
                      </m:num>
                      <m:den>
                        <m:rad>
                          <m:radPr>
                            <m:degHide m:val="on"/>
                            <m:ctrlPr>
                              <a:rPr lang="en-US" sz="3000" i="1">
                                <a:latin typeface="Cambria Math" panose="02040503050406030204" pitchFamily="18" charset="0"/>
                              </a:rPr>
                            </m:ctrlPr>
                          </m:radPr>
                          <m:deg/>
                          <m:e>
                            <m:f>
                              <m:fPr>
                                <m:ctrlPr>
                                  <a:rPr lang="en-US" sz="3000" i="1">
                                    <a:latin typeface="Cambria Math" panose="02040503050406030204" pitchFamily="18" charset="0"/>
                                  </a:rPr>
                                </m:ctrlPr>
                              </m:fPr>
                              <m:num>
                                <m:d>
                                  <m:dPr>
                                    <m:ctrlPr>
                                      <a:rPr lang="en-IN" sz="3000" i="1">
                                        <a:latin typeface="Cambria Math" panose="02040503050406030204" pitchFamily="18" charset="0"/>
                                      </a:rPr>
                                    </m:ctrlPr>
                                  </m:dPr>
                                  <m:e>
                                    <m:r>
                                      <a:rPr lang="en-IN" sz="3000" i="1">
                                        <a:latin typeface="Cambria Math" panose="02040503050406030204" pitchFamily="18" charset="0"/>
                                      </a:rPr>
                                      <m:t> </m:t>
                                    </m:r>
                                    <m:r>
                                      <a:rPr lang="en-US" sz="3000" i="1">
                                        <a:latin typeface="Cambria Math" panose="02040503050406030204" pitchFamily="18" charset="0"/>
                                      </a:rPr>
                                      <m:t>∑</m:t>
                                    </m:r>
                                    <m:sSup>
                                      <m:sSupPr>
                                        <m:ctrlPr>
                                          <a:rPr lang="en-IN" sz="3000" i="1">
                                            <a:latin typeface="Cambria Math" panose="02040503050406030204" pitchFamily="18" charset="0"/>
                                          </a:rPr>
                                        </m:ctrlPr>
                                      </m:sSupPr>
                                      <m:e>
                                        <m:r>
                                          <a:rPr lang="en-IN" sz="3000" i="1">
                                            <a:latin typeface="Cambria Math" panose="02040503050406030204" pitchFamily="18" charset="0"/>
                                          </a:rPr>
                                          <m:t>𝑨</m:t>
                                        </m:r>
                                      </m:e>
                                      <m:sup>
                                        <m:r>
                                          <a:rPr lang="en-IN" sz="3000" i="1">
                                            <a:latin typeface="Cambria Math" panose="02040503050406030204" pitchFamily="18" charset="0"/>
                                          </a:rPr>
                                          <m:t>𝟐</m:t>
                                        </m:r>
                                      </m:sup>
                                    </m:sSup>
                                    <m:r>
                                      <a:rPr lang="en-IN" sz="3000" i="1">
                                        <a:latin typeface="Cambria Math" panose="02040503050406030204" pitchFamily="18" charset="0"/>
                                      </a:rPr>
                                      <m:t>−</m:t>
                                    </m:r>
                                    <m:f>
                                      <m:fPr>
                                        <m:ctrlPr>
                                          <a:rPr lang="en-IN" sz="3000" i="1">
                                            <a:latin typeface="Cambria Math" panose="02040503050406030204" pitchFamily="18" charset="0"/>
                                          </a:rPr>
                                        </m:ctrlPr>
                                      </m:fPr>
                                      <m:num>
                                        <m:sSup>
                                          <m:sSupPr>
                                            <m:ctrlPr>
                                              <a:rPr lang="en-IN" sz="3000" i="1">
                                                <a:latin typeface="Cambria Math" panose="02040503050406030204" pitchFamily="18" charset="0"/>
                                              </a:rPr>
                                            </m:ctrlPr>
                                          </m:sSupPr>
                                          <m:e>
                                            <m:r>
                                              <a:rPr lang="en-US" sz="3000" i="1">
                                                <a:latin typeface="Cambria Math" panose="02040503050406030204" pitchFamily="18" charset="0"/>
                                              </a:rPr>
                                              <m:t>∑</m:t>
                                            </m:r>
                                            <m:r>
                                              <a:rPr lang="en-IN" sz="3000" i="1">
                                                <a:latin typeface="Cambria Math" panose="02040503050406030204" pitchFamily="18" charset="0"/>
                                              </a:rPr>
                                              <m:t>𝑨</m:t>
                                            </m:r>
                                          </m:e>
                                          <m:sup>
                                            <m:r>
                                              <a:rPr lang="en-IN" sz="3000" i="1">
                                                <a:latin typeface="Cambria Math" panose="02040503050406030204" pitchFamily="18" charset="0"/>
                                              </a:rPr>
                                              <m:t>𝟐</m:t>
                                            </m:r>
                                          </m:sup>
                                        </m:sSup>
                                      </m:num>
                                      <m:den>
                                        <m:r>
                                          <a:rPr lang="en-IN" sz="3000" i="1">
                                            <a:latin typeface="Cambria Math" panose="02040503050406030204" pitchFamily="18" charset="0"/>
                                          </a:rPr>
                                          <m:t>𝒏𝑨</m:t>
                                        </m:r>
                                      </m:den>
                                    </m:f>
                                  </m:e>
                                </m:d>
                                <m:r>
                                  <a:rPr lang="en-IN" sz="3000" i="1">
                                    <a:latin typeface="Cambria Math" panose="02040503050406030204" pitchFamily="18" charset="0"/>
                                  </a:rPr>
                                  <m:t>+( </m:t>
                                </m:r>
                                <m:r>
                                  <a:rPr lang="en-US" sz="3000" i="1">
                                    <a:latin typeface="Cambria Math" panose="02040503050406030204" pitchFamily="18" charset="0"/>
                                  </a:rPr>
                                  <m:t>∑</m:t>
                                </m:r>
                                <m:sSup>
                                  <m:sSupPr>
                                    <m:ctrlPr>
                                      <a:rPr lang="en-IN" sz="3000" i="1">
                                        <a:latin typeface="Cambria Math" panose="02040503050406030204" pitchFamily="18" charset="0"/>
                                      </a:rPr>
                                    </m:ctrlPr>
                                  </m:sSupPr>
                                  <m:e>
                                    <m:r>
                                      <a:rPr lang="en-IN" sz="3000" i="1">
                                        <a:latin typeface="Cambria Math" panose="02040503050406030204" pitchFamily="18" charset="0"/>
                                      </a:rPr>
                                      <m:t>𝑩</m:t>
                                    </m:r>
                                  </m:e>
                                  <m:sup>
                                    <m:r>
                                      <a:rPr lang="en-IN" sz="3000" i="1">
                                        <a:latin typeface="Cambria Math" panose="02040503050406030204" pitchFamily="18" charset="0"/>
                                      </a:rPr>
                                      <m:t>𝟐</m:t>
                                    </m:r>
                                  </m:sup>
                                </m:sSup>
                                <m:r>
                                  <a:rPr lang="en-IN" sz="3000" i="1">
                                    <a:latin typeface="Cambria Math" panose="02040503050406030204" pitchFamily="18" charset="0"/>
                                  </a:rPr>
                                  <m:t>−</m:t>
                                </m:r>
                                <m:f>
                                  <m:fPr>
                                    <m:ctrlPr>
                                      <a:rPr lang="en-IN" sz="3000" i="1">
                                        <a:latin typeface="Cambria Math" panose="02040503050406030204" pitchFamily="18" charset="0"/>
                                      </a:rPr>
                                    </m:ctrlPr>
                                  </m:fPr>
                                  <m:num>
                                    <m:sSup>
                                      <m:sSupPr>
                                        <m:ctrlPr>
                                          <a:rPr lang="en-IN" sz="3000" i="1">
                                            <a:latin typeface="Cambria Math" panose="02040503050406030204" pitchFamily="18" charset="0"/>
                                          </a:rPr>
                                        </m:ctrlPr>
                                      </m:sSupPr>
                                      <m:e>
                                        <m:r>
                                          <a:rPr lang="en-US" sz="3000" i="1">
                                            <a:latin typeface="Cambria Math" panose="02040503050406030204" pitchFamily="18" charset="0"/>
                                          </a:rPr>
                                          <m:t>∑</m:t>
                                        </m:r>
                                        <m:r>
                                          <a:rPr lang="en-IN" sz="3000" i="1">
                                            <a:latin typeface="Cambria Math" panose="02040503050406030204" pitchFamily="18" charset="0"/>
                                          </a:rPr>
                                          <m:t>𝑩</m:t>
                                        </m:r>
                                      </m:e>
                                      <m:sup>
                                        <m:r>
                                          <a:rPr lang="en-IN" sz="3000" i="1">
                                            <a:latin typeface="Cambria Math" panose="02040503050406030204" pitchFamily="18" charset="0"/>
                                          </a:rPr>
                                          <m:t>𝟐</m:t>
                                        </m:r>
                                      </m:sup>
                                    </m:sSup>
                                  </m:num>
                                  <m:den>
                                    <m:r>
                                      <a:rPr lang="en-IN" sz="3000" i="1">
                                        <a:latin typeface="Cambria Math" panose="02040503050406030204" pitchFamily="18" charset="0"/>
                                      </a:rPr>
                                      <m:t>𝒏𝑩</m:t>
                                    </m:r>
                                  </m:den>
                                </m:f>
                                <m:r>
                                  <a:rPr lang="en-IN" sz="3000" i="1">
                                    <a:latin typeface="Cambria Math" panose="02040503050406030204" pitchFamily="18" charset="0"/>
                                  </a:rPr>
                                  <m:t>)</m:t>
                                </m:r>
                              </m:num>
                              <m:den>
                                <m:r>
                                  <a:rPr lang="en-IN" sz="3000" i="1">
                                    <a:latin typeface="Cambria Math" panose="02040503050406030204" pitchFamily="18" charset="0"/>
                                  </a:rPr>
                                  <m:t>𝒏𝑨</m:t>
                                </m:r>
                                <m:r>
                                  <a:rPr lang="en-IN" sz="3000" i="1">
                                    <a:latin typeface="Cambria Math" panose="02040503050406030204" pitchFamily="18" charset="0"/>
                                  </a:rPr>
                                  <m:t>+</m:t>
                                </m:r>
                                <m:r>
                                  <a:rPr lang="en-IN" sz="3000" i="1">
                                    <a:latin typeface="Cambria Math" panose="02040503050406030204" pitchFamily="18" charset="0"/>
                                  </a:rPr>
                                  <m:t>𝒏𝑩</m:t>
                                </m:r>
                                <m:r>
                                  <a:rPr lang="en-IN" sz="3000" b="1" i="1" smtClean="0">
                                    <a:latin typeface="Cambria Math" panose="02040503050406030204" pitchFamily="18" charset="0"/>
                                  </a:rPr>
                                  <m:t>−</m:t>
                                </m:r>
                                <m:r>
                                  <a:rPr lang="en-IN" sz="3000" i="1">
                                    <a:latin typeface="Cambria Math" panose="02040503050406030204" pitchFamily="18" charset="0"/>
                                  </a:rPr>
                                  <m:t>𝟐</m:t>
                                </m:r>
                              </m:den>
                            </m:f>
                            <m:r>
                              <a:rPr lang="en-IN" sz="3000" i="1">
                                <a:latin typeface="Cambria Math" panose="02040503050406030204" pitchFamily="18" charset="0"/>
                              </a:rPr>
                              <m:t>∗(</m:t>
                            </m:r>
                            <m:f>
                              <m:fPr>
                                <m:ctrlPr>
                                  <a:rPr lang="en-US" sz="3000" i="1">
                                    <a:latin typeface="Cambria Math" panose="02040503050406030204" pitchFamily="18" charset="0"/>
                                  </a:rPr>
                                </m:ctrlPr>
                              </m:fPr>
                              <m:num>
                                <m:r>
                                  <a:rPr lang="en-IN" sz="3000" i="1">
                                    <a:latin typeface="Cambria Math" panose="02040503050406030204" pitchFamily="18" charset="0"/>
                                  </a:rPr>
                                  <m:t>𝟏</m:t>
                                </m:r>
                              </m:num>
                              <m:den>
                                <m:r>
                                  <a:rPr lang="en-IN" sz="3000" i="1">
                                    <a:latin typeface="Cambria Math" panose="02040503050406030204" pitchFamily="18" charset="0"/>
                                  </a:rPr>
                                  <m:t>𝒏𝑨</m:t>
                                </m:r>
                              </m:den>
                            </m:f>
                            <m:r>
                              <a:rPr lang="en-IN" sz="3000" i="1">
                                <a:latin typeface="Cambria Math" panose="02040503050406030204" pitchFamily="18" charset="0"/>
                              </a:rPr>
                              <m:t>+</m:t>
                            </m:r>
                            <m:f>
                              <m:fPr>
                                <m:ctrlPr>
                                  <a:rPr lang="en-US" sz="3000" i="1">
                                    <a:latin typeface="Cambria Math" panose="02040503050406030204" pitchFamily="18" charset="0"/>
                                  </a:rPr>
                                </m:ctrlPr>
                              </m:fPr>
                              <m:num>
                                <m:r>
                                  <a:rPr lang="en-IN" sz="3000" i="1">
                                    <a:latin typeface="Cambria Math" panose="02040503050406030204" pitchFamily="18" charset="0"/>
                                  </a:rPr>
                                  <m:t>𝟏</m:t>
                                </m:r>
                              </m:num>
                              <m:den>
                                <m:r>
                                  <a:rPr lang="en-IN" sz="3000" i="1">
                                    <a:latin typeface="Cambria Math" panose="02040503050406030204" pitchFamily="18" charset="0"/>
                                  </a:rPr>
                                  <m:t>𝒏</m:t>
                                </m:r>
                                <m:r>
                                  <a:rPr lang="en-IN" sz="3000" b="1" i="1" smtClean="0">
                                    <a:latin typeface="Cambria Math" panose="02040503050406030204" pitchFamily="18" charset="0"/>
                                  </a:rPr>
                                  <m:t>𝑩</m:t>
                                </m:r>
                              </m:den>
                            </m:f>
                            <m:r>
                              <a:rPr lang="en-IN" sz="3000" i="1">
                                <a:latin typeface="Cambria Math" panose="02040503050406030204" pitchFamily="18" charset="0"/>
                              </a:rPr>
                              <m:t>)</m:t>
                            </m:r>
                          </m:e>
                        </m:rad>
                      </m:den>
                    </m:f>
                  </m:oMath>
                </a14:m>
                <a:endParaRPr lang="en-IN" dirty="0"/>
              </a:p>
            </p:txBody>
          </p:sp>
        </mc:Choice>
        <mc:Fallback xmlns="">
          <p:sp>
            <p:nvSpPr>
              <p:cNvPr id="6" name="Text Placeholder 5">
                <a:extLst>
                  <a:ext uri="{FF2B5EF4-FFF2-40B4-BE49-F238E27FC236}">
                    <a16:creationId xmlns:a16="http://schemas.microsoft.com/office/drawing/2014/main" id="{1C4CD7D9-A241-42CB-89B2-96E8E5C4A6D3}"/>
                  </a:ext>
                </a:extLst>
              </p:cNvPr>
              <p:cNvSpPr>
                <a:spLocks noGrp="1" noRot="1" noChangeAspect="1" noMove="1" noResize="1" noEditPoints="1" noAdjustHandles="1" noChangeArrowheads="1" noChangeShapeType="1" noTextEdit="1"/>
              </p:cNvSpPr>
              <p:nvPr>
                <p:ph type="body" sz="quarter" idx="3"/>
              </p:nvPr>
            </p:nvSpPr>
            <p:spPr>
              <a:xfrm>
                <a:off x="0" y="2158736"/>
                <a:ext cx="12192000" cy="1325563"/>
              </a:xfrm>
              <a:blipFill>
                <a:blip r:embed="rId2"/>
                <a:stretch>
                  <a:fillRect l="-1150" t="-105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D59ED01-9269-4381-B1C9-0C5C9D219B59}"/>
                  </a:ext>
                </a:extLst>
              </p:cNvPr>
              <p:cNvSpPr>
                <a:spLocks noGrp="1"/>
              </p:cNvSpPr>
              <p:nvPr>
                <p:ph sz="quarter" idx="4"/>
              </p:nvPr>
            </p:nvSpPr>
            <p:spPr>
              <a:xfrm>
                <a:off x="541965" y="3489936"/>
                <a:ext cx="10619371" cy="3058828"/>
              </a:xfrm>
            </p:spPr>
            <p:txBody>
              <a:bodyPr>
                <a:normAutofit/>
              </a:bodyPr>
              <a:lstStyle/>
              <a:p>
                <a14:m>
                  <m:oMath xmlns:m="http://schemas.openxmlformats.org/officeDocument/2006/math">
                    <m:r>
                      <a:rPr lang="en-IN" sz="2200" i="1" smtClean="0">
                        <a:solidFill>
                          <a:schemeClr val="accent4">
                            <a:lumMod val="50000"/>
                          </a:schemeClr>
                        </a:solidFill>
                        <a:latin typeface="Cambria Math" panose="02040503050406030204" pitchFamily="18" charset="0"/>
                        <a:ea typeface="Cambria Math" panose="02040503050406030204" pitchFamily="18" charset="0"/>
                      </a:rPr>
                      <m:t>𝜇</m:t>
                    </m:r>
                    <m:r>
                      <a:rPr lang="en-IN" sz="2200" b="0" i="1" smtClean="0">
                        <a:solidFill>
                          <a:schemeClr val="accent4">
                            <a:lumMod val="50000"/>
                          </a:schemeClr>
                        </a:solidFill>
                        <a:latin typeface="Cambria Math" panose="02040503050406030204" pitchFamily="18" charset="0"/>
                        <a:ea typeface="Cambria Math" panose="02040503050406030204" pitchFamily="18" charset="0"/>
                      </a:rPr>
                      <m:t>𝐴</m:t>
                    </m:r>
                    <m:r>
                      <a:rPr lang="en-IN" sz="2200" b="0" i="1" smtClean="0">
                        <a:solidFill>
                          <a:schemeClr val="accent4">
                            <a:lumMod val="50000"/>
                          </a:schemeClr>
                        </a:solidFill>
                        <a:latin typeface="Cambria Math" panose="02040503050406030204" pitchFamily="18" charset="0"/>
                        <a:ea typeface="Cambria Math" panose="02040503050406030204" pitchFamily="18" charset="0"/>
                      </a:rPr>
                      <m:t>=</m:t>
                    </m:r>
                    <m:r>
                      <a:rPr lang="en-IN" sz="2200" b="0" i="0" smtClean="0">
                        <a:solidFill>
                          <a:schemeClr val="accent4">
                            <a:lumMod val="50000"/>
                          </a:schemeClr>
                        </a:solidFill>
                        <a:latin typeface="Cambria Math" panose="02040503050406030204" pitchFamily="18" charset="0"/>
                        <a:ea typeface="Cambria Math" panose="02040503050406030204" pitchFamily="18" charset="0"/>
                      </a:rPr>
                      <m:t>3593.175</m:t>
                    </m:r>
                  </m:oMath>
                </a14:m>
                <a:r>
                  <a:rPr lang="en-IN" sz="2200" b="0" dirty="0">
                    <a:solidFill>
                      <a:schemeClr val="accent4">
                        <a:lumMod val="50000"/>
                      </a:schemeClr>
                    </a:solidFill>
                    <a:ea typeface="Cambria Math" panose="02040503050406030204" pitchFamily="18" charset="0"/>
                  </a:rPr>
                  <a:t> (</a:t>
                </a:r>
                <a:r>
                  <a:rPr lang="en-IN" sz="2400" dirty="0">
                    <a:solidFill>
                      <a:schemeClr val="accent4">
                        <a:lumMod val="50000"/>
                      </a:schemeClr>
                    </a:solidFill>
                    <a:latin typeface="Times New Roman" panose="02020603050405020304" pitchFamily="18" charset="0"/>
                    <a:cs typeface="Times New Roman" panose="02020603050405020304" pitchFamily="18" charset="0"/>
                  </a:rPr>
                  <a:t>sample mean of people having only corporate insurance)</a:t>
                </a:r>
                <a:endParaRPr lang="en-IN" sz="2200" b="0" dirty="0">
                  <a:solidFill>
                    <a:schemeClr val="accent4">
                      <a:lumMod val="50000"/>
                    </a:schemeClr>
                  </a:solidFill>
                  <a:ea typeface="Cambria Math" panose="02040503050406030204" pitchFamily="18" charset="0"/>
                </a:endParaRPr>
              </a:p>
              <a:p>
                <a14:m>
                  <m:oMath xmlns:m="http://schemas.openxmlformats.org/officeDocument/2006/math">
                    <m:r>
                      <a:rPr lang="en-IN" sz="2200" i="1">
                        <a:solidFill>
                          <a:schemeClr val="accent4">
                            <a:lumMod val="50000"/>
                          </a:schemeClr>
                        </a:solidFill>
                        <a:latin typeface="Cambria Math" panose="02040503050406030204" pitchFamily="18" charset="0"/>
                        <a:ea typeface="Cambria Math" panose="02040503050406030204" pitchFamily="18" charset="0"/>
                      </a:rPr>
                      <m:t>𝜇</m:t>
                    </m:r>
                    <m:r>
                      <a:rPr lang="en-IN" sz="2200" b="0" i="1" smtClean="0">
                        <a:solidFill>
                          <a:schemeClr val="accent4">
                            <a:lumMod val="50000"/>
                          </a:schemeClr>
                        </a:solidFill>
                        <a:latin typeface="Cambria Math" panose="02040503050406030204" pitchFamily="18" charset="0"/>
                        <a:ea typeface="Cambria Math" panose="02040503050406030204" pitchFamily="18" charset="0"/>
                      </a:rPr>
                      <m:t>𝐵</m:t>
                    </m:r>
                    <m:r>
                      <a:rPr lang="en-IN" sz="2200" i="1">
                        <a:solidFill>
                          <a:schemeClr val="accent4">
                            <a:lumMod val="50000"/>
                          </a:schemeClr>
                        </a:solidFill>
                        <a:latin typeface="Cambria Math" panose="02040503050406030204" pitchFamily="18" charset="0"/>
                        <a:ea typeface="Cambria Math" panose="02040503050406030204" pitchFamily="18" charset="0"/>
                      </a:rPr>
                      <m:t>=</m:t>
                    </m:r>
                    <m:r>
                      <a:rPr lang="en-IN" sz="2200" b="0" i="1" smtClean="0">
                        <a:solidFill>
                          <a:schemeClr val="accent4">
                            <a:lumMod val="50000"/>
                          </a:schemeClr>
                        </a:solidFill>
                        <a:latin typeface="Cambria Math" panose="02040503050406030204" pitchFamily="18" charset="0"/>
                        <a:ea typeface="Cambria Math" panose="02040503050406030204" pitchFamily="18" charset="0"/>
                      </a:rPr>
                      <m:t>1359.825</m:t>
                    </m:r>
                  </m:oMath>
                </a14:m>
                <a:r>
                  <a:rPr lang="en-IN" sz="2200" dirty="0">
                    <a:solidFill>
                      <a:schemeClr val="accent4">
                        <a:lumMod val="50000"/>
                      </a:schemeClr>
                    </a:solidFill>
                    <a:ea typeface="Cambria Math" panose="02040503050406030204" pitchFamily="18" charset="0"/>
                  </a:rPr>
                  <a:t> (</a:t>
                </a:r>
                <a:r>
                  <a:rPr lang="en-IN" sz="2400" dirty="0">
                    <a:solidFill>
                      <a:schemeClr val="accent4">
                        <a:lumMod val="50000"/>
                      </a:schemeClr>
                    </a:solidFill>
                    <a:latin typeface="Times New Roman" panose="02020603050405020304" pitchFamily="18" charset="0"/>
                    <a:cs typeface="Times New Roman" panose="02020603050405020304" pitchFamily="18" charset="0"/>
                  </a:rPr>
                  <a:t>sample mean of people having both corporate and individual insurance)</a:t>
                </a:r>
                <a:endParaRPr lang="en-IN" sz="2200" dirty="0">
                  <a:solidFill>
                    <a:schemeClr val="accent4">
                      <a:lumMod val="50000"/>
                    </a:schemeClr>
                  </a:solidFill>
                  <a:ea typeface="Cambria Math" panose="02040503050406030204" pitchFamily="18" charset="0"/>
                </a:endParaRPr>
              </a:p>
              <a:p>
                <a14:m>
                  <m:oMath xmlns:m="http://schemas.openxmlformats.org/officeDocument/2006/math">
                    <m:r>
                      <a:rPr lang="en-US" sz="2200" i="1">
                        <a:solidFill>
                          <a:schemeClr val="accent4">
                            <a:lumMod val="50000"/>
                          </a:schemeClr>
                        </a:solidFill>
                        <a:latin typeface="Cambria Math" panose="02040503050406030204" pitchFamily="18" charset="0"/>
                      </a:rPr>
                      <m:t>∑</m:t>
                    </m:r>
                    <m:sSup>
                      <m:sSupPr>
                        <m:ctrlPr>
                          <a:rPr lang="en-IN" sz="2200" i="1">
                            <a:solidFill>
                              <a:schemeClr val="accent4">
                                <a:lumMod val="50000"/>
                              </a:schemeClr>
                            </a:solidFill>
                            <a:latin typeface="Cambria Math" panose="02040503050406030204" pitchFamily="18" charset="0"/>
                          </a:rPr>
                        </m:ctrlPr>
                      </m:sSupPr>
                      <m:e>
                        <m:r>
                          <a:rPr lang="en-IN" sz="2200" b="0" i="1" smtClean="0">
                            <a:solidFill>
                              <a:schemeClr val="accent4">
                                <a:lumMod val="50000"/>
                              </a:schemeClr>
                            </a:solidFill>
                            <a:latin typeface="Cambria Math" panose="02040503050406030204" pitchFamily="18" charset="0"/>
                          </a:rPr>
                          <m:t>𝐴</m:t>
                        </m:r>
                      </m:e>
                      <m:sup>
                        <m:r>
                          <a:rPr lang="en-IN" sz="2200" i="1">
                            <a:solidFill>
                              <a:schemeClr val="accent4">
                                <a:lumMod val="50000"/>
                              </a:schemeClr>
                            </a:solidFill>
                            <a:latin typeface="Cambria Math" panose="02040503050406030204" pitchFamily="18" charset="0"/>
                          </a:rPr>
                          <m:t>𝟐</m:t>
                        </m:r>
                      </m:sup>
                    </m:sSup>
                    <m:r>
                      <a:rPr lang="en-IN" sz="2200" b="0" i="1" smtClean="0">
                        <a:solidFill>
                          <a:schemeClr val="accent4">
                            <a:lumMod val="50000"/>
                          </a:schemeClr>
                        </a:solidFill>
                        <a:latin typeface="Cambria Math" panose="02040503050406030204" pitchFamily="18" charset="0"/>
                      </a:rPr>
                      <m:t>=522886989</m:t>
                    </m:r>
                  </m:oMath>
                </a14:m>
                <a:endParaRPr lang="en-IN" sz="2200" b="0" dirty="0">
                  <a:solidFill>
                    <a:schemeClr val="accent4">
                      <a:lumMod val="50000"/>
                    </a:schemeClr>
                  </a:solidFill>
                </a:endParaRPr>
              </a:p>
              <a:p>
                <a14:m>
                  <m:oMath xmlns:m="http://schemas.openxmlformats.org/officeDocument/2006/math">
                    <m:r>
                      <a:rPr lang="en-US" sz="2200" i="1" smtClean="0">
                        <a:solidFill>
                          <a:schemeClr val="accent4">
                            <a:lumMod val="50000"/>
                          </a:schemeClr>
                        </a:solidFill>
                        <a:latin typeface="Cambria Math" panose="02040503050406030204" pitchFamily="18" charset="0"/>
                      </a:rPr>
                      <m:t>∑</m:t>
                    </m:r>
                    <m:sSup>
                      <m:sSupPr>
                        <m:ctrlPr>
                          <a:rPr lang="en-IN" sz="2200" i="1">
                            <a:solidFill>
                              <a:schemeClr val="accent4">
                                <a:lumMod val="50000"/>
                              </a:schemeClr>
                            </a:solidFill>
                            <a:latin typeface="Cambria Math" panose="02040503050406030204" pitchFamily="18" charset="0"/>
                          </a:rPr>
                        </m:ctrlPr>
                      </m:sSupPr>
                      <m:e>
                        <m:r>
                          <a:rPr lang="en-IN" sz="2200" b="0" i="1" smtClean="0">
                            <a:solidFill>
                              <a:schemeClr val="accent4">
                                <a:lumMod val="50000"/>
                              </a:schemeClr>
                            </a:solidFill>
                            <a:latin typeface="Cambria Math" panose="02040503050406030204" pitchFamily="18" charset="0"/>
                          </a:rPr>
                          <m:t>𝐵</m:t>
                        </m:r>
                      </m:e>
                      <m:sup>
                        <m:r>
                          <a:rPr lang="en-IN" sz="2200" i="1">
                            <a:solidFill>
                              <a:schemeClr val="accent4">
                                <a:lumMod val="50000"/>
                              </a:schemeClr>
                            </a:solidFill>
                            <a:latin typeface="Cambria Math" panose="02040503050406030204" pitchFamily="18" charset="0"/>
                          </a:rPr>
                          <m:t>𝟐</m:t>
                        </m:r>
                      </m:sup>
                    </m:sSup>
                    <m:r>
                      <a:rPr lang="en-IN" sz="2200" b="0" i="1" smtClean="0">
                        <a:solidFill>
                          <a:schemeClr val="accent4">
                            <a:lumMod val="50000"/>
                          </a:schemeClr>
                        </a:solidFill>
                        <a:latin typeface="Cambria Math" panose="02040503050406030204" pitchFamily="18" charset="0"/>
                      </a:rPr>
                      <m:t>=8631817</m:t>
                    </m:r>
                  </m:oMath>
                </a14:m>
                <a:endParaRPr lang="en-IN" sz="2200" b="0" dirty="0">
                  <a:solidFill>
                    <a:schemeClr val="accent4">
                      <a:lumMod val="50000"/>
                    </a:schemeClr>
                  </a:solidFill>
                </a:endParaRPr>
              </a:p>
              <a:p>
                <a:pPr marL="0" indent="0">
                  <a:buNone/>
                </a:pPr>
                <a:r>
                  <a:rPr lang="en-US" sz="2200" b="1" i="1" u="sng" dirty="0">
                    <a:solidFill>
                      <a:schemeClr val="accent4">
                        <a:lumMod val="50000"/>
                      </a:schemeClr>
                    </a:solidFill>
                    <a:latin typeface="Cambria Math" panose="02040503050406030204" pitchFamily="18" charset="0"/>
                    <a:ea typeface="Cambria Math" panose="02040503050406030204" pitchFamily="18" charset="0"/>
                  </a:rPr>
                  <a:t>t</a:t>
                </a:r>
                <a14:m>
                  <m:oMath xmlns:m="http://schemas.openxmlformats.org/officeDocument/2006/math">
                    <m:r>
                      <a:rPr lang="en-IN" sz="2200" b="1" i="1" u="sng" smtClean="0">
                        <a:solidFill>
                          <a:schemeClr val="accent4">
                            <a:lumMod val="50000"/>
                          </a:schemeClr>
                        </a:solidFill>
                        <a:latin typeface="Cambria Math" panose="02040503050406030204" pitchFamily="18" charset="0"/>
                      </a:rPr>
                      <m:t>  </m:t>
                    </m:r>
                    <m:r>
                      <a:rPr lang="en-US" sz="2200" b="1" i="1" u="sng" smtClean="0">
                        <a:solidFill>
                          <a:schemeClr val="accent4">
                            <a:lumMod val="50000"/>
                          </a:schemeClr>
                        </a:solidFill>
                        <a:latin typeface="Cambria Math" panose="02040503050406030204" pitchFamily="18" charset="0"/>
                      </a:rPr>
                      <m:t>=</m:t>
                    </m:r>
                    <m:r>
                      <a:rPr lang="en-IN" sz="2200" b="1" i="1" u="sng" smtClean="0">
                        <a:solidFill>
                          <a:schemeClr val="accent4">
                            <a:lumMod val="50000"/>
                          </a:schemeClr>
                        </a:solidFill>
                        <a:latin typeface="Cambria Math" panose="02040503050406030204" pitchFamily="18" charset="0"/>
                      </a:rPr>
                      <m:t>𝟕</m:t>
                    </m:r>
                    <m:r>
                      <a:rPr lang="en-IN" sz="2200" b="1" i="1" u="sng" smtClean="0">
                        <a:solidFill>
                          <a:schemeClr val="accent4">
                            <a:lumMod val="50000"/>
                          </a:schemeClr>
                        </a:solidFill>
                        <a:latin typeface="Cambria Math" panose="02040503050406030204" pitchFamily="18" charset="0"/>
                      </a:rPr>
                      <m:t>.</m:t>
                    </m:r>
                    <m:r>
                      <a:rPr lang="en-IN" sz="2200" b="1" i="1" u="sng" smtClean="0">
                        <a:solidFill>
                          <a:schemeClr val="accent4">
                            <a:lumMod val="50000"/>
                          </a:schemeClr>
                        </a:solidFill>
                        <a:latin typeface="Cambria Math" panose="02040503050406030204" pitchFamily="18" charset="0"/>
                      </a:rPr>
                      <m:t>𝟓𝟖</m:t>
                    </m:r>
                  </m:oMath>
                </a14:m>
                <a:endParaRPr lang="en-IN" sz="2200" b="1" u="sng" dirty="0">
                  <a:solidFill>
                    <a:schemeClr val="accent4">
                      <a:lumMod val="50000"/>
                    </a:schemeClr>
                  </a:solidFill>
                </a:endParaRPr>
              </a:p>
            </p:txBody>
          </p:sp>
        </mc:Choice>
        <mc:Fallback xmlns="">
          <p:sp>
            <p:nvSpPr>
              <p:cNvPr id="7" name="Content Placeholder 6">
                <a:extLst>
                  <a:ext uri="{FF2B5EF4-FFF2-40B4-BE49-F238E27FC236}">
                    <a16:creationId xmlns:a16="http://schemas.microsoft.com/office/drawing/2014/main" id="{ED59ED01-9269-4381-B1C9-0C5C9D219B59}"/>
                  </a:ext>
                </a:extLst>
              </p:cNvPr>
              <p:cNvSpPr>
                <a:spLocks noGrp="1" noRot="1" noChangeAspect="1" noMove="1" noResize="1" noEditPoints="1" noAdjustHandles="1" noChangeArrowheads="1" noChangeShapeType="1" noTextEdit="1"/>
              </p:cNvSpPr>
              <p:nvPr>
                <p:ph sz="quarter" idx="4"/>
              </p:nvPr>
            </p:nvSpPr>
            <p:spPr>
              <a:xfrm>
                <a:off x="541965" y="3489936"/>
                <a:ext cx="10619371" cy="3058828"/>
              </a:xfrm>
              <a:blipFill>
                <a:blip r:embed="rId3"/>
                <a:stretch>
                  <a:fillRect l="-746" t="-2789"/>
                </a:stretch>
              </a:blipFill>
            </p:spPr>
            <p:txBody>
              <a:bodyPr/>
              <a:lstStyle/>
              <a:p>
                <a:r>
                  <a:rPr lang="en-IN">
                    <a:noFill/>
                  </a:rPr>
                  <a:t> </a:t>
                </a:r>
              </a:p>
            </p:txBody>
          </p:sp>
        </mc:Fallback>
      </mc:AlternateContent>
      <p:sp>
        <p:nvSpPr>
          <p:cNvPr id="8" name="Slide Number Placeholder 7">
            <a:extLst>
              <a:ext uri="{FF2B5EF4-FFF2-40B4-BE49-F238E27FC236}">
                <a16:creationId xmlns:a16="http://schemas.microsoft.com/office/drawing/2014/main" id="{97FAD759-DED8-437C-B401-C46503129EE9}"/>
              </a:ext>
            </a:extLst>
          </p:cNvPr>
          <p:cNvSpPr>
            <a:spLocks noGrp="1"/>
          </p:cNvSpPr>
          <p:nvPr>
            <p:ph type="sldNum" sz="quarter" idx="12"/>
          </p:nvPr>
        </p:nvSpPr>
        <p:spPr/>
        <p:txBody>
          <a:bodyPr/>
          <a:lstStyle/>
          <a:p>
            <a:fld id="{82EE24B5-652C-4DB5-B7C3-B5BBEC1280B1}" type="slidenum">
              <a:rPr lang="en-US" smtClean="0"/>
              <a:t>17</a:t>
            </a:fld>
            <a:endParaRPr lang="en-US" dirty="0"/>
          </a:p>
        </p:txBody>
      </p:sp>
      <p:sp>
        <p:nvSpPr>
          <p:cNvPr id="2" name="object 13" descr="Beige rectangle">
            <a:extLst>
              <a:ext uri="{FF2B5EF4-FFF2-40B4-BE49-F238E27FC236}">
                <a16:creationId xmlns:a16="http://schemas.microsoft.com/office/drawing/2014/main" id="{45C4EF33-B9DB-4266-8B59-30DEA8E16D36}"/>
              </a:ext>
            </a:extLst>
          </p:cNvPr>
          <p:cNvSpPr/>
          <p:nvPr/>
        </p:nvSpPr>
        <p:spPr>
          <a:xfrm flipV="1">
            <a:off x="337024" y="856527"/>
            <a:ext cx="3914465" cy="133287"/>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42110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126C-E89D-456B-A8C5-3D781FA63E3D}"/>
              </a:ext>
            </a:extLst>
          </p:cNvPr>
          <p:cNvSpPr>
            <a:spLocks noGrp="1"/>
          </p:cNvSpPr>
          <p:nvPr>
            <p:ph type="title"/>
          </p:nvPr>
        </p:nvSpPr>
        <p:spPr>
          <a:xfrm>
            <a:off x="838200" y="376700"/>
            <a:ext cx="10515600" cy="722895"/>
          </a:xfrm>
          <a:solidFill>
            <a:schemeClr val="accent1"/>
          </a:solidFill>
        </p:spPr>
        <p:txBody>
          <a:bodyPr/>
          <a:lstStyle/>
          <a:p>
            <a:pPr algn="ctr"/>
            <a:r>
              <a:rPr lang="en-IN" b="0" dirty="0">
                <a:latin typeface="Times New Roman" panose="02020603050405020304" pitchFamily="18" charset="0"/>
                <a:cs typeface="Times New Roman" panose="02020603050405020304" pitchFamily="18" charset="0"/>
              </a:rPr>
              <a:t>Hypothesis and Inference:</a:t>
            </a:r>
          </a:p>
        </p:txBody>
      </p:sp>
      <p:sp>
        <p:nvSpPr>
          <p:cNvPr id="4" name="Slide Number Placeholder 3">
            <a:extLst>
              <a:ext uri="{FF2B5EF4-FFF2-40B4-BE49-F238E27FC236}">
                <a16:creationId xmlns:a16="http://schemas.microsoft.com/office/drawing/2014/main" id="{5C27376A-5644-4795-A774-E45900F69E43}"/>
              </a:ext>
            </a:extLst>
          </p:cNvPr>
          <p:cNvSpPr>
            <a:spLocks noGrp="1"/>
          </p:cNvSpPr>
          <p:nvPr>
            <p:ph type="sldNum" sz="quarter" idx="12"/>
          </p:nvPr>
        </p:nvSpPr>
        <p:spPr/>
        <p:txBody>
          <a:bodyPr/>
          <a:lstStyle/>
          <a:p>
            <a:fld id="{82EE24B5-652C-4DB5-B7C3-B5BBEC1280B1}" type="slidenum">
              <a:rPr lang="en-US" smtClean="0"/>
              <a:t>18</a:t>
            </a:fld>
            <a:endParaRPr lang="en-US" dirty="0"/>
          </a:p>
        </p:txBody>
      </p:sp>
      <p:sp>
        <p:nvSpPr>
          <p:cNvPr id="6" name="Content Placeholder 6">
            <a:extLst>
              <a:ext uri="{FF2B5EF4-FFF2-40B4-BE49-F238E27FC236}">
                <a16:creationId xmlns:a16="http://schemas.microsoft.com/office/drawing/2014/main" id="{6833BB5C-BA10-4378-9549-245D9BDDA614}"/>
              </a:ext>
            </a:extLst>
          </p:cNvPr>
          <p:cNvSpPr txBox="1">
            <a:spLocks noGrp="1"/>
          </p:cNvSpPr>
          <p:nvPr>
            <p:ph idx="1"/>
          </p:nvPr>
        </p:nvSpPr>
        <p:spPr>
          <a:xfrm>
            <a:off x="838200" y="1307939"/>
            <a:ext cx="10515600" cy="5232088"/>
          </a:xfrm>
          <a:prstGeom prst="rect">
            <a:avLst/>
          </a:prstGeom>
          <a:solidFill>
            <a:schemeClr val="accent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500" dirty="0">
                <a:solidFill>
                  <a:schemeClr val="bg1"/>
                </a:solidFill>
                <a:latin typeface="Times New Roman" panose="02020603050405020304" pitchFamily="18" charset="0"/>
                <a:cs typeface="Times New Roman" panose="02020603050405020304" pitchFamily="18" charset="0"/>
              </a:rPr>
              <a:t>NULL HYPOTHESIS </a:t>
            </a:r>
            <a:r>
              <a:rPr lang="en-IN" sz="2500" dirty="0">
                <a:solidFill>
                  <a:schemeClr val="bg1"/>
                </a:solidFill>
                <a:latin typeface="Times New Roman" panose="02020603050405020304" pitchFamily="18" charset="0"/>
                <a:cs typeface="Times New Roman" panose="02020603050405020304" pitchFamily="18" charset="0"/>
              </a:rPr>
              <a:t>(H0): There’s no difference between the sample means.</a:t>
            </a:r>
          </a:p>
          <a:p>
            <a:pPr>
              <a:lnSpc>
                <a:spcPct val="150000"/>
              </a:lnSpc>
            </a:pPr>
            <a:r>
              <a:rPr lang="en-US" sz="2500" dirty="0">
                <a:solidFill>
                  <a:schemeClr val="bg1"/>
                </a:solidFill>
                <a:latin typeface="Times New Roman" panose="02020603050405020304" pitchFamily="18" charset="0"/>
                <a:cs typeface="Times New Roman" panose="02020603050405020304" pitchFamily="18" charset="0"/>
              </a:rPr>
              <a:t>ALTERNATE HYPOTHESIS </a:t>
            </a:r>
            <a:r>
              <a:rPr lang="en-IN" sz="2500" dirty="0">
                <a:solidFill>
                  <a:schemeClr val="bg1"/>
                </a:solidFill>
                <a:latin typeface="Times New Roman" panose="02020603050405020304" pitchFamily="18" charset="0"/>
                <a:cs typeface="Times New Roman" panose="02020603050405020304" pitchFamily="18" charset="0"/>
              </a:rPr>
              <a:t>(H1): There’s a difference between the sample means.</a:t>
            </a:r>
          </a:p>
          <a:p>
            <a:pPr marL="0" indent="0">
              <a:lnSpc>
                <a:spcPct val="150000"/>
              </a:lnSpc>
              <a:buNone/>
            </a:pPr>
            <a:r>
              <a:rPr lang="en-IN" sz="2500" dirty="0">
                <a:solidFill>
                  <a:schemeClr val="bg1"/>
                </a:solidFill>
                <a:latin typeface="Times New Roman" panose="02020603050405020304" pitchFamily="18" charset="0"/>
                <a:cs typeface="Times New Roman" panose="02020603050405020304" pitchFamily="18" charset="0"/>
              </a:rPr>
              <a:t>Since t, i.e. 7.58 &gt; 1.96, we reject the null hypothesis (H0) as the sample means are totally different.</a:t>
            </a:r>
            <a:r>
              <a:rPr lang="en-IN" sz="2500" b="1" u="sng"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6234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F0BDC-6391-489F-92FC-59AFEC85C697}"/>
              </a:ext>
            </a:extLst>
          </p:cNvPr>
          <p:cNvSpPr>
            <a:spLocks noGrp="1"/>
          </p:cNvSpPr>
          <p:nvPr>
            <p:ph type="title"/>
          </p:nvPr>
        </p:nvSpPr>
        <p:spPr>
          <a:xfrm>
            <a:off x="690391" y="48993"/>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FISHER’S EXACT TEST:</a:t>
            </a:r>
          </a:p>
        </p:txBody>
      </p:sp>
      <p:sp>
        <p:nvSpPr>
          <p:cNvPr id="5" name="Content Placeholder 4">
            <a:extLst>
              <a:ext uri="{FF2B5EF4-FFF2-40B4-BE49-F238E27FC236}">
                <a16:creationId xmlns:a16="http://schemas.microsoft.com/office/drawing/2014/main" id="{2F2FA8FC-3EA2-4D71-9A21-B4C406D54B64}"/>
              </a:ext>
            </a:extLst>
          </p:cNvPr>
          <p:cNvSpPr>
            <a:spLocks noGrp="1"/>
          </p:cNvSpPr>
          <p:nvPr>
            <p:ph sz="half" idx="2"/>
          </p:nvPr>
        </p:nvSpPr>
        <p:spPr>
          <a:xfrm>
            <a:off x="237904" y="1164051"/>
            <a:ext cx="11799767" cy="783824"/>
          </a:xfrm>
        </p:spPr>
        <p:txBody>
          <a:bodyPr>
            <a:normAutofit/>
          </a:bodyPr>
          <a:lstStyle/>
          <a:p>
            <a:r>
              <a:rPr lang="en-US" sz="2400" b="0" i="0" dirty="0">
                <a:solidFill>
                  <a:schemeClr val="accent3">
                    <a:lumMod val="90000"/>
                    <a:lumOff val="10000"/>
                  </a:schemeClr>
                </a:solidFill>
                <a:effectLst/>
                <a:latin typeface="Times New Roman" panose="02020603050405020304" pitchFamily="18" charset="0"/>
                <a:cs typeface="Times New Roman" panose="02020603050405020304" pitchFamily="18" charset="0"/>
              </a:rPr>
              <a:t>Fisher's exact test is a </a:t>
            </a:r>
            <a:r>
              <a:rPr lang="en-US" sz="2400" b="0" i="0" strike="noStrike" dirty="0">
                <a:solidFill>
                  <a:schemeClr val="accent3">
                    <a:lumMod val="90000"/>
                    <a:lumOff val="10000"/>
                  </a:schemeClr>
                </a:solidFill>
                <a:effectLst/>
                <a:latin typeface="Times New Roman" panose="02020603050405020304" pitchFamily="18" charset="0"/>
                <a:cs typeface="Times New Roman" panose="02020603050405020304" pitchFamily="18" charset="0"/>
              </a:rPr>
              <a:t>statistical test</a:t>
            </a:r>
            <a:r>
              <a:rPr lang="en-US" sz="2400" b="0" i="0" dirty="0">
                <a:solidFill>
                  <a:schemeClr val="accent3">
                    <a:lumMod val="90000"/>
                    <a:lumOff val="10000"/>
                  </a:schemeClr>
                </a:solidFill>
                <a:effectLst/>
                <a:latin typeface="Times New Roman" panose="02020603050405020304" pitchFamily="18" charset="0"/>
                <a:cs typeface="Times New Roman" panose="02020603050405020304" pitchFamily="18" charset="0"/>
              </a:rPr>
              <a:t> used to determine if there are non-random associations between two </a:t>
            </a:r>
            <a:r>
              <a:rPr lang="en-US" sz="2400" b="0" i="0" strike="noStrike" dirty="0">
                <a:solidFill>
                  <a:schemeClr val="accent3">
                    <a:lumMod val="90000"/>
                    <a:lumOff val="10000"/>
                  </a:schemeClr>
                </a:solidFill>
                <a:effectLst/>
                <a:latin typeface="Times New Roman" panose="02020603050405020304" pitchFamily="18" charset="0"/>
                <a:cs typeface="Times New Roman" panose="02020603050405020304" pitchFamily="18" charset="0"/>
              </a:rPr>
              <a:t>categorical variables</a:t>
            </a:r>
            <a:r>
              <a:rPr lang="en-US" sz="2400" b="0" i="0" dirty="0">
                <a:solidFill>
                  <a:schemeClr val="accent3">
                    <a:lumMod val="90000"/>
                    <a:lumOff val="10000"/>
                  </a:schemeClr>
                </a:solidFill>
                <a:effectLst/>
                <a:latin typeface="Times New Roman" panose="02020603050405020304" pitchFamily="18" charset="0"/>
                <a:cs typeface="Times New Roman" panose="02020603050405020304" pitchFamily="18" charset="0"/>
              </a:rPr>
              <a:t>.</a:t>
            </a:r>
            <a:endParaRPr lang="en-IN" dirty="0">
              <a:solidFill>
                <a:schemeClr val="accent3">
                  <a:lumMod val="90000"/>
                  <a:lumOff val="1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1C4CD7D9-A241-42CB-89B2-96E8E5C4A6D3}"/>
                  </a:ext>
                </a:extLst>
              </p:cNvPr>
              <p:cNvSpPr>
                <a:spLocks noGrp="1"/>
              </p:cNvSpPr>
              <p:nvPr>
                <p:ph type="body" sz="quarter" idx="3"/>
              </p:nvPr>
            </p:nvSpPr>
            <p:spPr>
              <a:xfrm>
                <a:off x="3841" y="1947875"/>
                <a:ext cx="12192000" cy="1325563"/>
              </a:xfrm>
              <a:solidFill>
                <a:schemeClr val="accent2"/>
              </a:solidFill>
            </p:spPr>
            <p:txBody>
              <a:bodyPr anchor="ctr">
                <a:normAutofit/>
              </a:bodyPr>
              <a:lstStyle/>
              <a:p>
                <a:r>
                  <a:rPr lang="en-US" sz="3000" b="0" i="1" dirty="0">
                    <a:latin typeface="Cambria Math" panose="02040503050406030204" pitchFamily="18" charset="0"/>
                    <a:ea typeface="Cambria Math" panose="02040503050406030204" pitchFamily="18" charset="0"/>
                  </a:rPr>
                  <a:t>FORMULA :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𝑃</m:t>
                        </m:r>
                      </m:e>
                      <m:sub>
                        <m:r>
                          <a:rPr lang="en-IN" sz="2800" b="0" i="1" smtClean="0">
                            <a:latin typeface="Cambria Math" panose="02040503050406030204" pitchFamily="18" charset="0"/>
                            <a:ea typeface="Cambria Math" panose="02040503050406030204" pitchFamily="18" charset="0"/>
                          </a:rPr>
                          <m:t>𝑐𝑢𝑡𝑜𝑓𝑓</m:t>
                        </m:r>
                      </m:sub>
                    </m:sSub>
                    <m:r>
                      <a:rPr lang="en-IN" sz="2800" b="0" i="1" smtClean="0">
                        <a:latin typeface="Cambria Math" panose="02040503050406030204" pitchFamily="18" charset="0"/>
                        <a:ea typeface="Cambria Math" panose="02040503050406030204" pitchFamily="18" charset="0"/>
                      </a:rPr>
                      <m:t>=</m:t>
                    </m:r>
                  </m:oMath>
                </a14:m>
                <a:r>
                  <a:rPr lang="en-IN" sz="2800" dirty="0"/>
                  <a:t> </a:t>
                </a:r>
                <a14:m>
                  <m:oMath xmlns:m="http://schemas.openxmlformats.org/officeDocument/2006/math">
                    <m:f>
                      <m:fPr>
                        <m:ctrlPr>
                          <a:rPr lang="en-IN" sz="2800" i="1" dirty="0" smtClean="0">
                            <a:latin typeface="Cambria Math" panose="02040503050406030204" pitchFamily="18" charset="0"/>
                          </a:rPr>
                        </m:ctrlPr>
                      </m:fPr>
                      <m:num>
                        <m:r>
                          <a:rPr lang="en-IN" sz="2800" b="1" i="1" dirty="0" smtClean="0">
                            <a:latin typeface="Cambria Math" panose="02040503050406030204" pitchFamily="18" charset="0"/>
                          </a:rPr>
                          <m:t>(</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𝑹</m:t>
                            </m:r>
                          </m:e>
                          <m:sub>
                            <m:r>
                              <a:rPr lang="en-IN" sz="2800" b="1" i="1" dirty="0" smtClean="0">
                                <a:latin typeface="Cambria Math" panose="02040503050406030204" pitchFamily="18" charset="0"/>
                              </a:rPr>
                              <m:t>𝟏</m:t>
                            </m:r>
                          </m:sub>
                        </m:sSub>
                        <m:r>
                          <a:rPr lang="en-IN" sz="2800" b="1" i="1" dirty="0" smtClean="0">
                            <a:latin typeface="Cambria Math" panose="02040503050406030204" pitchFamily="18" charset="0"/>
                          </a:rPr>
                          <m:t>!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𝑹</m:t>
                            </m:r>
                          </m:e>
                          <m:sub>
                            <m:r>
                              <a:rPr lang="en-IN" sz="2800" b="1" i="1" dirty="0" smtClean="0">
                                <a:latin typeface="Cambria Math" panose="02040503050406030204" pitchFamily="18" charset="0"/>
                              </a:rPr>
                              <m:t>𝟐</m:t>
                            </m:r>
                          </m:sub>
                        </m:sSub>
                        <m:r>
                          <a:rPr lang="en-IN" sz="2800" b="1" i="1" dirty="0" smtClean="0">
                            <a:latin typeface="Cambria Math" panose="02040503050406030204" pitchFamily="18" charset="0"/>
                          </a:rPr>
                          <m:t>! …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𝑹</m:t>
                            </m:r>
                          </m:e>
                          <m:sub>
                            <m:r>
                              <a:rPr lang="en-IN" sz="2800" b="1" i="1" dirty="0" smtClean="0">
                                <a:latin typeface="Cambria Math" panose="02040503050406030204" pitchFamily="18" charset="0"/>
                              </a:rPr>
                              <m:t>𝒎</m:t>
                            </m:r>
                          </m:sub>
                        </m:sSub>
                        <m:r>
                          <a:rPr lang="en-IN" sz="2800" b="1" i="1" dirty="0" smtClean="0">
                            <a:latin typeface="Cambria Math" panose="02040503050406030204" pitchFamily="18" charset="0"/>
                          </a:rPr>
                          <m:t>!)(</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𝑪</m:t>
                            </m:r>
                          </m:e>
                          <m:sub>
                            <m:r>
                              <a:rPr lang="en-IN" sz="2800" b="1" i="1" dirty="0" smtClean="0">
                                <a:latin typeface="Cambria Math" panose="02040503050406030204" pitchFamily="18" charset="0"/>
                              </a:rPr>
                              <m:t>𝟏</m:t>
                            </m:r>
                          </m:sub>
                        </m:sSub>
                        <m:r>
                          <a:rPr lang="en-IN" sz="2800" b="1" i="1" dirty="0" smtClean="0">
                            <a:latin typeface="Cambria Math" panose="02040503050406030204" pitchFamily="18" charset="0"/>
                          </a:rPr>
                          <m:t>!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𝑪</m:t>
                            </m:r>
                          </m:e>
                          <m:sub>
                            <m:r>
                              <a:rPr lang="en-IN" sz="2800" b="1" i="1" dirty="0" smtClean="0">
                                <a:latin typeface="Cambria Math" panose="02040503050406030204" pitchFamily="18" charset="0"/>
                              </a:rPr>
                              <m:t>𝟐</m:t>
                            </m:r>
                          </m:sub>
                        </m:sSub>
                        <m:r>
                          <a:rPr lang="en-IN" sz="2800" b="1" i="1" dirty="0" smtClean="0">
                            <a:latin typeface="Cambria Math" panose="02040503050406030204" pitchFamily="18" charset="0"/>
                          </a:rPr>
                          <m:t>! …..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𝑪</m:t>
                            </m:r>
                          </m:e>
                          <m:sub>
                            <m:r>
                              <a:rPr lang="en-IN" sz="2800" b="1" i="1" dirty="0" smtClean="0">
                                <a:latin typeface="Cambria Math" panose="02040503050406030204" pitchFamily="18" charset="0"/>
                              </a:rPr>
                              <m:t>𝒏</m:t>
                            </m:r>
                          </m:sub>
                        </m:sSub>
                        <m:r>
                          <a:rPr lang="en-IN" sz="2800" b="1" i="1" dirty="0" smtClean="0">
                            <a:latin typeface="Cambria Math" panose="02040503050406030204" pitchFamily="18" charset="0"/>
                          </a:rPr>
                          <m:t>!)</m:t>
                        </m:r>
                      </m:num>
                      <m:den>
                        <m:r>
                          <a:rPr lang="en-IN" sz="2800" b="1" i="1" dirty="0" smtClean="0">
                            <a:latin typeface="Cambria Math" panose="02040503050406030204" pitchFamily="18" charset="0"/>
                          </a:rPr>
                          <m:t>𝑵</m:t>
                        </m:r>
                        <m:r>
                          <a:rPr lang="en-IN" sz="2800" b="1" i="1" dirty="0" smtClean="0">
                            <a:latin typeface="Cambria Math" panose="02040503050406030204" pitchFamily="18" charset="0"/>
                          </a:rPr>
                          <m:t>!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m:t>
                            </m:r>
                          </m:e>
                          <m:sub>
                            <m:r>
                              <a:rPr lang="en-IN" sz="2800" b="1" i="1" dirty="0" smtClean="0">
                                <a:latin typeface="Cambria Math" panose="02040503050406030204" pitchFamily="18" charset="0"/>
                              </a:rPr>
                              <m:t>𝒊</m:t>
                            </m:r>
                            <m:r>
                              <a:rPr lang="en-IN" sz="2800" b="1" i="1" dirty="0" smtClean="0">
                                <a:latin typeface="Cambria Math" panose="02040503050406030204" pitchFamily="18" charset="0"/>
                              </a:rPr>
                              <m:t> </m:t>
                            </m:r>
                            <m:r>
                              <a:rPr lang="en-IN" sz="2800" b="1" i="1" dirty="0" smtClean="0">
                                <a:latin typeface="Cambria Math" panose="02040503050406030204" pitchFamily="18" charset="0"/>
                              </a:rPr>
                              <m:t>𝒋</m:t>
                            </m:r>
                          </m:sub>
                        </m:sSub>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𝒂</m:t>
                            </m:r>
                          </m:e>
                          <m:sub>
                            <m:r>
                              <a:rPr lang="en-IN" sz="2800" b="1" i="1" dirty="0" smtClean="0">
                                <a:latin typeface="Cambria Math" panose="02040503050406030204" pitchFamily="18" charset="0"/>
                              </a:rPr>
                              <m:t>𝒊</m:t>
                            </m:r>
                            <m:r>
                              <a:rPr lang="en-IN" sz="2800" b="1" i="1" dirty="0" smtClean="0">
                                <a:latin typeface="Cambria Math" panose="02040503050406030204" pitchFamily="18" charset="0"/>
                              </a:rPr>
                              <m:t> </m:t>
                            </m:r>
                            <m:r>
                              <a:rPr lang="en-IN" sz="2800" b="1" i="1" dirty="0" smtClean="0">
                                <a:latin typeface="Cambria Math" panose="02040503050406030204" pitchFamily="18" charset="0"/>
                              </a:rPr>
                              <m:t>𝒋</m:t>
                            </m:r>
                          </m:sub>
                        </m:sSub>
                        <m:r>
                          <a:rPr lang="en-IN" sz="2800" b="1" i="1" dirty="0" smtClean="0">
                            <a:latin typeface="Cambria Math" panose="02040503050406030204" pitchFamily="18" charset="0"/>
                          </a:rPr>
                          <m:t>!</m:t>
                        </m:r>
                      </m:den>
                    </m:f>
                  </m:oMath>
                </a14:m>
                <a:endParaRPr lang="en-IN" sz="2800" dirty="0"/>
              </a:p>
            </p:txBody>
          </p:sp>
        </mc:Choice>
        <mc:Fallback xmlns="">
          <p:sp>
            <p:nvSpPr>
              <p:cNvPr id="6" name="Text Placeholder 5">
                <a:extLst>
                  <a:ext uri="{FF2B5EF4-FFF2-40B4-BE49-F238E27FC236}">
                    <a16:creationId xmlns:a16="http://schemas.microsoft.com/office/drawing/2014/main" id="{1C4CD7D9-A241-42CB-89B2-96E8E5C4A6D3}"/>
                  </a:ext>
                </a:extLst>
              </p:cNvPr>
              <p:cNvSpPr>
                <a:spLocks noGrp="1" noRot="1" noChangeAspect="1" noMove="1" noResize="1" noEditPoints="1" noAdjustHandles="1" noChangeArrowheads="1" noChangeShapeType="1" noTextEdit="1"/>
              </p:cNvSpPr>
              <p:nvPr>
                <p:ph type="body" sz="quarter" idx="3"/>
              </p:nvPr>
            </p:nvSpPr>
            <p:spPr>
              <a:xfrm>
                <a:off x="3841" y="1947875"/>
                <a:ext cx="12192000" cy="1325563"/>
              </a:xfrm>
              <a:blipFill>
                <a:blip r:embed="rId2"/>
                <a:stretch>
                  <a:fillRect l="-1200"/>
                </a:stretch>
              </a:blipFill>
            </p:spPr>
            <p:txBody>
              <a:bodyPr/>
              <a:lstStyle/>
              <a:p>
                <a:r>
                  <a:rPr lang="en-IN">
                    <a:noFill/>
                  </a:rPr>
                  <a:t> </a:t>
                </a:r>
              </a:p>
            </p:txBody>
          </p:sp>
        </mc:Fallback>
      </mc:AlternateContent>
      <p:graphicFrame>
        <p:nvGraphicFramePr>
          <p:cNvPr id="4" name="Table 8">
            <a:extLst>
              <a:ext uri="{FF2B5EF4-FFF2-40B4-BE49-F238E27FC236}">
                <a16:creationId xmlns:a16="http://schemas.microsoft.com/office/drawing/2014/main" id="{8279D8FA-383A-4382-B18B-E07B7390AAE2}"/>
              </a:ext>
            </a:extLst>
          </p:cNvPr>
          <p:cNvGraphicFramePr>
            <a:graphicFrameLocks noGrp="1"/>
          </p:cNvGraphicFramePr>
          <p:nvPr>
            <p:ph sz="quarter" idx="4"/>
            <p:extLst>
              <p:ext uri="{D42A27DB-BD31-4B8C-83A1-F6EECF244321}">
                <p14:modId xmlns:p14="http://schemas.microsoft.com/office/powerpoint/2010/main" val="1074555084"/>
              </p:ext>
            </p:extLst>
          </p:nvPr>
        </p:nvGraphicFramePr>
        <p:xfrm>
          <a:off x="6285655" y="4468305"/>
          <a:ext cx="5124218" cy="1498836"/>
        </p:xfrm>
        <a:graphic>
          <a:graphicData uri="http://schemas.openxmlformats.org/drawingml/2006/table">
            <a:tbl>
              <a:tblPr firstRow="1" bandRow="1">
                <a:tableStyleId>{5C22544A-7EE6-4342-B048-85BDC9FD1C3A}</a:tableStyleId>
              </a:tblPr>
              <a:tblGrid>
                <a:gridCol w="819242">
                  <a:extLst>
                    <a:ext uri="{9D8B030D-6E8A-4147-A177-3AD203B41FA5}">
                      <a16:colId xmlns:a16="http://schemas.microsoft.com/office/drawing/2014/main" val="713519808"/>
                    </a:ext>
                  </a:extLst>
                </a:gridCol>
                <a:gridCol w="1434992">
                  <a:extLst>
                    <a:ext uri="{9D8B030D-6E8A-4147-A177-3AD203B41FA5}">
                      <a16:colId xmlns:a16="http://schemas.microsoft.com/office/drawing/2014/main" val="3693014541"/>
                    </a:ext>
                  </a:extLst>
                </a:gridCol>
                <a:gridCol w="1434992">
                  <a:extLst>
                    <a:ext uri="{9D8B030D-6E8A-4147-A177-3AD203B41FA5}">
                      <a16:colId xmlns:a16="http://schemas.microsoft.com/office/drawing/2014/main" val="1827739633"/>
                    </a:ext>
                  </a:extLst>
                </a:gridCol>
                <a:gridCol w="1434992">
                  <a:extLst>
                    <a:ext uri="{9D8B030D-6E8A-4147-A177-3AD203B41FA5}">
                      <a16:colId xmlns:a16="http://schemas.microsoft.com/office/drawing/2014/main" val="1039593868"/>
                    </a:ext>
                  </a:extLst>
                </a:gridCol>
              </a:tblGrid>
              <a:tr h="374709">
                <a:tc>
                  <a:txBody>
                    <a:bodyPr/>
                    <a:lstStyle/>
                    <a:p>
                      <a:pPr algn="ctr"/>
                      <a:endParaRPr lang="en-IN">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M</a:t>
                      </a:r>
                    </a:p>
                  </a:txBody>
                  <a:tcPr/>
                </a:tc>
                <a:tc>
                  <a:txBody>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F</a:t>
                      </a:r>
                    </a:p>
                  </a:txBody>
                  <a:tcPr/>
                </a:tc>
                <a:tc>
                  <a:txBody>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2955131510"/>
                  </a:ext>
                </a:extLst>
              </a:tr>
              <a:tr h="374709">
                <a:tc>
                  <a:txBody>
                    <a:bodyPr/>
                    <a:lstStyle/>
                    <a:p>
                      <a:pPr algn="ctr"/>
                      <a:r>
                        <a:rPr lang="en-IN" b="1" dirty="0">
                          <a:solidFill>
                            <a:schemeClr val="accent4">
                              <a:lumMod val="50000"/>
                            </a:schemeClr>
                          </a:solidFill>
                          <a:latin typeface="Times New Roman" panose="02020603050405020304" pitchFamily="18" charset="0"/>
                          <a:cs typeface="Times New Roman" panose="02020603050405020304" pitchFamily="18" charset="0"/>
                        </a:rPr>
                        <a:t>C</a:t>
                      </a:r>
                    </a:p>
                  </a:txBody>
                  <a:tcPr/>
                </a:tc>
                <a:tc>
                  <a:txBody>
                    <a:bodyPr/>
                    <a:lstStyle/>
                    <a:p>
                      <a:pPr algn="ctr"/>
                      <a:r>
                        <a:rPr lang="en-IN" dirty="0">
                          <a:latin typeface="Times New Roman" panose="02020603050405020304" pitchFamily="18" charset="0"/>
                          <a:cs typeface="Times New Roman" panose="02020603050405020304" pitchFamily="18" charset="0"/>
                        </a:rPr>
                        <a:t>51</a:t>
                      </a:r>
                    </a:p>
                  </a:txBody>
                  <a:tcPr/>
                </a:tc>
                <a:tc>
                  <a:txBody>
                    <a:bodyPr/>
                    <a:lstStyle/>
                    <a:p>
                      <a:pPr algn="ctr"/>
                      <a:r>
                        <a:rPr lang="en-IN" dirty="0">
                          <a:latin typeface="Times New Roman" panose="02020603050405020304" pitchFamily="18" charset="0"/>
                          <a:cs typeface="Times New Roman" panose="02020603050405020304" pitchFamily="18" charset="0"/>
                        </a:rPr>
                        <a:t>49</a:t>
                      </a:r>
                    </a:p>
                  </a:txBody>
                  <a:tcPr/>
                </a:tc>
                <a:tc>
                  <a:txBody>
                    <a:bodyPr/>
                    <a:lstStyle/>
                    <a:p>
                      <a:pPr algn="ctr"/>
                      <a:r>
                        <a:rPr lang="en-IN"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396079747"/>
                  </a:ext>
                </a:extLst>
              </a:tr>
              <a:tr h="374709">
                <a:tc>
                  <a:txBody>
                    <a:bodyPr/>
                    <a:lstStyle/>
                    <a:p>
                      <a:pPr algn="ctr"/>
                      <a:r>
                        <a:rPr lang="en-IN" b="1" dirty="0">
                          <a:solidFill>
                            <a:schemeClr val="accent4">
                              <a:lumMod val="50000"/>
                            </a:schemeClr>
                          </a:solidFill>
                          <a:latin typeface="Times New Roman" panose="02020603050405020304" pitchFamily="18" charset="0"/>
                          <a:cs typeface="Times New Roman" panose="02020603050405020304" pitchFamily="18" charset="0"/>
                        </a:rPr>
                        <a:t>B</a:t>
                      </a:r>
                    </a:p>
                  </a:txBody>
                  <a:tcPr/>
                </a:tc>
                <a:tc>
                  <a:txBody>
                    <a:bodyPr/>
                    <a:lstStyle/>
                    <a:p>
                      <a:pPr algn="ctr"/>
                      <a:r>
                        <a:rPr lang="en-IN" dirty="0">
                          <a:latin typeface="Times New Roman" panose="02020603050405020304" pitchFamily="18" charset="0"/>
                          <a:cs typeface="Times New Roman" panose="02020603050405020304" pitchFamily="18" charset="0"/>
                        </a:rPr>
                        <a:t>21</a:t>
                      </a:r>
                    </a:p>
                  </a:txBody>
                  <a:tcPr/>
                </a:tc>
                <a:tc>
                  <a:txBody>
                    <a:bodyPr/>
                    <a:lstStyle/>
                    <a:p>
                      <a:pPr algn="ctr"/>
                      <a:r>
                        <a:rPr lang="en-IN" dirty="0">
                          <a:latin typeface="Times New Roman" panose="02020603050405020304" pitchFamily="18" charset="0"/>
                          <a:cs typeface="Times New Roman" panose="02020603050405020304" pitchFamily="18" charset="0"/>
                        </a:rPr>
                        <a:t>19</a:t>
                      </a:r>
                    </a:p>
                  </a:txBody>
                  <a:tcPr/>
                </a:tc>
                <a:tc>
                  <a:txBody>
                    <a:bodyPr/>
                    <a:lstStyle/>
                    <a:p>
                      <a:pPr algn="ctr"/>
                      <a:r>
                        <a:rPr lang="en-IN"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414507956"/>
                  </a:ext>
                </a:extLst>
              </a:tr>
              <a:tr h="374709">
                <a:tc>
                  <a:txBody>
                    <a:bodyPr/>
                    <a:lstStyle/>
                    <a:p>
                      <a:pPr algn="ctr"/>
                      <a:r>
                        <a:rPr lang="en-IN" b="1" i="0" dirty="0">
                          <a:solidFill>
                            <a:schemeClr val="accent4">
                              <a:lumMod val="50000"/>
                            </a:schemeClr>
                          </a:solidFill>
                          <a:latin typeface="Times New Roman" panose="02020603050405020304" pitchFamily="18" charset="0"/>
                          <a:cs typeface="Times New Roman" panose="02020603050405020304" pitchFamily="18" charset="0"/>
                        </a:rPr>
                        <a:t>Total</a:t>
                      </a:r>
                    </a:p>
                  </a:txBody>
                  <a:tcPr/>
                </a:tc>
                <a:tc>
                  <a:txBody>
                    <a:bodyPr/>
                    <a:lstStyle/>
                    <a:p>
                      <a:pPr algn="ctr"/>
                      <a:r>
                        <a:rPr lang="en-IN" dirty="0">
                          <a:latin typeface="Times New Roman" panose="02020603050405020304" pitchFamily="18" charset="0"/>
                          <a:cs typeface="Times New Roman" panose="02020603050405020304" pitchFamily="18" charset="0"/>
                        </a:rPr>
                        <a:t>72</a:t>
                      </a:r>
                    </a:p>
                  </a:txBody>
                  <a:tcPr/>
                </a:tc>
                <a:tc>
                  <a:txBody>
                    <a:bodyPr/>
                    <a:lstStyle/>
                    <a:p>
                      <a:pPr algn="ctr"/>
                      <a:r>
                        <a:rPr lang="en-IN" dirty="0">
                          <a:latin typeface="Times New Roman" panose="02020603050405020304" pitchFamily="18" charset="0"/>
                          <a:cs typeface="Times New Roman" panose="02020603050405020304" pitchFamily="18" charset="0"/>
                        </a:rPr>
                        <a:t>68</a:t>
                      </a:r>
                    </a:p>
                  </a:txBody>
                  <a:tcPr/>
                </a:tc>
                <a:tc>
                  <a:txBody>
                    <a:bodyPr/>
                    <a:lstStyle/>
                    <a:p>
                      <a:pPr algn="ctr"/>
                      <a:r>
                        <a:rPr lang="en-IN" dirty="0">
                          <a:latin typeface="Times New Roman" panose="02020603050405020304" pitchFamily="18" charset="0"/>
                          <a:cs typeface="Times New Roman" panose="02020603050405020304" pitchFamily="18" charset="0"/>
                        </a:rPr>
                        <a:t>140</a:t>
                      </a:r>
                    </a:p>
                  </a:txBody>
                  <a:tcPr/>
                </a:tc>
                <a:extLst>
                  <a:ext uri="{0D108BD9-81ED-4DB2-BD59-A6C34878D82A}">
                    <a16:rowId xmlns:a16="http://schemas.microsoft.com/office/drawing/2014/main" val="65117797"/>
                  </a:ext>
                </a:extLst>
              </a:tr>
            </a:tbl>
          </a:graphicData>
        </a:graphic>
      </p:graphicFrame>
      <p:sp>
        <p:nvSpPr>
          <p:cNvPr id="8" name="Slide Number Placeholder 7">
            <a:extLst>
              <a:ext uri="{FF2B5EF4-FFF2-40B4-BE49-F238E27FC236}">
                <a16:creationId xmlns:a16="http://schemas.microsoft.com/office/drawing/2014/main" id="{97FAD759-DED8-437C-B401-C46503129EE9}"/>
              </a:ext>
            </a:extLst>
          </p:cNvPr>
          <p:cNvSpPr>
            <a:spLocks noGrp="1"/>
          </p:cNvSpPr>
          <p:nvPr>
            <p:ph type="sldNum" sz="quarter" idx="12"/>
          </p:nvPr>
        </p:nvSpPr>
        <p:spPr/>
        <p:txBody>
          <a:bodyPr/>
          <a:lstStyle/>
          <a:p>
            <a:fld id="{82EE24B5-652C-4DB5-B7C3-B5BBEC1280B1}" type="slidenum">
              <a:rPr lang="en-US" smtClean="0"/>
              <a:t>19</a:t>
            </a:fld>
            <a:endParaRPr lang="en-US" dirty="0"/>
          </a:p>
        </p:txBody>
      </p:sp>
      <p:sp>
        <p:nvSpPr>
          <p:cNvPr id="2" name="object 13" descr="Beige rectangle">
            <a:extLst>
              <a:ext uri="{FF2B5EF4-FFF2-40B4-BE49-F238E27FC236}">
                <a16:creationId xmlns:a16="http://schemas.microsoft.com/office/drawing/2014/main" id="{45C4EF33-B9DB-4266-8B59-30DEA8E16D36}"/>
              </a:ext>
            </a:extLst>
          </p:cNvPr>
          <p:cNvSpPr/>
          <p:nvPr/>
        </p:nvSpPr>
        <p:spPr>
          <a:xfrm flipV="1">
            <a:off x="789511" y="847604"/>
            <a:ext cx="5758976" cy="127321"/>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mc:AlternateContent xmlns:mc="http://schemas.openxmlformats.org/markup-compatibility/2006" xmlns:a14="http://schemas.microsoft.com/office/drawing/2010/main">
        <mc:Choice Requires="a14">
          <p:sp>
            <p:nvSpPr>
              <p:cNvPr id="11" name="Content Placeholder 6">
                <a:extLst>
                  <a:ext uri="{FF2B5EF4-FFF2-40B4-BE49-F238E27FC236}">
                    <a16:creationId xmlns:a16="http://schemas.microsoft.com/office/drawing/2014/main" id="{82C37D6B-AFE3-4416-BAEC-C81C03BC74B8}"/>
                  </a:ext>
                </a:extLst>
              </p:cNvPr>
              <p:cNvSpPr txBox="1">
                <a:spLocks/>
              </p:cNvSpPr>
              <p:nvPr/>
            </p:nvSpPr>
            <p:spPr>
              <a:xfrm>
                <a:off x="371485" y="3481199"/>
                <a:ext cx="5914169" cy="3058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sz="2800" b="0" i="1" smtClean="0">
                            <a:solidFill>
                              <a:schemeClr val="accent4">
                                <a:lumMod val="50000"/>
                              </a:schemeClr>
                            </a:solidFill>
                            <a:latin typeface="Cambria Math" panose="02040503050406030204" pitchFamily="18" charset="0"/>
                            <a:ea typeface="Cambria Math" panose="02040503050406030204" pitchFamily="18" charset="0"/>
                          </a:rPr>
                        </m:ctrlPr>
                      </m:sSubPr>
                      <m:e>
                        <m:r>
                          <a:rPr lang="en-IN" sz="2800" b="0" i="1" smtClean="0">
                            <a:solidFill>
                              <a:schemeClr val="accent4">
                                <a:lumMod val="50000"/>
                              </a:schemeClr>
                            </a:solidFill>
                            <a:latin typeface="Cambria Math" panose="02040503050406030204" pitchFamily="18" charset="0"/>
                            <a:ea typeface="Cambria Math" panose="02040503050406030204" pitchFamily="18" charset="0"/>
                          </a:rPr>
                          <m:t>𝑃</m:t>
                        </m:r>
                      </m:e>
                      <m:sub>
                        <m:r>
                          <a:rPr lang="en-IN" sz="2800" b="0" i="1" smtClean="0">
                            <a:solidFill>
                              <a:schemeClr val="accent4">
                                <a:lumMod val="50000"/>
                              </a:schemeClr>
                            </a:solidFill>
                            <a:latin typeface="Cambria Math" panose="02040503050406030204" pitchFamily="18" charset="0"/>
                            <a:ea typeface="Cambria Math" panose="02040503050406030204" pitchFamily="18" charset="0"/>
                          </a:rPr>
                          <m:t>𝑐𝑢𝑡𝑜𝑓𝑓</m:t>
                        </m:r>
                      </m:sub>
                    </m:sSub>
                    <m:r>
                      <a:rPr lang="en-IN" sz="2800" b="0" i="1" smtClean="0">
                        <a:solidFill>
                          <a:schemeClr val="accent4">
                            <a:lumMod val="50000"/>
                          </a:schemeClr>
                        </a:solidFill>
                        <a:latin typeface="Cambria Math" panose="02040503050406030204" pitchFamily="18" charset="0"/>
                        <a:ea typeface="Cambria Math" panose="02040503050406030204" pitchFamily="18" charset="0"/>
                      </a:rPr>
                      <m:t>=</m:t>
                    </m:r>
                  </m:oMath>
                </a14:m>
                <a:r>
                  <a:rPr lang="en-IN" sz="2800" dirty="0">
                    <a:solidFill>
                      <a:schemeClr val="accent4">
                        <a:lumMod val="50000"/>
                      </a:schemeClr>
                    </a:solidFill>
                  </a:rPr>
                  <a:t> </a:t>
                </a:r>
                <a14:m>
                  <m:oMath xmlns:m="http://schemas.openxmlformats.org/officeDocument/2006/math">
                    <m:f>
                      <m:fPr>
                        <m:ctrlPr>
                          <a:rPr lang="en-IN" sz="2800" i="1" dirty="0" smtClean="0">
                            <a:solidFill>
                              <a:schemeClr val="accent4">
                                <a:lumMod val="50000"/>
                              </a:schemeClr>
                            </a:solidFill>
                            <a:latin typeface="Cambria Math" panose="02040503050406030204" pitchFamily="18" charset="0"/>
                          </a:rPr>
                        </m:ctrlPr>
                      </m:fPr>
                      <m:num>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𝟏𝟎𝟎</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𝟒𝟎</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𝟕𝟐</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𝟔𝟖</m:t>
                        </m:r>
                        <m:r>
                          <a:rPr lang="en-IN" sz="2800" b="1" i="1" dirty="0" smtClean="0">
                            <a:solidFill>
                              <a:schemeClr val="accent4">
                                <a:lumMod val="50000"/>
                              </a:schemeClr>
                            </a:solidFill>
                            <a:latin typeface="Cambria Math" panose="02040503050406030204" pitchFamily="18" charset="0"/>
                          </a:rPr>
                          <m:t>!)</m:t>
                        </m:r>
                      </m:num>
                      <m:den>
                        <m:r>
                          <a:rPr lang="en-IN" sz="2800" b="1" i="1" dirty="0" smtClean="0">
                            <a:solidFill>
                              <a:schemeClr val="accent4">
                                <a:lumMod val="50000"/>
                              </a:schemeClr>
                            </a:solidFill>
                            <a:latin typeface="Cambria Math" panose="02040503050406030204" pitchFamily="18" charset="0"/>
                          </a:rPr>
                          <m:t>𝟏𝟒𝟎</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𝟓𝟏</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𝟒𝟗</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𝟐𝟏</m:t>
                        </m:r>
                        <m:r>
                          <a:rPr lang="en-IN" sz="2800" b="1" i="1" dirty="0" smtClean="0">
                            <a:solidFill>
                              <a:schemeClr val="accent4">
                                <a:lumMod val="50000"/>
                              </a:schemeClr>
                            </a:solidFill>
                            <a:latin typeface="Cambria Math" panose="02040503050406030204" pitchFamily="18" charset="0"/>
                          </a:rPr>
                          <m:t>!∗</m:t>
                        </m:r>
                        <m:r>
                          <a:rPr lang="en-IN" sz="2800" b="1" i="1" dirty="0" smtClean="0">
                            <a:solidFill>
                              <a:schemeClr val="accent4">
                                <a:lumMod val="50000"/>
                              </a:schemeClr>
                            </a:solidFill>
                            <a:latin typeface="Cambria Math" panose="02040503050406030204" pitchFamily="18" charset="0"/>
                          </a:rPr>
                          <m:t>𝟏𝟗</m:t>
                        </m:r>
                        <m:r>
                          <a:rPr lang="en-IN" sz="2800" b="1" i="1" dirty="0" smtClean="0">
                            <a:solidFill>
                              <a:schemeClr val="accent4">
                                <a:lumMod val="50000"/>
                              </a:schemeClr>
                            </a:solidFill>
                            <a:latin typeface="Cambria Math" panose="02040503050406030204" pitchFamily="18" charset="0"/>
                          </a:rPr>
                          <m:t>!)</m:t>
                        </m:r>
                      </m:den>
                    </m:f>
                  </m:oMath>
                </a14:m>
                <a:endParaRPr lang="en-IN" sz="2800" dirty="0">
                  <a:solidFill>
                    <a:schemeClr val="accent4">
                      <a:lumMod val="50000"/>
                    </a:schemeClr>
                  </a:solidFill>
                  <a:latin typeface="Times New Roman" panose="02020603050405020304" pitchFamily="18" charset="0"/>
                  <a:ea typeface="Cambria Math" panose="02040503050406030204" pitchFamily="18" charset="0"/>
                  <a:cs typeface="Times New Roman" panose="02020603050405020304" pitchFamily="18" charset="0"/>
                </a:endParaRPr>
              </a:p>
              <a:p>
                <a:r>
                  <a:rPr lang="en-IN" sz="2800" dirty="0">
                    <a:solidFill>
                      <a:schemeClr val="accent4">
                        <a:lumMod val="50000"/>
                      </a:schemeClr>
                    </a:solidFill>
                    <a:latin typeface="Times New Roman" panose="02020603050405020304" pitchFamily="18" charset="0"/>
                    <a:ea typeface="Cambria Math" panose="02040503050406030204" pitchFamily="18" charset="0"/>
                    <a:cs typeface="Times New Roman" panose="02020603050405020304" pitchFamily="18" charset="0"/>
                  </a:rPr>
                  <a:t>P=0.023 </a:t>
                </a:r>
              </a:p>
              <a:p>
                <a14:m>
                  <m:oMath xmlns:m="http://schemas.openxmlformats.org/officeDocument/2006/math">
                    <m:r>
                      <a:rPr lang="en-IN" sz="2800" i="1" smtClean="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m:t>=0.05</m:t>
                    </m:r>
                  </m:oMath>
                </a14:m>
                <a:endParaRPr lang="en-IN" sz="2800" b="0" dirty="0">
                  <a:solidFill>
                    <a:schemeClr val="accent4">
                      <a:lumMod val="50000"/>
                    </a:schemeClr>
                  </a:solidFill>
                  <a:latin typeface="Times New Roman" panose="02020603050405020304" pitchFamily="18" charset="0"/>
                  <a:ea typeface="Cambria Math" panose="02040503050406030204" pitchFamily="18" charset="0"/>
                  <a:cs typeface="Times New Roman" panose="02020603050405020304" pitchFamily="18" charset="0"/>
                </a:endParaRPr>
              </a:p>
              <a:p>
                <a:r>
                  <a:rPr lang="en-IN" sz="2800" dirty="0">
                    <a:solidFill>
                      <a:schemeClr val="accent4">
                        <a:lumMod val="50000"/>
                      </a:schemeClr>
                    </a:solidFill>
                    <a:latin typeface="Times New Roman" panose="02020603050405020304" pitchFamily="18" charset="0"/>
                    <a:ea typeface="Cambria Math" panose="02040503050406030204" pitchFamily="18" charset="0"/>
                    <a:cs typeface="Times New Roman" panose="02020603050405020304" pitchFamily="18" charset="0"/>
                  </a:rPr>
                  <a:t>p&lt;=</a:t>
                </a:r>
                <a:r>
                  <a:rPr lang="en-IN" sz="2800" dirty="0">
                    <a:solidFill>
                      <a:schemeClr val="accent4">
                        <a:lumMod val="50000"/>
                      </a:schemeClr>
                    </a:solidFill>
                    <a:ea typeface="Cambria Math" panose="02040503050406030204" pitchFamily="18" charset="0"/>
                    <a:cs typeface="Times New Roman" panose="02020603050405020304" pitchFamily="18" charset="0"/>
                  </a:rPr>
                  <a:t> </a:t>
                </a:r>
                <a14:m>
                  <m:oMath xmlns:m="http://schemas.openxmlformats.org/officeDocument/2006/math">
                    <m:r>
                      <a:rPr lang="en-IN" sz="2800" i="1" smtClean="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solidFill>
                      <a:schemeClr val="accent4">
                        <a:lumMod val="50000"/>
                      </a:schemeClr>
                    </a:solidFill>
                    <a:latin typeface="Times New Roman" panose="02020603050405020304" pitchFamily="18" charset="0"/>
                    <a:ea typeface="Cambria Math" panose="02040503050406030204" pitchFamily="18" charset="0"/>
                    <a:cs typeface="Times New Roman" panose="02020603050405020304" pitchFamily="18" charset="0"/>
                  </a:rPr>
                  <a:t> </a:t>
                </a:r>
              </a:p>
            </p:txBody>
          </p:sp>
        </mc:Choice>
        <mc:Fallback xmlns="">
          <p:sp>
            <p:nvSpPr>
              <p:cNvPr id="11" name="Content Placeholder 6">
                <a:extLst>
                  <a:ext uri="{FF2B5EF4-FFF2-40B4-BE49-F238E27FC236}">
                    <a16:creationId xmlns:a16="http://schemas.microsoft.com/office/drawing/2014/main" id="{82C37D6B-AFE3-4416-BAEC-C81C03BC74B8}"/>
                  </a:ext>
                </a:extLst>
              </p:cNvPr>
              <p:cNvSpPr txBox="1">
                <a:spLocks noRot="1" noChangeAspect="1" noMove="1" noResize="1" noEditPoints="1" noAdjustHandles="1" noChangeArrowheads="1" noChangeShapeType="1" noTextEdit="1"/>
              </p:cNvSpPr>
              <p:nvPr/>
            </p:nvSpPr>
            <p:spPr>
              <a:xfrm>
                <a:off x="371485" y="3481199"/>
                <a:ext cx="5914169" cy="3058828"/>
              </a:xfrm>
              <a:prstGeom prst="rect">
                <a:avLst/>
              </a:prstGeom>
              <a:blipFill>
                <a:blip r:embed="rId3"/>
                <a:stretch>
                  <a:fillRect l="-1856"/>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4F51EA1-9C80-438C-B5B2-09D529870D05}"/>
              </a:ext>
            </a:extLst>
          </p:cNvPr>
          <p:cNvSpPr txBox="1"/>
          <p:nvPr/>
        </p:nvSpPr>
        <p:spPr>
          <a:xfrm>
            <a:off x="6285656" y="3752800"/>
            <a:ext cx="5183188" cy="523220"/>
          </a:xfrm>
          <a:prstGeom prst="rect">
            <a:avLst/>
          </a:prstGeom>
          <a:solidFill>
            <a:schemeClr val="accent2"/>
          </a:solidFill>
        </p:spPr>
        <p:txBody>
          <a:bodyPr wrap="square" rtlCol="0">
            <a:spAutoFit/>
          </a:bodyPr>
          <a:lstStyle/>
          <a:p>
            <a:pPr algn="ctr"/>
            <a:r>
              <a:rPr lang="en-IN" sz="2800" dirty="0">
                <a:solidFill>
                  <a:schemeClr val="bg1"/>
                </a:solidFill>
                <a:latin typeface="Times New Roman" panose="02020603050405020304" pitchFamily="18" charset="0"/>
                <a:cs typeface="Times New Roman" panose="02020603050405020304" pitchFamily="18" charset="0"/>
              </a:rPr>
              <a:t>Contingency table</a:t>
            </a:r>
          </a:p>
        </p:txBody>
      </p:sp>
    </p:spTree>
    <p:extLst>
      <p:ext uri="{BB962C8B-B14F-4D97-AF65-F5344CB8AC3E}">
        <p14:creationId xmlns:p14="http://schemas.microsoft.com/office/powerpoint/2010/main" val="301449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1" y="1492096"/>
            <a:ext cx="4909351" cy="4682806"/>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621441" y="1935332"/>
            <a:ext cx="9588034" cy="3826276"/>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10" name="object 9" descr="Beige rectangle">
            <a:extLst>
              <a:ext uri="{FF2B5EF4-FFF2-40B4-BE49-F238E27FC236}">
                <a16:creationId xmlns:a16="http://schemas.microsoft.com/office/drawing/2014/main" id="{D3020BE5-D86B-4F13-8246-B1A100C7902F}"/>
              </a:ext>
            </a:extLst>
          </p:cNvPr>
          <p:cNvSpPr/>
          <p:nvPr/>
        </p:nvSpPr>
        <p:spPr>
          <a:xfrm rot="16200000">
            <a:off x="-144455" y="387190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11" name="TextBox 10">
            <a:extLst>
              <a:ext uri="{FF2B5EF4-FFF2-40B4-BE49-F238E27FC236}">
                <a16:creationId xmlns:a16="http://schemas.microsoft.com/office/drawing/2014/main" id="{2A5CC471-29F8-4D9D-AEBB-FB4F955CE779}"/>
              </a:ext>
            </a:extLst>
          </p:cNvPr>
          <p:cNvSpPr txBox="1"/>
          <p:nvPr/>
        </p:nvSpPr>
        <p:spPr>
          <a:xfrm>
            <a:off x="-306257" y="298621"/>
            <a:ext cx="4809160" cy="784830"/>
          </a:xfrm>
          <a:prstGeom prst="rect">
            <a:avLst/>
          </a:prstGeom>
          <a:noFill/>
        </p:spPr>
        <p:txBody>
          <a:bodyPr wrap="square" rtlCol="0" anchor="ctr">
            <a:spAutoFit/>
          </a:bodyPr>
          <a:lstStyle/>
          <a:p>
            <a:pPr algn="r"/>
            <a:r>
              <a:rPr lang="en-US" altLang="ko-KR" sz="4500" b="1" dirty="0">
                <a:solidFill>
                  <a:schemeClr val="accent2"/>
                </a:solidFill>
                <a:latin typeface="Times New Roman" panose="02020603050405020304" pitchFamily="18" charset="0"/>
                <a:cs typeface="Times New Roman" panose="02020603050405020304" pitchFamily="18" charset="0"/>
              </a:rPr>
              <a:t>OBJECTIVES:</a:t>
            </a:r>
            <a:endParaRPr lang="ko-KR" altLang="en-US" sz="4500" b="1" dirty="0">
              <a:solidFill>
                <a:schemeClr val="accent2"/>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9EDF441B-AAD7-4115-8996-A55713A757F4}"/>
              </a:ext>
            </a:extLst>
          </p:cNvPr>
          <p:cNvGrpSpPr/>
          <p:nvPr/>
        </p:nvGrpSpPr>
        <p:grpSpPr>
          <a:xfrm>
            <a:off x="1386750" y="2377904"/>
            <a:ext cx="7500361" cy="777510"/>
            <a:chOff x="6088236" y="1604070"/>
            <a:chExt cx="5359559" cy="777510"/>
          </a:xfrm>
        </p:grpSpPr>
        <p:sp>
          <p:nvSpPr>
            <p:cNvPr id="13" name="TextBox 12">
              <a:extLst>
                <a:ext uri="{FF2B5EF4-FFF2-40B4-BE49-F238E27FC236}">
                  <a16:creationId xmlns:a16="http://schemas.microsoft.com/office/drawing/2014/main" id="{A876F914-CE1A-4D19-8849-AF805221CD2B}"/>
                </a:ext>
              </a:extLst>
            </p:cNvPr>
            <p:cNvSpPr txBox="1"/>
            <p:nvPr/>
          </p:nvSpPr>
          <p:spPr>
            <a:xfrm>
              <a:off x="6887431" y="1639065"/>
              <a:ext cx="4560364" cy="707886"/>
            </a:xfrm>
            <a:prstGeom prst="rect">
              <a:avLst/>
            </a:prstGeom>
            <a:noFill/>
          </p:spPr>
          <p:txBody>
            <a:bodyPr wrap="square" lIns="108000" tIns="45720" rIns="108000" bIns="45720" rtlCol="0" anchor="t">
              <a:spAutoFit/>
            </a:bodyPr>
            <a:lstStyle/>
            <a:p>
              <a:r>
                <a:rPr lang="en-US" altLang="ko-KR" sz="2000" b="1" dirty="0">
                  <a:solidFill>
                    <a:schemeClr val="bg1"/>
                  </a:solidFill>
                  <a:latin typeface="+mj-lt"/>
                  <a:cs typeface="Times New Roman" panose="02020603050405020304" pitchFamily="18" charset="0"/>
                </a:rPr>
                <a:t>WHICH INSURANCE (Corporate or Individual) </a:t>
              </a:r>
            </a:p>
            <a:p>
              <a:r>
                <a:rPr lang="en-US" altLang="ko-KR" sz="2000" b="1" dirty="0">
                  <a:solidFill>
                    <a:schemeClr val="bg1"/>
                  </a:solidFill>
                  <a:latin typeface="+mj-lt"/>
                  <a:cs typeface="Times New Roman" panose="02020603050405020304" pitchFamily="18" charset="0"/>
                </a:rPr>
                <a:t>IS BETTER?</a:t>
              </a:r>
            </a:p>
          </p:txBody>
        </p:sp>
        <p:sp>
          <p:nvSpPr>
            <p:cNvPr id="14" name="TextBox 13">
              <a:extLst>
                <a:ext uri="{FF2B5EF4-FFF2-40B4-BE49-F238E27FC236}">
                  <a16:creationId xmlns:a16="http://schemas.microsoft.com/office/drawing/2014/main" id="{70060FF7-EFC3-42B1-9A46-FA2FA8AB2C16}"/>
                </a:ext>
              </a:extLst>
            </p:cNvPr>
            <p:cNvSpPr txBox="1"/>
            <p:nvPr/>
          </p:nvSpPr>
          <p:spPr>
            <a:xfrm>
              <a:off x="6088236" y="1604070"/>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Times New Roman" panose="02020603050405020304" pitchFamily="18" charset="0"/>
                </a:rPr>
                <a:t>01 </a:t>
              </a:r>
              <a:endParaRPr lang="ko-KR" altLang="en-US" sz="4400" b="1" dirty="0">
                <a:solidFill>
                  <a:schemeClr val="bg1"/>
                </a:solidFill>
                <a:latin typeface="+mj-lt"/>
                <a:cs typeface="Times New Roman" panose="02020603050405020304" pitchFamily="18" charset="0"/>
              </a:endParaRPr>
            </a:p>
          </p:txBody>
        </p:sp>
      </p:grpSp>
      <p:grpSp>
        <p:nvGrpSpPr>
          <p:cNvPr id="15" name="Group 14">
            <a:extLst>
              <a:ext uri="{FF2B5EF4-FFF2-40B4-BE49-F238E27FC236}">
                <a16:creationId xmlns:a16="http://schemas.microsoft.com/office/drawing/2014/main" id="{8B522C19-B6D3-4A08-8B27-A708D3AC9A77}"/>
              </a:ext>
            </a:extLst>
          </p:cNvPr>
          <p:cNvGrpSpPr/>
          <p:nvPr/>
        </p:nvGrpSpPr>
        <p:grpSpPr>
          <a:xfrm>
            <a:off x="1370665" y="3363839"/>
            <a:ext cx="7516446" cy="777510"/>
            <a:chOff x="6088236" y="1604070"/>
            <a:chExt cx="5371053" cy="777510"/>
          </a:xfrm>
        </p:grpSpPr>
        <p:sp>
          <p:nvSpPr>
            <p:cNvPr id="16" name="TextBox 15">
              <a:extLst>
                <a:ext uri="{FF2B5EF4-FFF2-40B4-BE49-F238E27FC236}">
                  <a16:creationId xmlns:a16="http://schemas.microsoft.com/office/drawing/2014/main" id="{BAA8ACC2-711A-4E42-8D95-04B9EEA8D7C8}"/>
                </a:ext>
              </a:extLst>
            </p:cNvPr>
            <p:cNvSpPr txBox="1"/>
            <p:nvPr/>
          </p:nvSpPr>
          <p:spPr>
            <a:xfrm>
              <a:off x="6898925" y="1638882"/>
              <a:ext cx="4560364" cy="707886"/>
            </a:xfrm>
            <a:prstGeom prst="rect">
              <a:avLst/>
            </a:prstGeom>
            <a:noFill/>
          </p:spPr>
          <p:txBody>
            <a:bodyPr wrap="square" lIns="108000" tIns="45720" rIns="108000" bIns="45720" rtlCol="0" anchor="t">
              <a:spAutoFit/>
            </a:bodyPr>
            <a:lstStyle/>
            <a:p>
              <a:r>
                <a:rPr lang="en-IN" sz="2000" b="1" dirty="0">
                  <a:solidFill>
                    <a:schemeClr val="bg1"/>
                  </a:solidFill>
                  <a:latin typeface="+mj-lt"/>
                </a:rPr>
                <a:t>INSURANCE TRENDS (which insurance is most preferred by people)</a:t>
              </a:r>
            </a:p>
          </p:txBody>
        </p:sp>
        <p:sp>
          <p:nvSpPr>
            <p:cNvPr id="17" name="TextBox 16">
              <a:extLst>
                <a:ext uri="{FF2B5EF4-FFF2-40B4-BE49-F238E27FC236}">
                  <a16:creationId xmlns:a16="http://schemas.microsoft.com/office/drawing/2014/main" id="{DB374C06-1D83-4540-A843-EC156981604C}"/>
                </a:ext>
              </a:extLst>
            </p:cNvPr>
            <p:cNvSpPr txBox="1"/>
            <p:nvPr/>
          </p:nvSpPr>
          <p:spPr>
            <a:xfrm>
              <a:off x="6088236" y="1604070"/>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Times New Roman" panose="02020603050405020304" pitchFamily="18" charset="0"/>
                </a:rPr>
                <a:t>02 </a:t>
              </a:r>
              <a:endParaRPr lang="ko-KR" altLang="en-US" sz="4400" b="1" dirty="0">
                <a:solidFill>
                  <a:schemeClr val="bg1"/>
                </a:solidFill>
                <a:latin typeface="+mj-lt"/>
                <a:cs typeface="Times New Roman" panose="02020603050405020304" pitchFamily="18" charset="0"/>
              </a:endParaRPr>
            </a:p>
          </p:txBody>
        </p:sp>
      </p:grpSp>
      <p:grpSp>
        <p:nvGrpSpPr>
          <p:cNvPr id="18" name="Group 17">
            <a:extLst>
              <a:ext uri="{FF2B5EF4-FFF2-40B4-BE49-F238E27FC236}">
                <a16:creationId xmlns:a16="http://schemas.microsoft.com/office/drawing/2014/main" id="{09CCBDA5-1C9B-4F9C-ABB8-53CF1B100FA7}"/>
              </a:ext>
            </a:extLst>
          </p:cNvPr>
          <p:cNvGrpSpPr/>
          <p:nvPr/>
        </p:nvGrpSpPr>
        <p:grpSpPr>
          <a:xfrm>
            <a:off x="1370665" y="4349774"/>
            <a:ext cx="7516446" cy="777510"/>
            <a:chOff x="6088236" y="1604070"/>
            <a:chExt cx="5371053" cy="777510"/>
          </a:xfrm>
        </p:grpSpPr>
        <p:sp>
          <p:nvSpPr>
            <p:cNvPr id="19" name="TextBox 18">
              <a:extLst>
                <a:ext uri="{FF2B5EF4-FFF2-40B4-BE49-F238E27FC236}">
                  <a16:creationId xmlns:a16="http://schemas.microsoft.com/office/drawing/2014/main" id="{052E12A9-4A2A-4A25-9735-E86731296E93}"/>
                </a:ext>
              </a:extLst>
            </p:cNvPr>
            <p:cNvSpPr txBox="1"/>
            <p:nvPr/>
          </p:nvSpPr>
          <p:spPr>
            <a:xfrm>
              <a:off x="6898925" y="1635754"/>
              <a:ext cx="4560364" cy="707886"/>
            </a:xfrm>
            <a:prstGeom prst="rect">
              <a:avLst/>
            </a:prstGeom>
            <a:noFill/>
          </p:spPr>
          <p:txBody>
            <a:bodyPr wrap="square" lIns="108000" tIns="45720" rIns="108000" bIns="45720" rtlCol="0" anchor="t">
              <a:spAutoFit/>
            </a:bodyPr>
            <a:lstStyle/>
            <a:p>
              <a:r>
                <a:rPr lang="en-US" altLang="ko-KR" sz="2000" b="1" dirty="0">
                  <a:solidFill>
                    <a:schemeClr val="bg1"/>
                  </a:solidFill>
                  <a:latin typeface="+mj-lt"/>
                  <a:cs typeface="Times New Roman"/>
                </a:rPr>
                <a:t>COVID-19 ANALYSIS (Change of  number of type of insurance post covid-19)</a:t>
              </a:r>
              <a:endParaRPr lang="ko-KR" altLang="en-US" sz="2000" b="1" dirty="0">
                <a:solidFill>
                  <a:schemeClr val="bg1"/>
                </a:solidFill>
                <a:latin typeface="+mj-lt"/>
                <a:cs typeface="Times New Roman" panose="02020603050405020304" pitchFamily="18" charset="0"/>
              </a:endParaRPr>
            </a:p>
          </p:txBody>
        </p:sp>
        <p:sp>
          <p:nvSpPr>
            <p:cNvPr id="20" name="TextBox 19">
              <a:extLst>
                <a:ext uri="{FF2B5EF4-FFF2-40B4-BE49-F238E27FC236}">
                  <a16:creationId xmlns:a16="http://schemas.microsoft.com/office/drawing/2014/main" id="{55DE7FB6-1714-4FED-B41A-E4D401A042D0}"/>
                </a:ext>
              </a:extLst>
            </p:cNvPr>
            <p:cNvSpPr txBox="1"/>
            <p:nvPr/>
          </p:nvSpPr>
          <p:spPr>
            <a:xfrm>
              <a:off x="6088236" y="1604070"/>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Times New Roman" panose="02020603050405020304" pitchFamily="18" charset="0"/>
                </a:rPr>
                <a:t>03 </a:t>
              </a:r>
              <a:endParaRPr lang="ko-KR" altLang="en-US" sz="4400" b="1" dirty="0">
                <a:solidFill>
                  <a:schemeClr val="bg1"/>
                </a:solidFill>
                <a:latin typeface="+mj-lt"/>
                <a:cs typeface="Times New Roman" panose="02020603050405020304" pitchFamily="18" charset="0"/>
              </a:endParaRPr>
            </a:p>
          </p:txBody>
        </p:sp>
      </p:grpSp>
      <p:sp>
        <p:nvSpPr>
          <p:cNvPr id="21" name="object 5" descr="Beige rectangle">
            <a:extLst>
              <a:ext uri="{FF2B5EF4-FFF2-40B4-BE49-F238E27FC236}">
                <a16:creationId xmlns:a16="http://schemas.microsoft.com/office/drawing/2014/main" id="{6E7EDE5F-C4C2-45B0-AAB8-1EEF1158DA54}"/>
              </a:ext>
            </a:extLst>
          </p:cNvPr>
          <p:cNvSpPr/>
          <p:nvPr/>
        </p:nvSpPr>
        <p:spPr>
          <a:xfrm flipV="1">
            <a:off x="621441" y="924250"/>
            <a:ext cx="4104089" cy="153032"/>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79394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126C-E89D-456B-A8C5-3D781FA63E3D}"/>
              </a:ext>
            </a:extLst>
          </p:cNvPr>
          <p:cNvSpPr>
            <a:spLocks noGrp="1"/>
          </p:cNvSpPr>
          <p:nvPr>
            <p:ph type="title"/>
          </p:nvPr>
        </p:nvSpPr>
        <p:spPr>
          <a:xfrm>
            <a:off x="838200" y="466143"/>
            <a:ext cx="10515600" cy="722895"/>
          </a:xfrm>
          <a:solidFill>
            <a:schemeClr val="accent1"/>
          </a:solidFill>
        </p:spPr>
        <p:txBody>
          <a:bodyPr/>
          <a:lstStyle/>
          <a:p>
            <a:pPr algn="ctr"/>
            <a:r>
              <a:rPr lang="en-IN" b="0" dirty="0">
                <a:latin typeface="Times New Roman" panose="02020603050405020304" pitchFamily="18" charset="0"/>
                <a:cs typeface="Times New Roman" panose="02020603050405020304" pitchFamily="18" charset="0"/>
              </a:rPr>
              <a:t>Hypothesis and Inference:</a:t>
            </a:r>
          </a:p>
        </p:txBody>
      </p:sp>
      <p:sp>
        <p:nvSpPr>
          <p:cNvPr id="4" name="Slide Number Placeholder 3">
            <a:extLst>
              <a:ext uri="{FF2B5EF4-FFF2-40B4-BE49-F238E27FC236}">
                <a16:creationId xmlns:a16="http://schemas.microsoft.com/office/drawing/2014/main" id="{5C27376A-5644-4795-A774-E45900F69E43}"/>
              </a:ext>
            </a:extLst>
          </p:cNvPr>
          <p:cNvSpPr>
            <a:spLocks noGrp="1"/>
          </p:cNvSpPr>
          <p:nvPr>
            <p:ph type="sldNum" sz="quarter" idx="12"/>
          </p:nvPr>
        </p:nvSpPr>
        <p:spPr/>
        <p:txBody>
          <a:bodyPr/>
          <a:lstStyle/>
          <a:p>
            <a:fld id="{82EE24B5-652C-4DB5-B7C3-B5BBEC1280B1}" type="slidenum">
              <a:rPr lang="en-US" smtClean="0"/>
              <a:t>20</a:t>
            </a:fld>
            <a:endParaRPr lang="en-US" dirty="0"/>
          </a:p>
        </p:txBody>
      </p:sp>
      <p:sp>
        <p:nvSpPr>
          <p:cNvPr id="6" name="Content Placeholder 6">
            <a:extLst>
              <a:ext uri="{FF2B5EF4-FFF2-40B4-BE49-F238E27FC236}">
                <a16:creationId xmlns:a16="http://schemas.microsoft.com/office/drawing/2014/main" id="{6833BB5C-BA10-4378-9549-245D9BDDA614}"/>
              </a:ext>
            </a:extLst>
          </p:cNvPr>
          <p:cNvSpPr txBox="1">
            <a:spLocks noGrp="1"/>
          </p:cNvSpPr>
          <p:nvPr>
            <p:ph idx="1"/>
          </p:nvPr>
        </p:nvSpPr>
        <p:spPr>
          <a:xfrm>
            <a:off x="838200" y="1643604"/>
            <a:ext cx="10515600" cy="4386805"/>
          </a:xfrm>
          <a:prstGeom prst="rect">
            <a:avLst/>
          </a:prstGeom>
          <a:solidFill>
            <a:schemeClr val="accent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500" dirty="0">
                <a:solidFill>
                  <a:schemeClr val="bg1"/>
                </a:solidFill>
                <a:latin typeface="Times New Roman" panose="02020603050405020304" pitchFamily="18" charset="0"/>
                <a:cs typeface="Times New Roman" panose="02020603050405020304" pitchFamily="18" charset="0"/>
              </a:rPr>
              <a:t>NULL HYPOTHESIS </a:t>
            </a:r>
            <a:r>
              <a:rPr lang="en-IN" sz="2500" dirty="0">
                <a:solidFill>
                  <a:schemeClr val="bg1"/>
                </a:solidFill>
                <a:latin typeface="Times New Roman" panose="02020603050405020304" pitchFamily="18" charset="0"/>
                <a:cs typeface="Times New Roman" panose="02020603050405020304" pitchFamily="18" charset="0"/>
              </a:rPr>
              <a:t>(H0): There’s no association between gender and premium.</a:t>
            </a:r>
          </a:p>
          <a:p>
            <a:pPr>
              <a:lnSpc>
                <a:spcPct val="150000"/>
              </a:lnSpc>
            </a:pPr>
            <a:r>
              <a:rPr lang="en-US" sz="2500" dirty="0">
                <a:solidFill>
                  <a:schemeClr val="bg1"/>
                </a:solidFill>
                <a:latin typeface="Times New Roman" panose="02020603050405020304" pitchFamily="18" charset="0"/>
                <a:cs typeface="Times New Roman" panose="02020603050405020304" pitchFamily="18" charset="0"/>
              </a:rPr>
              <a:t>ALTERNATE HYPOTHESIS </a:t>
            </a:r>
            <a:r>
              <a:rPr lang="en-IN" sz="2500" dirty="0">
                <a:solidFill>
                  <a:schemeClr val="bg1"/>
                </a:solidFill>
                <a:latin typeface="Times New Roman" panose="02020603050405020304" pitchFamily="18" charset="0"/>
                <a:cs typeface="Times New Roman" panose="02020603050405020304" pitchFamily="18" charset="0"/>
              </a:rPr>
              <a:t>(H1): There’s an association between the gender and premium.</a:t>
            </a:r>
          </a:p>
          <a:p>
            <a:pPr marL="0" indent="0">
              <a:lnSpc>
                <a:spcPct val="150000"/>
              </a:lnSpc>
              <a:buNone/>
            </a:pPr>
            <a:r>
              <a:rPr lang="en-IN" sz="2500" dirty="0">
                <a:solidFill>
                  <a:schemeClr val="bg1"/>
                </a:solidFill>
                <a:latin typeface="Times New Roman" panose="02020603050405020304" pitchFamily="18" charset="0"/>
                <a:cs typeface="Times New Roman" panose="02020603050405020304" pitchFamily="18" charset="0"/>
              </a:rPr>
              <a:t>Since 0.023 &lt; 0.05, we reject the null hypothesis (H0). There is an association between gender and premium.</a:t>
            </a:r>
            <a:r>
              <a:rPr lang="en-IN" sz="2500" b="1" u="sng"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585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4F18-DD7C-4EB5-B515-849A0D746D22}"/>
              </a:ext>
            </a:extLst>
          </p:cNvPr>
          <p:cNvSpPr>
            <a:spLocks noGrp="1"/>
          </p:cNvSpPr>
          <p:nvPr>
            <p:ph type="title"/>
          </p:nvPr>
        </p:nvSpPr>
        <p:spPr>
          <a:xfrm>
            <a:off x="705754" y="364604"/>
            <a:ext cx="5784542" cy="861135"/>
          </a:xfrm>
        </p:spPr>
        <p:txBody>
          <a:bodyPr>
            <a:normAutofit/>
          </a:bodyPr>
          <a:lstStyle/>
          <a:p>
            <a:r>
              <a:rPr lang="en-US" sz="4500" dirty="0">
                <a:solidFill>
                  <a:schemeClr val="accent2"/>
                </a:solidFill>
                <a:latin typeface="Times New Roman" panose="02020603050405020304" pitchFamily="18" charset="0"/>
                <a:cs typeface="Times New Roman" panose="02020603050405020304" pitchFamily="18" charset="0"/>
              </a:rPr>
              <a:t>PARETO ANALYSIS:</a:t>
            </a:r>
            <a:endParaRPr lang="en-IN" sz="4500" dirty="0"/>
          </a:p>
        </p:txBody>
      </p:sp>
      <p:sp>
        <p:nvSpPr>
          <p:cNvPr id="3" name="Slide Number Placeholder 2">
            <a:extLst>
              <a:ext uri="{FF2B5EF4-FFF2-40B4-BE49-F238E27FC236}">
                <a16:creationId xmlns:a16="http://schemas.microsoft.com/office/drawing/2014/main" id="{E095F871-5462-442D-9012-7814D3485D0D}"/>
              </a:ext>
            </a:extLst>
          </p:cNvPr>
          <p:cNvSpPr>
            <a:spLocks noGrp="1"/>
          </p:cNvSpPr>
          <p:nvPr>
            <p:ph type="sldNum" sz="quarter" idx="12"/>
          </p:nvPr>
        </p:nvSpPr>
        <p:spPr/>
        <p:txBody>
          <a:bodyPr/>
          <a:lstStyle/>
          <a:p>
            <a:fld id="{82EE24B5-652C-4DB5-B7C3-B5BBEC1280B1}" type="slidenum">
              <a:rPr lang="en-US" smtClean="0"/>
              <a:t>21</a:t>
            </a:fld>
            <a:endParaRPr lang="en-US" dirty="0"/>
          </a:p>
        </p:txBody>
      </p:sp>
      <p:sp>
        <p:nvSpPr>
          <p:cNvPr id="5" name="object 13" descr="Beige rectangle">
            <a:extLst>
              <a:ext uri="{FF2B5EF4-FFF2-40B4-BE49-F238E27FC236}">
                <a16:creationId xmlns:a16="http://schemas.microsoft.com/office/drawing/2014/main" id="{0870086C-A0E7-45B8-94C8-C371C4EEA7EC}"/>
              </a:ext>
            </a:extLst>
          </p:cNvPr>
          <p:cNvSpPr/>
          <p:nvPr/>
        </p:nvSpPr>
        <p:spPr>
          <a:xfrm flipV="1">
            <a:off x="820131" y="887765"/>
            <a:ext cx="5670165" cy="147508"/>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7" name="TextBox 6">
            <a:extLst>
              <a:ext uri="{FF2B5EF4-FFF2-40B4-BE49-F238E27FC236}">
                <a16:creationId xmlns:a16="http://schemas.microsoft.com/office/drawing/2014/main" id="{3C52FFF5-CA9F-44ED-A0CF-DC6B6AD5E29E}"/>
              </a:ext>
            </a:extLst>
          </p:cNvPr>
          <p:cNvSpPr txBox="1"/>
          <p:nvPr/>
        </p:nvSpPr>
        <p:spPr>
          <a:xfrm>
            <a:off x="474216" y="1269292"/>
            <a:ext cx="11541968" cy="1015663"/>
          </a:xfrm>
          <a:prstGeom prst="rect">
            <a:avLst/>
          </a:prstGeom>
          <a:noFill/>
        </p:spPr>
        <p:txBody>
          <a:bodyPr wrap="square" rtlCol="0">
            <a:spAutoFit/>
          </a:bodyPr>
          <a:lstStyle/>
          <a:p>
            <a:r>
              <a:rPr lang="en-IN" sz="2000" b="1" dirty="0">
                <a:solidFill>
                  <a:schemeClr val="accent4">
                    <a:lumMod val="50000"/>
                  </a:schemeClr>
                </a:solidFill>
              </a:rPr>
              <a:t>Pareto Analysis</a:t>
            </a:r>
            <a:r>
              <a:rPr lang="en-IN" sz="2000" dirty="0">
                <a:solidFill>
                  <a:schemeClr val="accent4">
                    <a:lumMod val="50000"/>
                  </a:schemeClr>
                </a:solidFill>
              </a:rPr>
              <a:t> is a technique used for business decision making based on the 80/20 rule. Pareto analysis is based on the idea that 80% of a project's benefit can be achieved by doing 20% of the work or conversely 80% of problems are traced to 20% of the causes.</a:t>
            </a:r>
            <a:endParaRPr lang="en-US" sz="2000" dirty="0">
              <a:solidFill>
                <a:schemeClr val="accent4">
                  <a:lumMod val="50000"/>
                </a:schemeClr>
              </a:solidFill>
            </a:endParaRPr>
          </a:p>
        </p:txBody>
      </p:sp>
      <p:graphicFrame>
        <p:nvGraphicFramePr>
          <p:cNvPr id="8" name="Chart 7">
            <a:extLst>
              <a:ext uri="{FF2B5EF4-FFF2-40B4-BE49-F238E27FC236}">
                <a16:creationId xmlns:a16="http://schemas.microsoft.com/office/drawing/2014/main" id="{FD2978D4-0156-AE4E-9AF9-D7A6D6F12DAA}"/>
              </a:ext>
            </a:extLst>
          </p:cNvPr>
          <p:cNvGraphicFramePr/>
          <p:nvPr>
            <p:extLst>
              <p:ext uri="{D42A27DB-BD31-4B8C-83A1-F6EECF244321}">
                <p14:modId xmlns:p14="http://schemas.microsoft.com/office/powerpoint/2010/main" val="2415668244"/>
              </p:ext>
            </p:extLst>
          </p:nvPr>
        </p:nvGraphicFramePr>
        <p:xfrm>
          <a:off x="2078892" y="2666482"/>
          <a:ext cx="8034215" cy="33963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128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197558-EC90-4491-A754-481DA15D9301}"/>
              </a:ext>
            </a:extLst>
          </p:cNvPr>
          <p:cNvSpPr>
            <a:spLocks noGrp="1"/>
          </p:cNvSpPr>
          <p:nvPr>
            <p:ph type="sldNum" sz="quarter" idx="12"/>
          </p:nvPr>
        </p:nvSpPr>
        <p:spPr/>
        <p:txBody>
          <a:bodyPr/>
          <a:lstStyle/>
          <a:p>
            <a:fld id="{82EE24B5-652C-4DB5-B7C3-B5BBEC1280B1}" type="slidenum">
              <a:rPr lang="en-US" smtClean="0"/>
              <a:t>22</a:t>
            </a:fld>
            <a:endParaRPr lang="en-US" dirty="0"/>
          </a:p>
        </p:txBody>
      </p:sp>
      <p:sp>
        <p:nvSpPr>
          <p:cNvPr id="12" name="Rectangle 11">
            <a:extLst>
              <a:ext uri="{FF2B5EF4-FFF2-40B4-BE49-F238E27FC236}">
                <a16:creationId xmlns:a16="http://schemas.microsoft.com/office/drawing/2014/main" id="{D5010DD6-E7C7-4F06-8EE1-BC0AAB86D53A}"/>
              </a:ext>
            </a:extLst>
          </p:cNvPr>
          <p:cNvSpPr/>
          <p:nvPr/>
        </p:nvSpPr>
        <p:spPr>
          <a:xfrm>
            <a:off x="0" y="1384917"/>
            <a:ext cx="4731798" cy="491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Text Placeholder 3">
            <a:extLst>
              <a:ext uri="{FF2B5EF4-FFF2-40B4-BE49-F238E27FC236}">
                <a16:creationId xmlns:a16="http://schemas.microsoft.com/office/drawing/2014/main" id="{EB53F281-16BB-4B02-9CA1-837704CCC68F}"/>
              </a:ext>
            </a:extLst>
          </p:cNvPr>
          <p:cNvSpPr txBox="1">
            <a:spLocks/>
          </p:cNvSpPr>
          <p:nvPr/>
        </p:nvSpPr>
        <p:spPr>
          <a:xfrm>
            <a:off x="548640" y="330175"/>
            <a:ext cx="11643360" cy="7242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5400" b="0" kern="1200" baseline="0">
                <a:solidFill>
                  <a:schemeClr val="accent2"/>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500" b="1" dirty="0">
                <a:latin typeface="Times New Roman" panose="02020603050405020304" pitchFamily="18" charset="0"/>
                <a:cs typeface="Times New Roman" panose="02020603050405020304" pitchFamily="18" charset="0"/>
              </a:rPr>
              <a:t>PREFERENCE OF THE PEOPLE:</a:t>
            </a:r>
          </a:p>
        </p:txBody>
      </p:sp>
      <p:sp>
        <p:nvSpPr>
          <p:cNvPr id="9" name="object 5" descr="Beige rectangle">
            <a:extLst>
              <a:ext uri="{FF2B5EF4-FFF2-40B4-BE49-F238E27FC236}">
                <a16:creationId xmlns:a16="http://schemas.microsoft.com/office/drawing/2014/main" id="{3CF3EB1B-D7CB-4FD3-8F29-9B333929CAC5}"/>
              </a:ext>
            </a:extLst>
          </p:cNvPr>
          <p:cNvSpPr/>
          <p:nvPr/>
        </p:nvSpPr>
        <p:spPr>
          <a:xfrm flipV="1">
            <a:off x="653143" y="992044"/>
            <a:ext cx="9059027" cy="62377"/>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63D3A0A-9C25-40B9-9BDE-FCABF0C5A59A}"/>
              </a:ext>
            </a:extLst>
          </p:cNvPr>
          <p:cNvSpPr txBox="1"/>
          <p:nvPr/>
        </p:nvSpPr>
        <p:spPr>
          <a:xfrm>
            <a:off x="548640" y="2135871"/>
            <a:ext cx="10584416" cy="3416320"/>
          </a:xfrm>
          <a:prstGeom prst="rect">
            <a:avLst/>
          </a:prstGeom>
          <a:solidFill>
            <a:schemeClr val="bg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solidFill>
                  <a:schemeClr val="bg1"/>
                </a:solidFill>
                <a:latin typeface="Times New Roman" panose="02020603050405020304" pitchFamily="18" charset="0"/>
                <a:cs typeface="Times New Roman" panose="02020603050405020304" pitchFamily="18" charset="0"/>
              </a:rPr>
              <a:t>People of age group 35 and above preferred individual insurance with corporate insurance because </a:t>
            </a:r>
          </a:p>
          <a:p>
            <a:r>
              <a:rPr lang="en-IN" sz="2400" dirty="0">
                <a:solidFill>
                  <a:schemeClr val="bg1"/>
                </a:solidFill>
                <a:latin typeface="Times New Roman" panose="02020603050405020304" pitchFamily="18" charset="0"/>
                <a:cs typeface="Times New Roman" panose="02020603050405020304" pitchFamily="18" charset="0"/>
              </a:rPr>
              <a:t>1.) Insurance cover is more </a:t>
            </a:r>
          </a:p>
          <a:p>
            <a:r>
              <a:rPr lang="en-IN" sz="2400" dirty="0">
                <a:solidFill>
                  <a:schemeClr val="bg1"/>
                </a:solidFill>
                <a:latin typeface="Times New Roman" panose="02020603050405020304" pitchFamily="18" charset="0"/>
                <a:cs typeface="Times New Roman" panose="02020603050405020304" pitchFamily="18" charset="0"/>
              </a:rPr>
              <a:t>2.) Individual insurance extends to a longer period of time </a:t>
            </a:r>
          </a:p>
          <a:p>
            <a:r>
              <a:rPr lang="en-IN" sz="2400" dirty="0">
                <a:solidFill>
                  <a:schemeClr val="bg1"/>
                </a:solidFill>
                <a:latin typeface="Times New Roman" panose="02020603050405020304" pitchFamily="18" charset="0"/>
                <a:cs typeface="Times New Roman" panose="02020603050405020304" pitchFamily="18" charset="0"/>
              </a:rPr>
              <a:t>3.) It has more benefits</a:t>
            </a:r>
          </a:p>
          <a:p>
            <a:r>
              <a:rPr lang="en-IN" sz="2400" dirty="0">
                <a:solidFill>
                  <a:schemeClr val="bg1"/>
                </a:solidFill>
                <a:latin typeface="Times New Roman" panose="02020603050405020304" pitchFamily="18" charset="0"/>
                <a:cs typeface="Times New Roman" panose="02020603050405020304" pitchFamily="18" charset="0"/>
              </a:rPr>
              <a:t>4.) It even continues after retiring or resigning</a:t>
            </a:r>
          </a:p>
          <a:p>
            <a:r>
              <a:rPr lang="en-IN" sz="2400" dirty="0">
                <a:solidFill>
                  <a:schemeClr val="bg1"/>
                </a:solidFill>
                <a:latin typeface="Times New Roman" panose="02020603050405020304" pitchFamily="18" charset="0"/>
                <a:cs typeface="Times New Roman" panose="02020603050405020304" pitchFamily="18" charset="0"/>
              </a:rPr>
              <a:t>People ranging from the age group of 20 to 30 don't prefer Individual insurance because they believe they aren't exposed to so much risk which needs an individual insurance. Corporate insurance is satisfactory to them.</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71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1200" y="310970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4" name="Rectangle 3">
            <a:extLst>
              <a:ext uri="{FF2B5EF4-FFF2-40B4-BE49-F238E27FC236}">
                <a16:creationId xmlns:a16="http://schemas.microsoft.com/office/drawing/2014/main" id="{31C5BFB8-EC35-475B-BD68-0BFE6934F2E4}"/>
              </a:ext>
            </a:extLst>
          </p:cNvPr>
          <p:cNvSpPr/>
          <p:nvPr/>
        </p:nvSpPr>
        <p:spPr>
          <a:xfrm>
            <a:off x="498024" y="2195443"/>
            <a:ext cx="2510046" cy="405475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n>
                <a:solidFill>
                  <a:schemeClr val="accent1"/>
                </a:solidFill>
              </a:ln>
            </a:endParaRPr>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274281" y="11541"/>
            <a:ext cx="11287956" cy="769176"/>
          </a:xfrm>
        </p:spPr>
        <p:txBody>
          <a:bodyPr>
            <a:normAutofit fontScale="90000"/>
          </a:bodyPr>
          <a:lstStyle/>
          <a:p>
            <a:r>
              <a:rPr lang="en-US" sz="3200" dirty="0">
                <a:latin typeface="Times New Roman" panose="02020603050405020304" pitchFamily="18" charset="0"/>
                <a:cs typeface="Times New Roman" panose="02020603050405020304" pitchFamily="18" charset="0"/>
              </a:rPr>
              <a:t>SWOT ANALYSIS (Individual Insurance &amp; </a:t>
            </a:r>
            <a:r>
              <a:rPr lang="en-IN" sz="3200" b="1" dirty="0">
                <a:latin typeface="Times New Roman" panose="02020603050405020304" pitchFamily="18" charset="0"/>
                <a:cs typeface="Times New Roman" panose="02020603050405020304" pitchFamily="18" charset="0"/>
              </a:rPr>
              <a:t>Corporate Insurance):</a:t>
            </a:r>
            <a:endParaRPr lang="en-US" sz="32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23</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flipV="1">
            <a:off x="347466" y="607800"/>
            <a:ext cx="10880707"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2" name="Content Placeholder 4">
            <a:extLst>
              <a:ext uri="{FF2B5EF4-FFF2-40B4-BE49-F238E27FC236}">
                <a16:creationId xmlns:a16="http://schemas.microsoft.com/office/drawing/2014/main" id="{09181948-E4B6-4A82-A5A1-5128C73A3352}"/>
              </a:ext>
            </a:extLst>
          </p:cNvPr>
          <p:cNvSpPr txBox="1">
            <a:spLocks/>
          </p:cNvSpPr>
          <p:nvPr/>
        </p:nvSpPr>
        <p:spPr>
          <a:xfrm>
            <a:off x="427350" y="2410638"/>
            <a:ext cx="2651394" cy="459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latin typeface="Times New Roman" panose="02020603050405020304" pitchFamily="18" charset="0"/>
                <a:cs typeface="Times New Roman" panose="02020603050405020304" pitchFamily="18" charset="0"/>
              </a:rPr>
              <a:t>S- STRENGTH</a:t>
            </a:r>
          </a:p>
        </p:txBody>
      </p:sp>
      <p:sp>
        <p:nvSpPr>
          <p:cNvPr id="32" name="TextBox 31">
            <a:extLst>
              <a:ext uri="{FF2B5EF4-FFF2-40B4-BE49-F238E27FC236}">
                <a16:creationId xmlns:a16="http://schemas.microsoft.com/office/drawing/2014/main" id="{699F841A-FE9E-4571-A626-874F6270ECDE}"/>
              </a:ext>
            </a:extLst>
          </p:cNvPr>
          <p:cNvSpPr txBox="1"/>
          <p:nvPr/>
        </p:nvSpPr>
        <p:spPr>
          <a:xfrm>
            <a:off x="347465" y="983591"/>
            <a:ext cx="11214771" cy="646331"/>
          </a:xfrm>
          <a:prstGeom prst="rect">
            <a:avLst/>
          </a:prstGeom>
          <a:noFill/>
        </p:spPr>
        <p:txBody>
          <a:bodyPr wrap="square">
            <a:spAutoFit/>
          </a:bodyPr>
          <a:lstStyle/>
          <a:p>
            <a:r>
              <a:rPr lang="en-IN" sz="1800" b="1" dirty="0">
                <a:solidFill>
                  <a:schemeClr val="accent2"/>
                </a:solidFill>
                <a:latin typeface="Times New Roman" panose="02020603050405020304" pitchFamily="18" charset="0"/>
                <a:cs typeface="Times New Roman" panose="02020603050405020304" pitchFamily="18" charset="0"/>
              </a:rPr>
              <a:t>A study undertaken by an organization to identify its internal strengths and weaknesses, as well as its external opportunities and threats.</a:t>
            </a:r>
          </a:p>
        </p:txBody>
      </p:sp>
      <p:sp>
        <p:nvSpPr>
          <p:cNvPr id="20" name="Content Placeholder 6">
            <a:extLst>
              <a:ext uri="{FF2B5EF4-FFF2-40B4-BE49-F238E27FC236}">
                <a16:creationId xmlns:a16="http://schemas.microsoft.com/office/drawing/2014/main" id="{17D43B31-55B4-458A-A2D6-31B91FA9832C}"/>
              </a:ext>
            </a:extLst>
          </p:cNvPr>
          <p:cNvSpPr>
            <a:spLocks noGrp="1"/>
          </p:cNvSpPr>
          <p:nvPr>
            <p:ph sz="quarter" idx="4"/>
          </p:nvPr>
        </p:nvSpPr>
        <p:spPr>
          <a:xfrm>
            <a:off x="498475" y="3321050"/>
            <a:ext cx="2509838" cy="2929148"/>
          </a:xfrm>
        </p:spPr>
        <p:txBody>
          <a:bodyPr>
            <a:noAutofit/>
          </a:bodyPr>
          <a:lstStyle/>
          <a:p>
            <a:pPr marL="0" indent="0" algn="ctr">
              <a:buNone/>
            </a:pPr>
            <a:r>
              <a:rPr lang="en-IN" sz="1800" b="1" dirty="0">
                <a:solidFill>
                  <a:schemeClr val="bg1"/>
                </a:solidFill>
                <a:latin typeface="Times New Roman" panose="02020603050405020304" pitchFamily="18" charset="0"/>
                <a:cs typeface="Times New Roman" panose="02020603050405020304" pitchFamily="18" charset="0"/>
              </a:rPr>
              <a:t>1) Individual insurance has more cover </a:t>
            </a:r>
          </a:p>
          <a:p>
            <a:pPr marL="0" indent="0" algn="ctr">
              <a:buNone/>
            </a:pPr>
            <a:r>
              <a:rPr lang="en-IN" sz="1800" b="1" dirty="0">
                <a:solidFill>
                  <a:schemeClr val="bg1"/>
                </a:solidFill>
                <a:latin typeface="Times New Roman" panose="02020603050405020304" pitchFamily="18" charset="0"/>
                <a:cs typeface="Times New Roman" panose="02020603050405020304" pitchFamily="18" charset="0"/>
              </a:rPr>
              <a:t>2) Extends for a longer period of time.</a:t>
            </a:r>
          </a:p>
          <a:p>
            <a:pPr marL="0" indent="0" algn="ctr">
              <a:buNone/>
            </a:pPr>
            <a:r>
              <a:rPr lang="en-IN" sz="1800" b="1" dirty="0">
                <a:solidFill>
                  <a:schemeClr val="bg1"/>
                </a:solidFill>
                <a:latin typeface="Times New Roman" panose="02020603050405020304" pitchFamily="18" charset="0"/>
                <a:cs typeface="Times New Roman" panose="02020603050405020304" pitchFamily="18" charset="0"/>
              </a:rPr>
              <a:t>3) Continues even after retiring. </a:t>
            </a:r>
          </a:p>
          <a:p>
            <a:pPr marL="0" indent="0" algn="ctr">
              <a:buNone/>
            </a:pPr>
            <a:r>
              <a:rPr lang="en-IN" sz="1800" b="1" dirty="0">
                <a:solidFill>
                  <a:schemeClr val="bg1"/>
                </a:solidFill>
                <a:latin typeface="Times New Roman" panose="02020603050405020304" pitchFamily="18" charset="0"/>
                <a:cs typeface="Times New Roman" panose="02020603050405020304" pitchFamily="18" charset="0"/>
              </a:rPr>
              <a:t>4) More beneficial</a:t>
            </a:r>
          </a:p>
          <a:p>
            <a:pPr marL="0" indent="0" algn="ctr">
              <a:buNone/>
            </a:pPr>
            <a:r>
              <a:rPr lang="en-IN" sz="1800" b="1" dirty="0">
                <a:solidFill>
                  <a:schemeClr val="bg1"/>
                </a:solidFill>
                <a:latin typeface="Times New Roman" panose="02020603050405020304" pitchFamily="18" charset="0"/>
                <a:cs typeface="Times New Roman" panose="02020603050405020304" pitchFamily="18" charset="0"/>
              </a:rPr>
              <a:t>5) Corporate insurance is free.</a:t>
            </a:r>
          </a:p>
        </p:txBody>
      </p:sp>
      <p:sp>
        <p:nvSpPr>
          <p:cNvPr id="11" name="Rectangle 10">
            <a:extLst>
              <a:ext uri="{FF2B5EF4-FFF2-40B4-BE49-F238E27FC236}">
                <a16:creationId xmlns:a16="http://schemas.microsoft.com/office/drawing/2014/main" id="{536C37F4-927D-47D5-B39A-A50E7112E92B}"/>
              </a:ext>
            </a:extLst>
          </p:cNvPr>
          <p:cNvSpPr/>
          <p:nvPr/>
        </p:nvSpPr>
        <p:spPr>
          <a:xfrm>
            <a:off x="3354259" y="2195709"/>
            <a:ext cx="2510046" cy="405475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n>
                <a:solidFill>
                  <a:schemeClr val="accent1"/>
                </a:solidFill>
              </a:ln>
            </a:endParaRPr>
          </a:p>
        </p:txBody>
      </p:sp>
      <p:sp>
        <p:nvSpPr>
          <p:cNvPr id="14" name="Content Placeholder 4">
            <a:extLst>
              <a:ext uri="{FF2B5EF4-FFF2-40B4-BE49-F238E27FC236}">
                <a16:creationId xmlns:a16="http://schemas.microsoft.com/office/drawing/2014/main" id="{B0A0618F-426C-4AF4-9681-F0F526BCEA32}"/>
              </a:ext>
            </a:extLst>
          </p:cNvPr>
          <p:cNvSpPr txBox="1">
            <a:spLocks/>
          </p:cNvSpPr>
          <p:nvPr/>
        </p:nvSpPr>
        <p:spPr>
          <a:xfrm>
            <a:off x="3183305" y="2404909"/>
            <a:ext cx="2651394" cy="459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latin typeface="Times New Roman" panose="02020603050405020304" pitchFamily="18" charset="0"/>
                <a:cs typeface="Times New Roman" panose="02020603050405020304" pitchFamily="18" charset="0"/>
              </a:rPr>
              <a:t>W- WEAKNESS</a:t>
            </a:r>
          </a:p>
        </p:txBody>
      </p:sp>
      <p:sp>
        <p:nvSpPr>
          <p:cNvPr id="27" name="Content Placeholder 4">
            <a:extLst>
              <a:ext uri="{FF2B5EF4-FFF2-40B4-BE49-F238E27FC236}">
                <a16:creationId xmlns:a16="http://schemas.microsoft.com/office/drawing/2014/main" id="{8E007D3C-3969-44AD-8EC3-5C60ACA8E412}"/>
              </a:ext>
            </a:extLst>
          </p:cNvPr>
          <p:cNvSpPr txBox="1">
            <a:spLocks/>
          </p:cNvSpPr>
          <p:nvPr/>
        </p:nvSpPr>
        <p:spPr>
          <a:xfrm>
            <a:off x="3352101" y="3315939"/>
            <a:ext cx="2479502" cy="275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2000" b="1" dirty="0">
                <a:solidFill>
                  <a:schemeClr val="bg1"/>
                </a:solidFill>
                <a:latin typeface="Times New Roman" panose="02020603050405020304" pitchFamily="18" charset="0"/>
                <a:cs typeface="Times New Roman" panose="02020603050405020304" pitchFamily="18" charset="0"/>
              </a:rPr>
              <a:t>1) Individual insurance requires extra investment </a:t>
            </a:r>
          </a:p>
          <a:p>
            <a:pPr marL="0" indent="0" algn="ctr">
              <a:buFont typeface="Arial" panose="020B0604020202020204" pitchFamily="34" charset="0"/>
              <a:buNone/>
            </a:pPr>
            <a:r>
              <a:rPr lang="en-IN" sz="2000" b="1" dirty="0">
                <a:solidFill>
                  <a:schemeClr val="bg1"/>
                </a:solidFill>
                <a:latin typeface="Times New Roman" panose="02020603050405020304" pitchFamily="18" charset="0"/>
                <a:cs typeface="Times New Roman" panose="02020603050405020304" pitchFamily="18" charset="0"/>
              </a:rPr>
              <a:t>2) Corporate insurance is only valid till you are serving in the company</a:t>
            </a:r>
          </a:p>
        </p:txBody>
      </p:sp>
      <p:sp>
        <p:nvSpPr>
          <p:cNvPr id="18" name="Rectangle 17">
            <a:extLst>
              <a:ext uri="{FF2B5EF4-FFF2-40B4-BE49-F238E27FC236}">
                <a16:creationId xmlns:a16="http://schemas.microsoft.com/office/drawing/2014/main" id="{F9A1514B-2B60-43BE-8D2C-CFC68B9EC82F}"/>
              </a:ext>
            </a:extLst>
          </p:cNvPr>
          <p:cNvSpPr/>
          <p:nvPr/>
        </p:nvSpPr>
        <p:spPr>
          <a:xfrm>
            <a:off x="6210251" y="2175173"/>
            <a:ext cx="2510046" cy="405475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n>
                <a:solidFill>
                  <a:schemeClr val="accent1"/>
                </a:solidFill>
              </a:ln>
            </a:endParaRPr>
          </a:p>
        </p:txBody>
      </p:sp>
      <p:sp>
        <p:nvSpPr>
          <p:cNvPr id="19" name="Rectangle 18">
            <a:extLst>
              <a:ext uri="{FF2B5EF4-FFF2-40B4-BE49-F238E27FC236}">
                <a16:creationId xmlns:a16="http://schemas.microsoft.com/office/drawing/2014/main" id="{F91BE972-A986-421F-83EF-1B811DC38876}"/>
              </a:ext>
            </a:extLst>
          </p:cNvPr>
          <p:cNvSpPr/>
          <p:nvPr/>
        </p:nvSpPr>
        <p:spPr>
          <a:xfrm>
            <a:off x="9077024" y="2196670"/>
            <a:ext cx="2510046" cy="405475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n>
                <a:solidFill>
                  <a:schemeClr val="accent1"/>
                </a:solidFill>
              </a:ln>
            </a:endParaRPr>
          </a:p>
        </p:txBody>
      </p:sp>
      <p:sp>
        <p:nvSpPr>
          <p:cNvPr id="25" name="Content Placeholder 4">
            <a:extLst>
              <a:ext uri="{FF2B5EF4-FFF2-40B4-BE49-F238E27FC236}">
                <a16:creationId xmlns:a16="http://schemas.microsoft.com/office/drawing/2014/main" id="{9654A7EF-94FF-4FAE-B5C6-5EA8B1D28FAD}"/>
              </a:ext>
            </a:extLst>
          </p:cNvPr>
          <p:cNvSpPr txBox="1">
            <a:spLocks/>
          </p:cNvSpPr>
          <p:nvPr/>
        </p:nvSpPr>
        <p:spPr>
          <a:xfrm>
            <a:off x="6222133" y="3297450"/>
            <a:ext cx="2510047" cy="275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b="1" dirty="0">
                <a:solidFill>
                  <a:schemeClr val="bg1"/>
                </a:solidFill>
                <a:latin typeface="Times New Roman" panose="02020603050405020304" pitchFamily="18" charset="0"/>
                <a:cs typeface="Times New Roman" panose="02020603050405020304" pitchFamily="18" charset="0"/>
              </a:rPr>
              <a:t>1) Companies should increase the cover and the benefits included in the corporate insurance.</a:t>
            </a:r>
          </a:p>
          <a:p>
            <a:pPr marL="0" indent="0" algn="ctr">
              <a:buNone/>
            </a:pPr>
            <a:br>
              <a:rPr lang="en-IN" sz="2000" dirty="0">
                <a:solidFill>
                  <a:schemeClr val="bg1"/>
                </a:solidFill>
                <a:latin typeface="Times New Roman" panose="02020603050405020304" pitchFamily="18" charset="0"/>
                <a:cs typeface="Times New Roman" panose="02020603050405020304" pitchFamily="18" charset="0"/>
              </a:rPr>
            </a:b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1" name="Content Placeholder 4">
            <a:extLst>
              <a:ext uri="{FF2B5EF4-FFF2-40B4-BE49-F238E27FC236}">
                <a16:creationId xmlns:a16="http://schemas.microsoft.com/office/drawing/2014/main" id="{E49E6271-7743-4F01-AFDA-3B8136471061}"/>
              </a:ext>
            </a:extLst>
          </p:cNvPr>
          <p:cNvSpPr txBox="1">
            <a:spLocks/>
          </p:cNvSpPr>
          <p:nvPr/>
        </p:nvSpPr>
        <p:spPr>
          <a:xfrm>
            <a:off x="9077025" y="3322895"/>
            <a:ext cx="2510045" cy="275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b="1" dirty="0">
                <a:solidFill>
                  <a:schemeClr val="bg1"/>
                </a:solidFill>
                <a:latin typeface="Times New Roman" panose="02020603050405020304" pitchFamily="18" charset="0"/>
                <a:cs typeface="Times New Roman" panose="02020603050405020304" pitchFamily="18" charset="0"/>
              </a:rPr>
              <a:t>1)The productivity and loyalty of an employee decreases</a:t>
            </a:r>
          </a:p>
          <a:p>
            <a:pPr marL="0" indent="0" algn="ctr">
              <a:buNone/>
            </a:pPr>
            <a:endParaRPr lang="en-US" sz="2000" dirty="0">
              <a:latin typeface="Times New Roman" panose="02020603050405020304" pitchFamily="18" charset="0"/>
              <a:cs typeface="Times New Roman" panose="02020603050405020304" pitchFamily="18" charset="0"/>
            </a:endParaRPr>
          </a:p>
        </p:txBody>
      </p:sp>
      <p:sp>
        <p:nvSpPr>
          <p:cNvPr id="37" name="Content Placeholder 4">
            <a:extLst>
              <a:ext uri="{FF2B5EF4-FFF2-40B4-BE49-F238E27FC236}">
                <a16:creationId xmlns:a16="http://schemas.microsoft.com/office/drawing/2014/main" id="{1FC115E5-5831-401C-A135-96D8F90673B7}"/>
              </a:ext>
            </a:extLst>
          </p:cNvPr>
          <p:cNvSpPr txBox="1">
            <a:spLocks/>
          </p:cNvSpPr>
          <p:nvPr/>
        </p:nvSpPr>
        <p:spPr>
          <a:xfrm>
            <a:off x="6222133" y="2391739"/>
            <a:ext cx="2500323" cy="453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latin typeface="Times New Roman" panose="02020603050405020304" pitchFamily="18" charset="0"/>
                <a:cs typeface="Times New Roman" panose="02020603050405020304" pitchFamily="18" charset="0"/>
              </a:rPr>
              <a:t>O- OPPURTUNITY</a:t>
            </a:r>
          </a:p>
        </p:txBody>
      </p:sp>
      <p:sp>
        <p:nvSpPr>
          <p:cNvPr id="39" name="Content Placeholder 4">
            <a:extLst>
              <a:ext uri="{FF2B5EF4-FFF2-40B4-BE49-F238E27FC236}">
                <a16:creationId xmlns:a16="http://schemas.microsoft.com/office/drawing/2014/main" id="{A4481706-7CF4-4123-9552-70690B3D089D}"/>
              </a:ext>
            </a:extLst>
          </p:cNvPr>
          <p:cNvSpPr txBox="1">
            <a:spLocks/>
          </p:cNvSpPr>
          <p:nvPr/>
        </p:nvSpPr>
        <p:spPr>
          <a:xfrm>
            <a:off x="9077025" y="2417184"/>
            <a:ext cx="2510046" cy="453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latin typeface="Times New Roman" panose="02020603050405020304" pitchFamily="18" charset="0"/>
                <a:cs typeface="Times New Roman" panose="02020603050405020304" pitchFamily="18" charset="0"/>
              </a:rPr>
              <a:t>T- THREATS</a:t>
            </a:r>
          </a:p>
        </p:txBody>
      </p:sp>
    </p:spTree>
    <p:extLst>
      <p:ext uri="{BB962C8B-B14F-4D97-AF65-F5344CB8AC3E}">
        <p14:creationId xmlns:p14="http://schemas.microsoft.com/office/powerpoint/2010/main" val="332701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24</a:t>
            </a:fld>
            <a:endParaRPr lang="en-US" dirty="0"/>
          </a:p>
        </p:txBody>
      </p:sp>
      <p:sp>
        <p:nvSpPr>
          <p:cNvPr id="6" name="object 5" descr="Beige rectangle">
            <a:extLst>
              <a:ext uri="{FF2B5EF4-FFF2-40B4-BE49-F238E27FC236}">
                <a16:creationId xmlns:a16="http://schemas.microsoft.com/office/drawing/2014/main" id="{57273D16-2666-4DCC-A563-51B789AE2992}"/>
              </a:ext>
            </a:extLst>
          </p:cNvPr>
          <p:cNvSpPr/>
          <p:nvPr/>
        </p:nvSpPr>
        <p:spPr>
          <a:xfrm rot="5400000">
            <a:off x="2718595" y="2741012"/>
            <a:ext cx="4800645" cy="48874"/>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5" name="TextBox 14">
            <a:extLst>
              <a:ext uri="{FF2B5EF4-FFF2-40B4-BE49-F238E27FC236}">
                <a16:creationId xmlns:a16="http://schemas.microsoft.com/office/drawing/2014/main" id="{FA3F9155-8670-4887-A617-1F4B843DEA29}"/>
              </a:ext>
            </a:extLst>
          </p:cNvPr>
          <p:cNvSpPr txBox="1"/>
          <p:nvPr/>
        </p:nvSpPr>
        <p:spPr>
          <a:xfrm>
            <a:off x="5348844" y="683582"/>
            <a:ext cx="6551625" cy="3416320"/>
          </a:xfrm>
          <a:prstGeom prst="rect">
            <a:avLst/>
          </a:prstGeom>
          <a:noFill/>
        </p:spPr>
        <p:txBody>
          <a:bodyPr wrap="square" rtlCol="0">
            <a:spAutoFit/>
          </a:bodyPr>
          <a:lstStyle/>
          <a:p>
            <a:r>
              <a:rPr lang="en-US" altLang="ko-KR" sz="5400" dirty="0">
                <a:solidFill>
                  <a:schemeClr val="bg1"/>
                </a:solidFill>
                <a:latin typeface="Times New Roman" panose="02020603050405020304" pitchFamily="18" charset="0"/>
                <a:cs typeface="Times New Roman" panose="02020603050405020304" pitchFamily="18" charset="0"/>
              </a:rPr>
              <a:t>WHO IS BENEFITTED AMONGST </a:t>
            </a:r>
          </a:p>
          <a:p>
            <a:r>
              <a:rPr lang="en-US" altLang="ko-KR" sz="5400" dirty="0">
                <a:solidFill>
                  <a:schemeClr val="bg1"/>
                </a:solidFill>
                <a:latin typeface="Times New Roman" panose="02020603050405020304" pitchFamily="18" charset="0"/>
                <a:cs typeface="Times New Roman" panose="02020603050405020304" pitchFamily="18" charset="0"/>
              </a:rPr>
              <a:t>THE 3 ?</a:t>
            </a:r>
            <a:endParaRPr lang="ko-KR" alt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364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descr="Blue rectangle">
            <a:extLst>
              <a:ext uri="{FF2B5EF4-FFF2-40B4-BE49-F238E27FC236}">
                <a16:creationId xmlns:a16="http://schemas.microsoft.com/office/drawing/2014/main" id="{A277388B-76FD-44C4-B506-F8A157E57C65}"/>
              </a:ext>
            </a:extLst>
          </p:cNvPr>
          <p:cNvSpPr/>
          <p:nvPr/>
        </p:nvSpPr>
        <p:spPr>
          <a:xfrm>
            <a:off x="0" y="-8436"/>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25</a:t>
            </a:fld>
            <a:endParaRPr lang="en-US" dirty="0"/>
          </a:p>
        </p:txBody>
      </p:sp>
      <p:sp>
        <p:nvSpPr>
          <p:cNvPr id="6" name="Block Arc 5">
            <a:extLst>
              <a:ext uri="{FF2B5EF4-FFF2-40B4-BE49-F238E27FC236}">
                <a16:creationId xmlns:a16="http://schemas.microsoft.com/office/drawing/2014/main" id="{B0EE7977-C3C2-42AE-A053-9FB9948F42C2}"/>
              </a:ext>
            </a:extLst>
          </p:cNvPr>
          <p:cNvSpPr/>
          <p:nvPr/>
        </p:nvSpPr>
        <p:spPr>
          <a:xfrm>
            <a:off x="3777005" y="2378006"/>
            <a:ext cx="4468533" cy="5276650"/>
          </a:xfrm>
          <a:prstGeom prst="blockArc">
            <a:avLst>
              <a:gd name="adj1" fmla="val 11287557"/>
              <a:gd name="adj2" fmla="val 21568928"/>
              <a:gd name="adj3" fmla="val 1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Block Arc 6">
            <a:extLst>
              <a:ext uri="{FF2B5EF4-FFF2-40B4-BE49-F238E27FC236}">
                <a16:creationId xmlns:a16="http://schemas.microsoft.com/office/drawing/2014/main" id="{92CC40C9-57F8-405C-932E-12F6DA3687F7}"/>
              </a:ext>
            </a:extLst>
          </p:cNvPr>
          <p:cNvSpPr/>
          <p:nvPr/>
        </p:nvSpPr>
        <p:spPr>
          <a:xfrm>
            <a:off x="4963809" y="3548389"/>
            <a:ext cx="2111078" cy="2111078"/>
          </a:xfrm>
          <a:prstGeom prst="blockArc">
            <a:avLst>
              <a:gd name="adj1" fmla="val 10800000"/>
              <a:gd name="adj2" fmla="val 21560194"/>
              <a:gd name="adj3" fmla="val 24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Block Arc 9">
            <a:extLst>
              <a:ext uri="{FF2B5EF4-FFF2-40B4-BE49-F238E27FC236}">
                <a16:creationId xmlns:a16="http://schemas.microsoft.com/office/drawing/2014/main" id="{36E3079D-FF8A-49DE-A579-5F2096491170}"/>
              </a:ext>
            </a:extLst>
          </p:cNvPr>
          <p:cNvSpPr/>
          <p:nvPr/>
        </p:nvSpPr>
        <p:spPr>
          <a:xfrm>
            <a:off x="4389726" y="2974306"/>
            <a:ext cx="3259245" cy="3259244"/>
          </a:xfrm>
          <a:prstGeom prst="blockArc">
            <a:avLst>
              <a:gd name="adj1" fmla="val 10800000"/>
              <a:gd name="adj2" fmla="val 21581999"/>
              <a:gd name="adj3" fmla="val 16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1" name="Oval 10">
            <a:extLst>
              <a:ext uri="{FF2B5EF4-FFF2-40B4-BE49-F238E27FC236}">
                <a16:creationId xmlns:a16="http://schemas.microsoft.com/office/drawing/2014/main" id="{C4BAD29B-27FD-4F05-B108-8FFE4CCB17B6}"/>
              </a:ext>
            </a:extLst>
          </p:cNvPr>
          <p:cNvSpPr/>
          <p:nvPr/>
        </p:nvSpPr>
        <p:spPr>
          <a:xfrm>
            <a:off x="6932536" y="3210856"/>
            <a:ext cx="439759" cy="439759"/>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53913C4A-682C-4ECA-BFC8-85A78AE4922D}"/>
              </a:ext>
            </a:extLst>
          </p:cNvPr>
          <p:cNvSpPr/>
          <p:nvPr/>
        </p:nvSpPr>
        <p:spPr>
          <a:xfrm>
            <a:off x="4785223" y="3203348"/>
            <a:ext cx="439759" cy="4565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Oval 12">
            <a:extLst>
              <a:ext uri="{FF2B5EF4-FFF2-40B4-BE49-F238E27FC236}">
                <a16:creationId xmlns:a16="http://schemas.microsoft.com/office/drawing/2014/main" id="{6D73256B-13BF-4EF2-B6D6-CC57AD887406}"/>
              </a:ext>
            </a:extLst>
          </p:cNvPr>
          <p:cNvSpPr/>
          <p:nvPr/>
        </p:nvSpPr>
        <p:spPr>
          <a:xfrm>
            <a:off x="6748900" y="2390217"/>
            <a:ext cx="439759" cy="4565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Isosceles Triangle 41">
            <a:extLst>
              <a:ext uri="{FF2B5EF4-FFF2-40B4-BE49-F238E27FC236}">
                <a16:creationId xmlns:a16="http://schemas.microsoft.com/office/drawing/2014/main" id="{E6586634-7D2B-40BF-8C12-3853969BE858}"/>
              </a:ext>
            </a:extLst>
          </p:cNvPr>
          <p:cNvSpPr/>
          <p:nvPr/>
        </p:nvSpPr>
        <p:spPr>
          <a:xfrm>
            <a:off x="6891706" y="2495730"/>
            <a:ext cx="170904" cy="245492"/>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29">
            <a:extLst>
              <a:ext uri="{FF2B5EF4-FFF2-40B4-BE49-F238E27FC236}">
                <a16:creationId xmlns:a16="http://schemas.microsoft.com/office/drawing/2014/main" id="{D6B80242-E05C-40D5-A52B-79B2D025F076}"/>
              </a:ext>
            </a:extLst>
          </p:cNvPr>
          <p:cNvSpPr/>
          <p:nvPr/>
        </p:nvSpPr>
        <p:spPr>
          <a:xfrm>
            <a:off x="4885520" y="3314821"/>
            <a:ext cx="255920" cy="233568"/>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ounded Rectangle 24">
            <a:extLst>
              <a:ext uri="{FF2B5EF4-FFF2-40B4-BE49-F238E27FC236}">
                <a16:creationId xmlns:a16="http://schemas.microsoft.com/office/drawing/2014/main" id="{13454659-883A-4A50-9610-275DC1C1F248}"/>
              </a:ext>
            </a:extLst>
          </p:cNvPr>
          <p:cNvSpPr/>
          <p:nvPr/>
        </p:nvSpPr>
        <p:spPr>
          <a:xfrm>
            <a:off x="7037212" y="3334559"/>
            <a:ext cx="247162" cy="19124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16">
            <a:extLst>
              <a:ext uri="{FF2B5EF4-FFF2-40B4-BE49-F238E27FC236}">
                <a16:creationId xmlns:a16="http://schemas.microsoft.com/office/drawing/2014/main" id="{9ABDC7B4-14CE-4010-8C55-390C7E39CDD5}"/>
              </a:ext>
            </a:extLst>
          </p:cNvPr>
          <p:cNvSpPr/>
          <p:nvPr/>
        </p:nvSpPr>
        <p:spPr>
          <a:xfrm>
            <a:off x="5009742" y="2378006"/>
            <a:ext cx="439759" cy="423521"/>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F48A18B2-B24B-46BC-9F20-4BBC73A90AAC}"/>
              </a:ext>
            </a:extLst>
          </p:cNvPr>
          <p:cNvSpPr/>
          <p:nvPr/>
        </p:nvSpPr>
        <p:spPr>
          <a:xfrm>
            <a:off x="5799467" y="2762546"/>
            <a:ext cx="439759" cy="423521"/>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a16="http://schemas.microsoft.com/office/drawing/2014/main" id="{A89B30BA-C16D-4B24-A538-ADA9BF912102}"/>
              </a:ext>
            </a:extLst>
          </p:cNvPr>
          <p:cNvSpPr/>
          <p:nvPr/>
        </p:nvSpPr>
        <p:spPr>
          <a:xfrm>
            <a:off x="7341725" y="3967471"/>
            <a:ext cx="439759" cy="423521"/>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id="{B0FFE5F8-5B4E-4953-B50A-AE93ED93E629}"/>
              </a:ext>
            </a:extLst>
          </p:cNvPr>
          <p:cNvSpPr/>
          <p:nvPr/>
        </p:nvSpPr>
        <p:spPr>
          <a:xfrm>
            <a:off x="4253146" y="3957969"/>
            <a:ext cx="439759" cy="423521"/>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15">
            <a:extLst>
              <a:ext uri="{FF2B5EF4-FFF2-40B4-BE49-F238E27FC236}">
                <a16:creationId xmlns:a16="http://schemas.microsoft.com/office/drawing/2014/main" id="{F4DFCA45-1DE5-452E-953C-3CA1CB7461A3}"/>
              </a:ext>
            </a:extLst>
          </p:cNvPr>
          <p:cNvSpPr/>
          <p:nvPr/>
        </p:nvSpPr>
        <p:spPr>
          <a:xfrm rot="14270044">
            <a:off x="7442483" y="4063143"/>
            <a:ext cx="222882" cy="2321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Isosceles Triangle 22">
            <a:extLst>
              <a:ext uri="{FF2B5EF4-FFF2-40B4-BE49-F238E27FC236}">
                <a16:creationId xmlns:a16="http://schemas.microsoft.com/office/drawing/2014/main" id="{FB361EF7-1CA4-413D-8F85-E8920485E203}"/>
              </a:ext>
            </a:extLst>
          </p:cNvPr>
          <p:cNvSpPr/>
          <p:nvPr/>
        </p:nvSpPr>
        <p:spPr>
          <a:xfrm rot="19800000">
            <a:off x="5109469" y="2469631"/>
            <a:ext cx="240308" cy="240267"/>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1">
            <a:extLst>
              <a:ext uri="{FF2B5EF4-FFF2-40B4-BE49-F238E27FC236}">
                <a16:creationId xmlns:a16="http://schemas.microsoft.com/office/drawing/2014/main" id="{8A1AC8A7-3E06-4EE8-B396-862C56DD1481}"/>
              </a:ext>
            </a:extLst>
          </p:cNvPr>
          <p:cNvSpPr/>
          <p:nvPr/>
        </p:nvSpPr>
        <p:spPr>
          <a:xfrm>
            <a:off x="5915479" y="2870636"/>
            <a:ext cx="207739" cy="207340"/>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ounded Rectangle 24">
            <a:extLst>
              <a:ext uri="{FF2B5EF4-FFF2-40B4-BE49-F238E27FC236}">
                <a16:creationId xmlns:a16="http://schemas.microsoft.com/office/drawing/2014/main" id="{79EAC180-BF33-4A87-8065-646180BAB5AD}"/>
              </a:ext>
            </a:extLst>
          </p:cNvPr>
          <p:cNvSpPr>
            <a:spLocks noChangeAspect="1"/>
          </p:cNvSpPr>
          <p:nvPr/>
        </p:nvSpPr>
        <p:spPr>
          <a:xfrm>
            <a:off x="4373860" y="4095587"/>
            <a:ext cx="216204" cy="16728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Oval 24">
            <a:extLst>
              <a:ext uri="{FF2B5EF4-FFF2-40B4-BE49-F238E27FC236}">
                <a16:creationId xmlns:a16="http://schemas.microsoft.com/office/drawing/2014/main" id="{3B9DDB95-6E28-4702-9DE5-BE882CDB8E12}"/>
              </a:ext>
            </a:extLst>
          </p:cNvPr>
          <p:cNvSpPr/>
          <p:nvPr/>
        </p:nvSpPr>
        <p:spPr>
          <a:xfrm>
            <a:off x="7711521" y="3320132"/>
            <a:ext cx="439759" cy="4565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id="{3E4B3469-03A4-4197-92F7-0BA528E08649}"/>
              </a:ext>
            </a:extLst>
          </p:cNvPr>
          <p:cNvSpPr/>
          <p:nvPr/>
        </p:nvSpPr>
        <p:spPr>
          <a:xfrm>
            <a:off x="4017522" y="3277274"/>
            <a:ext cx="404972" cy="423521"/>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ounded Rectangle 9">
            <a:extLst>
              <a:ext uri="{FF2B5EF4-FFF2-40B4-BE49-F238E27FC236}">
                <a16:creationId xmlns:a16="http://schemas.microsoft.com/office/drawing/2014/main" id="{D31AB68F-6E76-4233-9C5A-7E893F0E48B1}"/>
              </a:ext>
            </a:extLst>
          </p:cNvPr>
          <p:cNvSpPr>
            <a:spLocks/>
          </p:cNvSpPr>
          <p:nvPr/>
        </p:nvSpPr>
        <p:spPr>
          <a:xfrm>
            <a:off x="4095283" y="3383209"/>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8" name="Freeform 39">
            <a:extLst>
              <a:ext uri="{FF2B5EF4-FFF2-40B4-BE49-F238E27FC236}">
                <a16:creationId xmlns:a16="http://schemas.microsoft.com/office/drawing/2014/main" id="{6CA20D59-43D6-424C-BDBA-4DD15611D5E2}"/>
              </a:ext>
            </a:extLst>
          </p:cNvPr>
          <p:cNvSpPr>
            <a:spLocks noChangeAspect="1"/>
          </p:cNvSpPr>
          <p:nvPr/>
        </p:nvSpPr>
        <p:spPr>
          <a:xfrm rot="8580000">
            <a:off x="7811739" y="3426200"/>
            <a:ext cx="239324" cy="23868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9" name="Oval 28">
            <a:extLst>
              <a:ext uri="{FF2B5EF4-FFF2-40B4-BE49-F238E27FC236}">
                <a16:creationId xmlns:a16="http://schemas.microsoft.com/office/drawing/2014/main" id="{AEE3B2B5-7656-4C97-BB59-7698719793CC}"/>
              </a:ext>
            </a:extLst>
          </p:cNvPr>
          <p:cNvSpPr/>
          <p:nvPr/>
        </p:nvSpPr>
        <p:spPr>
          <a:xfrm>
            <a:off x="5799468" y="3422358"/>
            <a:ext cx="439759" cy="4565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72CD53CC-D98B-406B-8106-43C6F149DA32}"/>
              </a:ext>
            </a:extLst>
          </p:cNvPr>
          <p:cNvSpPr/>
          <p:nvPr/>
        </p:nvSpPr>
        <p:spPr>
          <a:xfrm>
            <a:off x="4976027" y="3822857"/>
            <a:ext cx="439759" cy="423521"/>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30">
            <a:extLst>
              <a:ext uri="{FF2B5EF4-FFF2-40B4-BE49-F238E27FC236}">
                <a16:creationId xmlns:a16="http://schemas.microsoft.com/office/drawing/2014/main" id="{40297E22-931F-4B4D-AB62-F362DDA1F8E7}"/>
              </a:ext>
            </a:extLst>
          </p:cNvPr>
          <p:cNvSpPr/>
          <p:nvPr/>
        </p:nvSpPr>
        <p:spPr>
          <a:xfrm>
            <a:off x="6650541" y="3806360"/>
            <a:ext cx="439759" cy="4565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ounded Rectangle 7">
            <a:extLst>
              <a:ext uri="{FF2B5EF4-FFF2-40B4-BE49-F238E27FC236}">
                <a16:creationId xmlns:a16="http://schemas.microsoft.com/office/drawing/2014/main" id="{6CBD46B6-6F53-4960-BABE-174EDBC97194}"/>
              </a:ext>
            </a:extLst>
          </p:cNvPr>
          <p:cNvSpPr>
            <a:spLocks noChangeAspect="1"/>
          </p:cNvSpPr>
          <p:nvPr/>
        </p:nvSpPr>
        <p:spPr>
          <a:xfrm>
            <a:off x="5076550" y="3915274"/>
            <a:ext cx="238715" cy="238688"/>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3" name="Donut 6">
            <a:extLst>
              <a:ext uri="{FF2B5EF4-FFF2-40B4-BE49-F238E27FC236}">
                <a16:creationId xmlns:a16="http://schemas.microsoft.com/office/drawing/2014/main" id="{CC7C86A2-A62A-46E4-974A-5364B86FB0D1}"/>
              </a:ext>
            </a:extLst>
          </p:cNvPr>
          <p:cNvSpPr>
            <a:spLocks noChangeAspect="1"/>
          </p:cNvSpPr>
          <p:nvPr/>
        </p:nvSpPr>
        <p:spPr>
          <a:xfrm>
            <a:off x="6765124" y="3915274"/>
            <a:ext cx="238688" cy="238688"/>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4" name="Rounded Rectangle 9">
            <a:extLst>
              <a:ext uri="{FF2B5EF4-FFF2-40B4-BE49-F238E27FC236}">
                <a16:creationId xmlns:a16="http://schemas.microsoft.com/office/drawing/2014/main" id="{4A8BB4D7-C320-4014-9C8C-97E2A0887F12}"/>
              </a:ext>
            </a:extLst>
          </p:cNvPr>
          <p:cNvSpPr>
            <a:spLocks/>
          </p:cNvSpPr>
          <p:nvPr/>
        </p:nvSpPr>
        <p:spPr>
          <a:xfrm>
            <a:off x="5900003" y="3536444"/>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35" name="Graphic 3">
            <a:extLst>
              <a:ext uri="{FF2B5EF4-FFF2-40B4-BE49-F238E27FC236}">
                <a16:creationId xmlns:a16="http://schemas.microsoft.com/office/drawing/2014/main" id="{C7021F0C-7755-4C33-9D3E-B82A5FC741DA}"/>
              </a:ext>
            </a:extLst>
          </p:cNvPr>
          <p:cNvGrpSpPr/>
          <p:nvPr/>
        </p:nvGrpSpPr>
        <p:grpSpPr>
          <a:xfrm>
            <a:off x="6502025" y="4427285"/>
            <a:ext cx="2538332" cy="2066547"/>
            <a:chOff x="8155074" y="782721"/>
            <a:chExt cx="3863263" cy="3145220"/>
          </a:xfrm>
        </p:grpSpPr>
        <p:sp>
          <p:nvSpPr>
            <p:cNvPr id="36" name="Freeform: Shape 35">
              <a:extLst>
                <a:ext uri="{FF2B5EF4-FFF2-40B4-BE49-F238E27FC236}">
                  <a16:creationId xmlns:a16="http://schemas.microsoft.com/office/drawing/2014/main" id="{D157A243-9ED0-4DE2-82C6-C85D6865A91F}"/>
                </a:ext>
              </a:extLst>
            </p:cNvPr>
            <p:cNvSpPr/>
            <p:nvPr/>
          </p:nvSpPr>
          <p:spPr>
            <a:xfrm>
              <a:off x="8255617" y="1253632"/>
              <a:ext cx="470877" cy="449748"/>
            </a:xfrm>
            <a:custGeom>
              <a:avLst/>
              <a:gdLst>
                <a:gd name="connsiteX0" fmla="*/ 832 w 470877"/>
                <a:gd name="connsiteY0" fmla="*/ 18919 h 449748"/>
                <a:gd name="connsiteX1" fmla="*/ 154772 w 470877"/>
                <a:gd name="connsiteY1" fmla="*/ 441501 h 449748"/>
                <a:gd name="connsiteX2" fmla="*/ 178920 w 470877"/>
                <a:gd name="connsiteY2" fmla="*/ 445727 h 449748"/>
                <a:gd name="connsiteX3" fmla="*/ 467785 w 470877"/>
                <a:gd name="connsiteY3" fmla="*/ 101020 h 449748"/>
                <a:gd name="connsiteX4" fmla="*/ 459334 w 470877"/>
                <a:gd name="connsiteY4" fmla="*/ 78080 h 449748"/>
                <a:gd name="connsiteX5" fmla="*/ 16528 w 470877"/>
                <a:gd name="connsiteY5" fmla="*/ 204 h 449748"/>
                <a:gd name="connsiteX6" fmla="*/ 832 w 470877"/>
                <a:gd name="connsiteY6" fmla="*/ 18919 h 44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877" h="449748">
                  <a:moveTo>
                    <a:pt x="832" y="18919"/>
                  </a:moveTo>
                  <a:lnTo>
                    <a:pt x="154772" y="441501"/>
                  </a:lnTo>
                  <a:cubicBezTo>
                    <a:pt x="158395" y="451764"/>
                    <a:pt x="171978" y="454178"/>
                    <a:pt x="178920" y="445727"/>
                  </a:cubicBezTo>
                  <a:lnTo>
                    <a:pt x="467785" y="101020"/>
                  </a:lnTo>
                  <a:cubicBezTo>
                    <a:pt x="474728" y="92569"/>
                    <a:pt x="470200" y="79891"/>
                    <a:pt x="459334" y="78080"/>
                  </a:cubicBezTo>
                  <a:lnTo>
                    <a:pt x="16528" y="204"/>
                  </a:lnTo>
                  <a:cubicBezTo>
                    <a:pt x="5963" y="-1607"/>
                    <a:pt x="-2790" y="8958"/>
                    <a:pt x="832" y="18919"/>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7B2524DB-EB05-416F-AF5D-386ED49FC2E1}"/>
                </a:ext>
              </a:extLst>
            </p:cNvPr>
            <p:cNvSpPr/>
            <p:nvPr/>
          </p:nvSpPr>
          <p:spPr>
            <a:xfrm>
              <a:off x="8861043" y="3301851"/>
              <a:ext cx="507099" cy="482951"/>
            </a:xfrm>
            <a:custGeom>
              <a:avLst/>
              <a:gdLst>
                <a:gd name="connsiteX0" fmla="*/ 501062 w 507098"/>
                <a:gd name="connsiteY0" fmla="*/ 443711 h 482951"/>
                <a:gd name="connsiteX1" fmla="*/ 427110 w 507098"/>
                <a:gd name="connsiteY1" fmla="*/ 479933 h 482951"/>
                <a:gd name="connsiteX2" fmla="*/ 150319 w 507098"/>
                <a:gd name="connsiteY2" fmla="*/ 478122 h 482951"/>
                <a:gd name="connsiteX3" fmla="*/ 40749 w 507098"/>
                <a:gd name="connsiteY3" fmla="*/ 392096 h 482951"/>
                <a:gd name="connsiteX4" fmla="*/ 0 w 507098"/>
                <a:gd name="connsiteY4" fmla="*/ 236948 h 482951"/>
                <a:gd name="connsiteX5" fmla="*/ 302 w 507098"/>
                <a:gd name="connsiteY5" fmla="*/ 0 h 482951"/>
                <a:gd name="connsiteX6" fmla="*/ 191671 w 507098"/>
                <a:gd name="connsiteY6" fmla="*/ 118323 h 482951"/>
                <a:gd name="connsiteX7" fmla="*/ 491101 w 507098"/>
                <a:gd name="connsiteY7" fmla="*/ 247211 h 482951"/>
                <a:gd name="connsiteX8" fmla="*/ 504382 w 507098"/>
                <a:gd name="connsiteY8" fmla="*/ 265020 h 482951"/>
                <a:gd name="connsiteX9" fmla="*/ 509514 w 507098"/>
                <a:gd name="connsiteY9" fmla="*/ 427110 h 482951"/>
                <a:gd name="connsiteX10" fmla="*/ 501062 w 507098"/>
                <a:gd name="connsiteY10" fmla="*/ 443711 h 48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098" h="482951">
                  <a:moveTo>
                    <a:pt x="501062" y="443711"/>
                  </a:moveTo>
                  <a:cubicBezTo>
                    <a:pt x="480838" y="464841"/>
                    <a:pt x="455785" y="477518"/>
                    <a:pt x="427110" y="479933"/>
                  </a:cubicBezTo>
                  <a:cubicBezTo>
                    <a:pt x="344405" y="486875"/>
                    <a:pt x="159676" y="480537"/>
                    <a:pt x="150319" y="478122"/>
                  </a:cubicBezTo>
                  <a:cubicBezTo>
                    <a:pt x="101420" y="465143"/>
                    <a:pt x="66406" y="434354"/>
                    <a:pt x="40749" y="392096"/>
                  </a:cubicBezTo>
                  <a:cubicBezTo>
                    <a:pt x="11772" y="344405"/>
                    <a:pt x="0" y="292186"/>
                    <a:pt x="0" y="236948"/>
                  </a:cubicBezTo>
                  <a:cubicBezTo>
                    <a:pt x="0" y="157865"/>
                    <a:pt x="0" y="79083"/>
                    <a:pt x="302" y="0"/>
                  </a:cubicBezTo>
                  <a:cubicBezTo>
                    <a:pt x="24751" y="13583"/>
                    <a:pt x="143074" y="91459"/>
                    <a:pt x="191671" y="118323"/>
                  </a:cubicBezTo>
                  <a:cubicBezTo>
                    <a:pt x="287356" y="171146"/>
                    <a:pt x="387267" y="214008"/>
                    <a:pt x="491101" y="247211"/>
                  </a:cubicBezTo>
                  <a:cubicBezTo>
                    <a:pt x="500760" y="250229"/>
                    <a:pt x="504684" y="254455"/>
                    <a:pt x="504382" y="265020"/>
                  </a:cubicBezTo>
                  <a:cubicBezTo>
                    <a:pt x="503477" y="296110"/>
                    <a:pt x="509514" y="399642"/>
                    <a:pt x="509514" y="427110"/>
                  </a:cubicBezTo>
                  <a:cubicBezTo>
                    <a:pt x="507099" y="443108"/>
                    <a:pt x="501968" y="440391"/>
                    <a:pt x="501062" y="443711"/>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1350460F-21A3-4C10-869D-EB72B73F847B}"/>
                </a:ext>
              </a:extLst>
            </p:cNvPr>
            <p:cNvSpPr/>
            <p:nvPr/>
          </p:nvSpPr>
          <p:spPr>
            <a:xfrm>
              <a:off x="10179802" y="3580672"/>
              <a:ext cx="250531" cy="172051"/>
            </a:xfrm>
            <a:custGeom>
              <a:avLst/>
              <a:gdLst>
                <a:gd name="connsiteX0" fmla="*/ 167222 w 250530"/>
                <a:gd name="connsiteY0" fmla="*/ 174851 h 172051"/>
                <a:gd name="connsiteX1" fmla="*/ 49804 w 250530"/>
                <a:gd name="connsiteY1" fmla="*/ 119312 h 172051"/>
                <a:gd name="connsiteX2" fmla="*/ 0 w 250530"/>
                <a:gd name="connsiteY2" fmla="*/ 37210 h 172051"/>
                <a:gd name="connsiteX3" fmla="*/ 218536 w 250530"/>
                <a:gd name="connsiteY3" fmla="*/ 989 h 172051"/>
                <a:gd name="connsiteX4" fmla="*/ 229402 w 250530"/>
                <a:gd name="connsiteY4" fmla="*/ 9139 h 172051"/>
                <a:gd name="connsiteX5" fmla="*/ 252040 w 250530"/>
                <a:gd name="connsiteY5" fmla="*/ 154930 h 172051"/>
                <a:gd name="connsiteX6" fmla="*/ 241778 w 250530"/>
                <a:gd name="connsiteY6" fmla="*/ 168211 h 172051"/>
                <a:gd name="connsiteX7" fmla="*/ 167222 w 250530"/>
                <a:gd name="connsiteY7" fmla="*/ 174851 h 17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30" h="172051">
                  <a:moveTo>
                    <a:pt x="167222" y="174851"/>
                  </a:moveTo>
                  <a:cubicBezTo>
                    <a:pt x="118927" y="174248"/>
                    <a:pt x="79083" y="153119"/>
                    <a:pt x="49804" y="119312"/>
                  </a:cubicBezTo>
                  <a:cubicBezTo>
                    <a:pt x="43466" y="111766"/>
                    <a:pt x="11772" y="65282"/>
                    <a:pt x="0" y="37210"/>
                  </a:cubicBezTo>
                  <a:cubicBezTo>
                    <a:pt x="49503" y="28759"/>
                    <a:pt x="196199" y="7026"/>
                    <a:pt x="218536" y="989"/>
                  </a:cubicBezTo>
                  <a:cubicBezTo>
                    <a:pt x="229402" y="-2030"/>
                    <a:pt x="228195" y="2196"/>
                    <a:pt x="229402" y="9139"/>
                  </a:cubicBezTo>
                  <a:cubicBezTo>
                    <a:pt x="231213" y="32984"/>
                    <a:pt x="246003" y="127160"/>
                    <a:pt x="252040" y="154930"/>
                  </a:cubicBezTo>
                  <a:cubicBezTo>
                    <a:pt x="254153" y="164890"/>
                    <a:pt x="254153" y="164890"/>
                    <a:pt x="241778" y="168211"/>
                  </a:cubicBezTo>
                  <a:cubicBezTo>
                    <a:pt x="219743" y="172738"/>
                    <a:pt x="185936" y="174851"/>
                    <a:pt x="167222" y="174851"/>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0572B2B-2631-4547-AE2C-BA4FC710FE95}"/>
                </a:ext>
              </a:extLst>
            </p:cNvPr>
            <p:cNvSpPr/>
            <p:nvPr/>
          </p:nvSpPr>
          <p:spPr>
            <a:xfrm>
              <a:off x="8279581" y="782721"/>
              <a:ext cx="3299161" cy="3145220"/>
            </a:xfrm>
            <a:custGeom>
              <a:avLst/>
              <a:gdLst>
                <a:gd name="connsiteX0" fmla="*/ 3299874 w 3299160"/>
                <a:gd name="connsiteY0" fmla="*/ 1364273 h 3145220"/>
                <a:gd name="connsiteX1" fmla="*/ 3266068 w 3299160"/>
                <a:gd name="connsiteY1" fmla="*/ 1133060 h 3145220"/>
                <a:gd name="connsiteX2" fmla="*/ 3247655 w 3299160"/>
                <a:gd name="connsiteY2" fmla="*/ 1064843 h 3145220"/>
                <a:gd name="connsiteX3" fmla="*/ 3132049 w 3299160"/>
                <a:gd name="connsiteY3" fmla="*/ 794994 h 3145220"/>
                <a:gd name="connsiteX4" fmla="*/ 2821149 w 3299160"/>
                <a:gd name="connsiteY4" fmla="*/ 417085 h 3145220"/>
                <a:gd name="connsiteX5" fmla="*/ 2482781 w 3299160"/>
                <a:gd name="connsiteY5" fmla="*/ 189796 h 3145220"/>
                <a:gd name="connsiteX6" fmla="*/ 1761675 w 3299160"/>
                <a:gd name="connsiteY6" fmla="*/ 238 h 3145220"/>
                <a:gd name="connsiteX7" fmla="*/ 1078298 w 3299160"/>
                <a:gd name="connsiteY7" fmla="*/ 82339 h 3145220"/>
                <a:gd name="connsiteX8" fmla="*/ 761664 w 3299160"/>
                <a:gd name="connsiteY8" fmla="*/ 219075 h 3145220"/>
                <a:gd name="connsiteX9" fmla="*/ 514453 w 3299160"/>
                <a:gd name="connsiteY9" fmla="*/ 386297 h 3145220"/>
                <a:gd name="connsiteX10" fmla="*/ 133525 w 3299160"/>
                <a:gd name="connsiteY10" fmla="*/ 860495 h 3145220"/>
                <a:gd name="connsiteX11" fmla="*/ 9769 w 3299160"/>
                <a:gd name="connsiteY11" fmla="*/ 1271607 h 3145220"/>
                <a:gd name="connsiteX12" fmla="*/ 114207 w 3299160"/>
                <a:gd name="connsiteY12" fmla="*/ 1955587 h 3145220"/>
                <a:gd name="connsiteX13" fmla="*/ 155560 w 3299160"/>
                <a:gd name="connsiteY13" fmla="*/ 2039198 h 3145220"/>
                <a:gd name="connsiteX14" fmla="*/ 387376 w 3299160"/>
                <a:gd name="connsiteY14" fmla="*/ 2353116 h 3145220"/>
                <a:gd name="connsiteX15" fmla="*/ 596555 w 3299160"/>
                <a:gd name="connsiteY15" fmla="*/ 2532110 h 3145220"/>
                <a:gd name="connsiteX16" fmla="*/ 913793 w 3299160"/>
                <a:gd name="connsiteY16" fmla="*/ 2711405 h 3145220"/>
                <a:gd name="connsiteX17" fmla="*/ 1064715 w 3299160"/>
                <a:gd name="connsiteY17" fmla="*/ 2768756 h 3145220"/>
                <a:gd name="connsiteX18" fmla="*/ 1081015 w 3299160"/>
                <a:gd name="connsiteY18" fmla="*/ 2786867 h 3145220"/>
                <a:gd name="connsiteX19" fmla="*/ 1093693 w 3299160"/>
                <a:gd name="connsiteY19" fmla="*/ 2984877 h 3145220"/>
                <a:gd name="connsiteX20" fmla="*/ 1139573 w 3299160"/>
                <a:gd name="connsiteY20" fmla="*/ 3077543 h 3145220"/>
                <a:gd name="connsiteX21" fmla="*/ 1278421 w 3299160"/>
                <a:gd name="connsiteY21" fmla="*/ 3145760 h 3145220"/>
                <a:gd name="connsiteX22" fmla="*/ 1497259 w 3299160"/>
                <a:gd name="connsiteY22" fmla="*/ 3145458 h 3145220"/>
                <a:gd name="connsiteX23" fmla="*/ 1579059 w 3299160"/>
                <a:gd name="connsiteY23" fmla="*/ 3119499 h 3145220"/>
                <a:gd name="connsiteX24" fmla="*/ 1672932 w 3299160"/>
                <a:gd name="connsiteY24" fmla="*/ 2969482 h 3145220"/>
                <a:gd name="connsiteX25" fmla="*/ 1679271 w 3299160"/>
                <a:gd name="connsiteY25" fmla="*/ 2879533 h 3145220"/>
                <a:gd name="connsiteX26" fmla="*/ 1694665 w 3299160"/>
                <a:gd name="connsiteY26" fmla="*/ 2862026 h 3145220"/>
                <a:gd name="connsiteX27" fmla="*/ 2105475 w 3299160"/>
                <a:gd name="connsiteY27" fmla="*/ 2807392 h 3145220"/>
                <a:gd name="connsiteX28" fmla="*/ 2125095 w 3299160"/>
                <a:gd name="connsiteY28" fmla="*/ 2823088 h 3145220"/>
                <a:gd name="connsiteX29" fmla="*/ 2179729 w 3299160"/>
                <a:gd name="connsiteY29" fmla="*/ 3065469 h 3145220"/>
                <a:gd name="connsiteX30" fmla="*/ 2323407 w 3299160"/>
                <a:gd name="connsiteY30" fmla="*/ 3145760 h 3145220"/>
                <a:gd name="connsiteX31" fmla="*/ 2530171 w 3299160"/>
                <a:gd name="connsiteY31" fmla="*/ 3145458 h 3145220"/>
                <a:gd name="connsiteX32" fmla="*/ 2648494 w 3299160"/>
                <a:gd name="connsiteY32" fmla="*/ 3087202 h 3145220"/>
                <a:gd name="connsiteX33" fmla="*/ 2720031 w 3299160"/>
                <a:gd name="connsiteY33" fmla="*/ 2883155 h 3145220"/>
                <a:gd name="connsiteX34" fmla="*/ 2720333 w 3299160"/>
                <a:gd name="connsiteY34" fmla="*/ 2543882 h 3145220"/>
                <a:gd name="connsiteX35" fmla="*/ 2736330 w 3299160"/>
                <a:gd name="connsiteY35" fmla="*/ 2508868 h 3145220"/>
                <a:gd name="connsiteX36" fmla="*/ 2934039 w 3299160"/>
                <a:gd name="connsiteY36" fmla="*/ 2330176 h 3145220"/>
                <a:gd name="connsiteX37" fmla="*/ 3084055 w 3299160"/>
                <a:gd name="connsiteY37" fmla="*/ 2139712 h 3145220"/>
                <a:gd name="connsiteX38" fmla="*/ 3255805 w 3299160"/>
                <a:gd name="connsiteY38" fmla="*/ 1760897 h 3145220"/>
                <a:gd name="connsiteX39" fmla="*/ 3299874 w 3299160"/>
                <a:gd name="connsiteY39" fmla="*/ 1364273 h 31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99160" h="3145220">
                  <a:moveTo>
                    <a:pt x="3299874" y="1364273"/>
                  </a:moveTo>
                  <a:cubicBezTo>
                    <a:pt x="3292026" y="1243837"/>
                    <a:pt x="3270596" y="1153284"/>
                    <a:pt x="3266068" y="1133060"/>
                  </a:cubicBezTo>
                  <a:cubicBezTo>
                    <a:pt x="3260333" y="1110120"/>
                    <a:pt x="3254296" y="1087482"/>
                    <a:pt x="3247655" y="1064843"/>
                  </a:cubicBezTo>
                  <a:cubicBezTo>
                    <a:pt x="3218678" y="970668"/>
                    <a:pt x="3180344" y="880718"/>
                    <a:pt x="3132049" y="794994"/>
                  </a:cubicBezTo>
                  <a:cubicBezTo>
                    <a:pt x="3050853" y="650713"/>
                    <a:pt x="2945207" y="526051"/>
                    <a:pt x="2821149" y="417085"/>
                  </a:cubicBezTo>
                  <a:cubicBezTo>
                    <a:pt x="2718220" y="326834"/>
                    <a:pt x="2602312" y="256202"/>
                    <a:pt x="2482781" y="189796"/>
                  </a:cubicBezTo>
                  <a:cubicBezTo>
                    <a:pt x="2184257" y="24385"/>
                    <a:pt x="1826873" y="1445"/>
                    <a:pt x="1761675" y="238"/>
                  </a:cubicBezTo>
                  <a:cubicBezTo>
                    <a:pt x="1650898" y="-1271"/>
                    <a:pt x="1319472" y="2049"/>
                    <a:pt x="1078298" y="82339"/>
                  </a:cubicBezTo>
                  <a:cubicBezTo>
                    <a:pt x="968729" y="118863"/>
                    <a:pt x="862781" y="163234"/>
                    <a:pt x="761664" y="219075"/>
                  </a:cubicBezTo>
                  <a:cubicBezTo>
                    <a:pt x="674430" y="267370"/>
                    <a:pt x="594140" y="325928"/>
                    <a:pt x="514453" y="386297"/>
                  </a:cubicBezTo>
                  <a:cubicBezTo>
                    <a:pt x="324593" y="529975"/>
                    <a:pt x="179104" y="753340"/>
                    <a:pt x="133525" y="860495"/>
                  </a:cubicBezTo>
                  <a:cubicBezTo>
                    <a:pt x="39953" y="1080238"/>
                    <a:pt x="13995" y="1186185"/>
                    <a:pt x="9769" y="1271607"/>
                  </a:cubicBezTo>
                  <a:cubicBezTo>
                    <a:pt x="-13473" y="1420114"/>
                    <a:pt x="-1399" y="1658572"/>
                    <a:pt x="114207" y="1955587"/>
                  </a:cubicBezTo>
                  <a:cubicBezTo>
                    <a:pt x="125375" y="1984564"/>
                    <a:pt x="140467" y="2012032"/>
                    <a:pt x="155560" y="2039198"/>
                  </a:cubicBezTo>
                  <a:cubicBezTo>
                    <a:pt x="218343" y="2154804"/>
                    <a:pt x="296219" y="2258941"/>
                    <a:pt x="387376" y="2353116"/>
                  </a:cubicBezTo>
                  <a:cubicBezTo>
                    <a:pt x="447141" y="2414994"/>
                    <a:pt x="591423" y="2528488"/>
                    <a:pt x="596555" y="2532110"/>
                  </a:cubicBezTo>
                  <a:cubicBezTo>
                    <a:pt x="696163" y="2602741"/>
                    <a:pt x="801809" y="2662809"/>
                    <a:pt x="913793" y="2711405"/>
                  </a:cubicBezTo>
                  <a:cubicBezTo>
                    <a:pt x="963296" y="2732836"/>
                    <a:pt x="1013402" y="2752154"/>
                    <a:pt x="1064715" y="2768756"/>
                  </a:cubicBezTo>
                  <a:cubicBezTo>
                    <a:pt x="1073771" y="2771774"/>
                    <a:pt x="1081619" y="2775095"/>
                    <a:pt x="1081015" y="2786867"/>
                  </a:cubicBezTo>
                  <a:cubicBezTo>
                    <a:pt x="1078902" y="2846028"/>
                    <a:pt x="1091580" y="2977029"/>
                    <a:pt x="1093693" y="2984877"/>
                  </a:cubicBezTo>
                  <a:cubicBezTo>
                    <a:pt x="1103050" y="3018683"/>
                    <a:pt x="1117236" y="3050075"/>
                    <a:pt x="1139573" y="3077543"/>
                  </a:cubicBezTo>
                  <a:cubicBezTo>
                    <a:pt x="1175191" y="3121612"/>
                    <a:pt x="1218958" y="3147571"/>
                    <a:pt x="1278421" y="3145760"/>
                  </a:cubicBezTo>
                  <a:cubicBezTo>
                    <a:pt x="1351166" y="3143647"/>
                    <a:pt x="1424212" y="3145156"/>
                    <a:pt x="1497259" y="3145458"/>
                  </a:cubicBezTo>
                  <a:cubicBezTo>
                    <a:pt x="1527443" y="3145458"/>
                    <a:pt x="1554609" y="3137006"/>
                    <a:pt x="1579059" y="3119499"/>
                  </a:cubicBezTo>
                  <a:cubicBezTo>
                    <a:pt x="1631278" y="3082372"/>
                    <a:pt x="1658444" y="3030153"/>
                    <a:pt x="1672932" y="2969482"/>
                  </a:cubicBezTo>
                  <a:cubicBezTo>
                    <a:pt x="1680177" y="2939902"/>
                    <a:pt x="1679271" y="2909717"/>
                    <a:pt x="1679271" y="2879533"/>
                  </a:cubicBezTo>
                  <a:cubicBezTo>
                    <a:pt x="1679271" y="2868968"/>
                    <a:pt x="1682289" y="2861724"/>
                    <a:pt x="1694665" y="2862026"/>
                  </a:cubicBezTo>
                  <a:cubicBezTo>
                    <a:pt x="1718813" y="2862630"/>
                    <a:pt x="2039673" y="2823993"/>
                    <a:pt x="2105475" y="2807392"/>
                  </a:cubicBezTo>
                  <a:cubicBezTo>
                    <a:pt x="2123888" y="2802562"/>
                    <a:pt x="2122379" y="2804072"/>
                    <a:pt x="2125095" y="2823088"/>
                  </a:cubicBezTo>
                  <a:cubicBezTo>
                    <a:pt x="2137773" y="2913943"/>
                    <a:pt x="2164637" y="3043434"/>
                    <a:pt x="2179729" y="3065469"/>
                  </a:cubicBezTo>
                  <a:cubicBezTo>
                    <a:pt x="2214139" y="3115575"/>
                    <a:pt x="2257605" y="3148476"/>
                    <a:pt x="2323407" y="3145760"/>
                  </a:cubicBezTo>
                  <a:cubicBezTo>
                    <a:pt x="2392228" y="3143043"/>
                    <a:pt x="2461048" y="3143949"/>
                    <a:pt x="2530171" y="3145458"/>
                  </a:cubicBezTo>
                  <a:cubicBezTo>
                    <a:pt x="2580881" y="3146665"/>
                    <a:pt x="2618611" y="3124027"/>
                    <a:pt x="2648494" y="3087202"/>
                  </a:cubicBezTo>
                  <a:cubicBezTo>
                    <a:pt x="2696789" y="3028342"/>
                    <a:pt x="2719125" y="2958616"/>
                    <a:pt x="2720031" y="2883155"/>
                  </a:cubicBezTo>
                  <a:cubicBezTo>
                    <a:pt x="2721540" y="2769963"/>
                    <a:pt x="2720635" y="2656772"/>
                    <a:pt x="2720333" y="2543882"/>
                  </a:cubicBezTo>
                  <a:cubicBezTo>
                    <a:pt x="2720333" y="2529393"/>
                    <a:pt x="2724257" y="2518225"/>
                    <a:pt x="2736330" y="2508868"/>
                  </a:cubicBezTo>
                  <a:cubicBezTo>
                    <a:pt x="2807264" y="2454838"/>
                    <a:pt x="2873670" y="2395978"/>
                    <a:pt x="2934039" y="2330176"/>
                  </a:cubicBezTo>
                  <a:cubicBezTo>
                    <a:pt x="2988974" y="2270411"/>
                    <a:pt x="3039684" y="2207325"/>
                    <a:pt x="3084055" y="2139712"/>
                  </a:cubicBezTo>
                  <a:cubicBezTo>
                    <a:pt x="3161026" y="2022596"/>
                    <a:pt x="3223810" y="1897633"/>
                    <a:pt x="3255805" y="1760897"/>
                  </a:cubicBezTo>
                  <a:cubicBezTo>
                    <a:pt x="3299874" y="1572244"/>
                    <a:pt x="3305308" y="1453619"/>
                    <a:pt x="3299874" y="1364273"/>
                  </a:cubicBezTo>
                  <a:close/>
                </a:path>
              </a:pathLst>
            </a:custGeom>
            <a:solidFill>
              <a:schemeClr val="accent1"/>
            </a:solidFill>
            <a:ln w="3014"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F7BDA65-BE46-41C5-97E0-DF7A2E63F928}"/>
                </a:ext>
              </a:extLst>
            </p:cNvPr>
            <p:cNvSpPr/>
            <p:nvPr/>
          </p:nvSpPr>
          <p:spPr>
            <a:xfrm>
              <a:off x="9340503" y="838724"/>
              <a:ext cx="1177194" cy="211291"/>
            </a:xfrm>
            <a:custGeom>
              <a:avLst/>
              <a:gdLst>
                <a:gd name="connsiteX0" fmla="*/ 1125146 w 1177193"/>
                <a:gd name="connsiteY0" fmla="*/ 66482 h 211291"/>
                <a:gd name="connsiteX1" fmla="*/ 891820 w 1177193"/>
                <a:gd name="connsiteY1" fmla="*/ 17281 h 211291"/>
                <a:gd name="connsiteX2" fmla="*/ 391663 w 1177193"/>
                <a:gd name="connsiteY2" fmla="*/ 15772 h 211291"/>
                <a:gd name="connsiteX3" fmla="*/ 148980 w 1177193"/>
                <a:gd name="connsiteY3" fmla="*/ 63765 h 211291"/>
                <a:gd name="connsiteX4" fmla="*/ 29148 w 1177193"/>
                <a:gd name="connsiteY4" fmla="*/ 103609 h 211291"/>
                <a:gd name="connsiteX5" fmla="*/ 12245 w 1177193"/>
                <a:gd name="connsiteY5" fmla="*/ 187220 h 211291"/>
                <a:gd name="connsiteX6" fmla="*/ 78349 w 1177193"/>
                <a:gd name="connsiteY6" fmla="*/ 208953 h 211291"/>
                <a:gd name="connsiteX7" fmla="*/ 344576 w 1177193"/>
                <a:gd name="connsiteY7" fmla="*/ 147075 h 211291"/>
                <a:gd name="connsiteX8" fmla="*/ 885481 w 1177193"/>
                <a:gd name="connsiteY8" fmla="*/ 146773 h 211291"/>
                <a:gd name="connsiteX9" fmla="*/ 1102205 w 1177193"/>
                <a:gd name="connsiteY9" fmla="*/ 197483 h 211291"/>
                <a:gd name="connsiteX10" fmla="*/ 1165895 w 1177193"/>
                <a:gd name="connsiteY10" fmla="*/ 172429 h 211291"/>
                <a:gd name="connsiteX11" fmla="*/ 1165895 w 1177193"/>
                <a:gd name="connsiteY11" fmla="*/ 172429 h 211291"/>
                <a:gd name="connsiteX12" fmla="*/ 1125146 w 1177193"/>
                <a:gd name="connsiteY12" fmla="*/ 66482 h 21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93" h="211291">
                  <a:moveTo>
                    <a:pt x="1125146" y="66482"/>
                  </a:moveTo>
                  <a:cubicBezTo>
                    <a:pt x="1048175" y="45655"/>
                    <a:pt x="970903" y="28148"/>
                    <a:pt x="891820" y="17281"/>
                  </a:cubicBezTo>
                  <a:cubicBezTo>
                    <a:pt x="723089" y="-5961"/>
                    <a:pt x="560093" y="-5055"/>
                    <a:pt x="391663" y="15772"/>
                  </a:cubicBezTo>
                  <a:cubicBezTo>
                    <a:pt x="309863" y="26035"/>
                    <a:pt x="228667" y="42033"/>
                    <a:pt x="148980" y="63765"/>
                  </a:cubicBezTo>
                  <a:cubicBezTo>
                    <a:pt x="108231" y="74934"/>
                    <a:pt x="67482" y="85498"/>
                    <a:pt x="29148" y="103609"/>
                  </a:cubicBezTo>
                  <a:cubicBezTo>
                    <a:pt x="-1338" y="117796"/>
                    <a:pt x="-9488" y="162167"/>
                    <a:pt x="12245" y="187220"/>
                  </a:cubicBezTo>
                  <a:cubicBezTo>
                    <a:pt x="21904" y="208651"/>
                    <a:pt x="54503" y="216499"/>
                    <a:pt x="78349" y="208953"/>
                  </a:cubicBezTo>
                  <a:cubicBezTo>
                    <a:pt x="165280" y="180579"/>
                    <a:pt x="254626" y="162770"/>
                    <a:pt x="344576" y="147075"/>
                  </a:cubicBezTo>
                  <a:cubicBezTo>
                    <a:pt x="536549" y="113872"/>
                    <a:pt x="711618" y="115683"/>
                    <a:pt x="885481" y="146773"/>
                  </a:cubicBezTo>
                  <a:cubicBezTo>
                    <a:pt x="958527" y="159752"/>
                    <a:pt x="1030970" y="175448"/>
                    <a:pt x="1102205" y="197483"/>
                  </a:cubicBezTo>
                  <a:cubicBezTo>
                    <a:pt x="1126957" y="205029"/>
                    <a:pt x="1152010" y="194464"/>
                    <a:pt x="1165895" y="172429"/>
                  </a:cubicBezTo>
                  <a:cubicBezTo>
                    <a:pt x="1165895" y="172429"/>
                    <a:pt x="1165895" y="172429"/>
                    <a:pt x="1165895" y="172429"/>
                  </a:cubicBezTo>
                  <a:cubicBezTo>
                    <a:pt x="1193061" y="130473"/>
                    <a:pt x="1173139" y="79763"/>
                    <a:pt x="1125146" y="66482"/>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9A63C5AC-6E19-4341-9C64-2FA2C8CAA530}"/>
                </a:ext>
              </a:extLst>
            </p:cNvPr>
            <p:cNvSpPr/>
            <p:nvPr/>
          </p:nvSpPr>
          <p:spPr>
            <a:xfrm>
              <a:off x="9423065" y="1409087"/>
              <a:ext cx="470877" cy="443711"/>
            </a:xfrm>
            <a:custGeom>
              <a:avLst/>
              <a:gdLst>
                <a:gd name="connsiteX0" fmla="*/ 457307 w 470877"/>
                <a:gd name="connsiteY0" fmla="*/ 199 h 443711"/>
                <a:gd name="connsiteX1" fmla="*/ 12086 w 470877"/>
                <a:gd name="connsiteY1" fmla="*/ 64190 h 443711"/>
                <a:gd name="connsiteX2" fmla="*/ 3031 w 470877"/>
                <a:gd name="connsiteY2" fmla="*/ 86829 h 443711"/>
                <a:gd name="connsiteX3" fmla="*/ 281030 w 470877"/>
                <a:gd name="connsiteY3" fmla="*/ 440289 h 443711"/>
                <a:gd name="connsiteX4" fmla="*/ 305177 w 470877"/>
                <a:gd name="connsiteY4" fmla="*/ 436667 h 443711"/>
                <a:gd name="connsiteX5" fmla="*/ 472399 w 470877"/>
                <a:gd name="connsiteY5" fmla="*/ 19215 h 443711"/>
                <a:gd name="connsiteX6" fmla="*/ 457307 w 470877"/>
                <a:gd name="connsiteY6" fmla="*/ 199 h 44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877" h="443711">
                  <a:moveTo>
                    <a:pt x="457307" y="199"/>
                  </a:moveTo>
                  <a:lnTo>
                    <a:pt x="12086" y="64190"/>
                  </a:lnTo>
                  <a:cubicBezTo>
                    <a:pt x="1220" y="65700"/>
                    <a:pt x="-3610" y="78377"/>
                    <a:pt x="3031" y="86829"/>
                  </a:cubicBezTo>
                  <a:lnTo>
                    <a:pt x="281030" y="440289"/>
                  </a:lnTo>
                  <a:cubicBezTo>
                    <a:pt x="287670" y="448740"/>
                    <a:pt x="301253" y="446929"/>
                    <a:pt x="305177" y="436667"/>
                  </a:cubicBezTo>
                  <a:lnTo>
                    <a:pt x="472399" y="19215"/>
                  </a:lnTo>
                  <a:cubicBezTo>
                    <a:pt x="476625" y="9255"/>
                    <a:pt x="468173" y="-1612"/>
                    <a:pt x="457307" y="199"/>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BDF3DB3A-2705-4212-AFCA-FB23C8832728}"/>
                </a:ext>
              </a:extLst>
            </p:cNvPr>
            <p:cNvSpPr/>
            <p:nvPr/>
          </p:nvSpPr>
          <p:spPr>
            <a:xfrm>
              <a:off x="8155074" y="1930568"/>
              <a:ext cx="923644" cy="839128"/>
            </a:xfrm>
            <a:custGeom>
              <a:avLst/>
              <a:gdLst>
                <a:gd name="connsiteX0" fmla="*/ 2370 w 923644"/>
                <a:gd name="connsiteY0" fmla="*/ 374895 h 839127"/>
                <a:gd name="connsiteX1" fmla="*/ 80850 w 923644"/>
                <a:gd name="connsiteY1" fmla="*/ 182318 h 839127"/>
                <a:gd name="connsiteX2" fmla="*/ 135182 w 923644"/>
                <a:gd name="connsiteY2" fmla="*/ 124364 h 839127"/>
                <a:gd name="connsiteX3" fmla="*/ 379072 w 923644"/>
                <a:gd name="connsiteY3" fmla="*/ 7248 h 839127"/>
                <a:gd name="connsiteX4" fmla="*/ 740380 w 923644"/>
                <a:gd name="connsiteY4" fmla="*/ 84521 h 839127"/>
                <a:gd name="connsiteX5" fmla="*/ 919072 w 923644"/>
                <a:gd name="connsiteY5" fmla="*/ 354068 h 839127"/>
                <a:gd name="connsiteX6" fmla="*/ 861722 w 923644"/>
                <a:gd name="connsiteY6" fmla="*/ 631161 h 839127"/>
                <a:gd name="connsiteX7" fmla="*/ 557462 w 923644"/>
                <a:gd name="connsiteY7" fmla="*/ 830982 h 839127"/>
                <a:gd name="connsiteX8" fmla="*/ 434913 w 923644"/>
                <a:gd name="connsiteY8" fmla="*/ 839736 h 839127"/>
                <a:gd name="connsiteX9" fmla="*/ 234489 w 923644"/>
                <a:gd name="connsiteY9" fmla="*/ 786007 h 839127"/>
                <a:gd name="connsiteX10" fmla="*/ 109223 w 923644"/>
                <a:gd name="connsiteY10" fmla="*/ 691228 h 839127"/>
                <a:gd name="connsiteX11" fmla="*/ 5389 w 923644"/>
                <a:gd name="connsiteY11" fmla="*/ 480541 h 839127"/>
                <a:gd name="connsiteX12" fmla="*/ 2370 w 923644"/>
                <a:gd name="connsiteY12" fmla="*/ 374895 h 83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644" h="839127">
                  <a:moveTo>
                    <a:pt x="2370" y="374895"/>
                  </a:moveTo>
                  <a:cubicBezTo>
                    <a:pt x="12029" y="303962"/>
                    <a:pt x="37384" y="239669"/>
                    <a:pt x="80850" y="182318"/>
                  </a:cubicBezTo>
                  <a:cubicBezTo>
                    <a:pt x="96848" y="161189"/>
                    <a:pt x="114958" y="141569"/>
                    <a:pt x="135182" y="124364"/>
                  </a:cubicBezTo>
                  <a:cubicBezTo>
                    <a:pt x="203399" y="58562"/>
                    <a:pt x="286708" y="21737"/>
                    <a:pt x="379072" y="7248"/>
                  </a:cubicBezTo>
                  <a:cubicBezTo>
                    <a:pt x="508865" y="-13579"/>
                    <a:pt x="630811" y="9965"/>
                    <a:pt x="740380" y="84521"/>
                  </a:cubicBezTo>
                  <a:cubicBezTo>
                    <a:pt x="836367" y="149719"/>
                    <a:pt x="898245" y="239367"/>
                    <a:pt x="919072" y="354068"/>
                  </a:cubicBezTo>
                  <a:cubicBezTo>
                    <a:pt x="936881" y="453375"/>
                    <a:pt x="916959" y="546645"/>
                    <a:pt x="861722" y="631161"/>
                  </a:cubicBezTo>
                  <a:cubicBezTo>
                    <a:pt x="789581" y="741636"/>
                    <a:pt x="685746" y="805024"/>
                    <a:pt x="557462" y="830982"/>
                  </a:cubicBezTo>
                  <a:cubicBezTo>
                    <a:pt x="517015" y="839132"/>
                    <a:pt x="475964" y="842452"/>
                    <a:pt x="434913" y="839736"/>
                  </a:cubicBezTo>
                  <a:cubicBezTo>
                    <a:pt x="364584" y="835208"/>
                    <a:pt x="297574" y="817701"/>
                    <a:pt x="234489" y="786007"/>
                  </a:cubicBezTo>
                  <a:cubicBezTo>
                    <a:pt x="188306" y="760351"/>
                    <a:pt x="145143" y="730468"/>
                    <a:pt x="109223" y="691228"/>
                  </a:cubicBezTo>
                  <a:cubicBezTo>
                    <a:pt x="53986" y="631161"/>
                    <a:pt x="20481" y="561435"/>
                    <a:pt x="5389" y="480541"/>
                  </a:cubicBezTo>
                  <a:cubicBezTo>
                    <a:pt x="1465" y="460619"/>
                    <a:pt x="-2761" y="404778"/>
                    <a:pt x="2370" y="374895"/>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BC8A34FC-2232-4777-8641-27DEC5AF7AC8}"/>
                </a:ext>
              </a:extLst>
            </p:cNvPr>
            <p:cNvSpPr/>
            <p:nvPr/>
          </p:nvSpPr>
          <p:spPr>
            <a:xfrm>
              <a:off x="9349428" y="911342"/>
              <a:ext cx="1159083" cy="138848"/>
            </a:xfrm>
            <a:custGeom>
              <a:avLst/>
              <a:gdLst>
                <a:gd name="connsiteX0" fmla="*/ 0 w 1159083"/>
                <a:gd name="connsiteY0" fmla="*/ 110376 h 138848"/>
                <a:gd name="connsiteX1" fmla="*/ 103533 w 1159083"/>
                <a:gd name="connsiteY1" fmla="*/ 75664 h 138848"/>
                <a:gd name="connsiteX2" fmla="*/ 306674 w 1159083"/>
                <a:gd name="connsiteY2" fmla="*/ 28576 h 138848"/>
                <a:gd name="connsiteX3" fmla="*/ 753404 w 1159083"/>
                <a:gd name="connsiteY3" fmla="*/ 5938 h 138848"/>
                <a:gd name="connsiteX4" fmla="*/ 1087244 w 1159083"/>
                <a:gd name="connsiteY4" fmla="*/ 60572 h 138848"/>
                <a:gd name="connsiteX5" fmla="*/ 1161196 w 1159083"/>
                <a:gd name="connsiteY5" fmla="*/ 92567 h 138848"/>
                <a:gd name="connsiteX6" fmla="*/ 1093281 w 1159083"/>
                <a:gd name="connsiteY6" fmla="*/ 125166 h 138848"/>
                <a:gd name="connsiteX7" fmla="*/ 876556 w 1159083"/>
                <a:gd name="connsiteY7" fmla="*/ 74457 h 138848"/>
                <a:gd name="connsiteX8" fmla="*/ 755819 w 1159083"/>
                <a:gd name="connsiteY8" fmla="*/ 59968 h 138848"/>
                <a:gd name="connsiteX9" fmla="*/ 335651 w 1159083"/>
                <a:gd name="connsiteY9" fmla="*/ 74758 h 138848"/>
                <a:gd name="connsiteX10" fmla="*/ 69424 w 1159083"/>
                <a:gd name="connsiteY10" fmla="*/ 136637 h 138848"/>
                <a:gd name="connsiteX11" fmla="*/ 0 w 1159083"/>
                <a:gd name="connsiteY11" fmla="*/ 110376 h 13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9083" h="138848">
                  <a:moveTo>
                    <a:pt x="0" y="110376"/>
                  </a:moveTo>
                  <a:cubicBezTo>
                    <a:pt x="41353" y="90756"/>
                    <a:pt x="64897" y="86530"/>
                    <a:pt x="103533" y="75664"/>
                  </a:cubicBezTo>
                  <a:cubicBezTo>
                    <a:pt x="169938" y="55139"/>
                    <a:pt x="238155" y="40348"/>
                    <a:pt x="306674" y="28576"/>
                  </a:cubicBezTo>
                  <a:cubicBezTo>
                    <a:pt x="461520" y="-2212"/>
                    <a:pt x="624516" y="-5230"/>
                    <a:pt x="753404" y="5938"/>
                  </a:cubicBezTo>
                  <a:cubicBezTo>
                    <a:pt x="873538" y="17408"/>
                    <a:pt x="977674" y="31595"/>
                    <a:pt x="1087244" y="60572"/>
                  </a:cubicBezTo>
                  <a:cubicBezTo>
                    <a:pt x="1097507" y="63288"/>
                    <a:pt x="1147915" y="82305"/>
                    <a:pt x="1161196" y="92567"/>
                  </a:cubicBezTo>
                  <a:cubicBezTo>
                    <a:pt x="1141576" y="126072"/>
                    <a:pt x="1118032" y="133014"/>
                    <a:pt x="1093281" y="125166"/>
                  </a:cubicBezTo>
                  <a:cubicBezTo>
                    <a:pt x="1022347" y="103132"/>
                    <a:pt x="950207" y="85927"/>
                    <a:pt x="876556" y="74457"/>
                  </a:cubicBezTo>
                  <a:cubicBezTo>
                    <a:pt x="836411" y="68118"/>
                    <a:pt x="795964" y="65099"/>
                    <a:pt x="755819" y="59968"/>
                  </a:cubicBezTo>
                  <a:cubicBezTo>
                    <a:pt x="645344" y="45480"/>
                    <a:pt x="536680" y="43367"/>
                    <a:pt x="335651" y="74758"/>
                  </a:cubicBezTo>
                  <a:cubicBezTo>
                    <a:pt x="245098" y="88341"/>
                    <a:pt x="156355" y="108263"/>
                    <a:pt x="69424" y="136637"/>
                  </a:cubicBezTo>
                  <a:cubicBezTo>
                    <a:pt x="40749" y="146597"/>
                    <a:pt x="9659" y="131505"/>
                    <a:pt x="0" y="110376"/>
                  </a:cubicBezTo>
                  <a:close/>
                </a:path>
              </a:pathLst>
            </a:custGeom>
            <a:solidFill>
              <a:schemeClr val="accent1">
                <a:lumMod val="75000"/>
              </a:schemeClr>
            </a:solidFill>
            <a:ln w="3014"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3E3C51A-F50F-40F4-A2BE-483C4842B451}"/>
                </a:ext>
              </a:extLst>
            </p:cNvPr>
            <p:cNvSpPr/>
            <p:nvPr/>
          </p:nvSpPr>
          <p:spPr>
            <a:xfrm>
              <a:off x="8548535" y="2829160"/>
              <a:ext cx="335047" cy="108664"/>
            </a:xfrm>
            <a:custGeom>
              <a:avLst/>
              <a:gdLst>
                <a:gd name="connsiteX0" fmla="*/ 164604 w 335047"/>
                <a:gd name="connsiteY0" fmla="*/ 110176 h 108664"/>
                <a:gd name="connsiteX1" fmla="*/ 7042 w 335047"/>
                <a:gd name="connsiteY1" fmla="*/ 64597 h 108664"/>
                <a:gd name="connsiteX2" fmla="*/ 4023 w 335047"/>
                <a:gd name="connsiteY2" fmla="*/ 48298 h 108664"/>
                <a:gd name="connsiteX3" fmla="*/ 31491 w 335047"/>
                <a:gd name="connsiteY3" fmla="*/ 12680 h 108664"/>
                <a:gd name="connsiteX4" fmla="*/ 48696 w 335047"/>
                <a:gd name="connsiteY4" fmla="*/ 9963 h 108664"/>
                <a:gd name="connsiteX5" fmla="*/ 160982 w 335047"/>
                <a:gd name="connsiteY5" fmla="*/ 43468 h 108664"/>
                <a:gd name="connsiteX6" fmla="*/ 286550 w 335047"/>
                <a:gd name="connsiteY6" fmla="*/ 4228 h 108664"/>
                <a:gd name="connsiteX7" fmla="*/ 303151 w 335047"/>
                <a:gd name="connsiteY7" fmla="*/ 5738 h 108664"/>
                <a:gd name="connsiteX8" fmla="*/ 331826 w 335047"/>
                <a:gd name="connsiteY8" fmla="*/ 40450 h 108664"/>
                <a:gd name="connsiteX9" fmla="*/ 329412 w 335047"/>
                <a:gd name="connsiteY9" fmla="*/ 57957 h 108664"/>
                <a:gd name="connsiteX10" fmla="*/ 237349 w 335047"/>
                <a:gd name="connsiteY10" fmla="*/ 101422 h 108664"/>
                <a:gd name="connsiteX11" fmla="*/ 164604 w 335047"/>
                <a:gd name="connsiteY11" fmla="*/ 110176 h 10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047" h="108664">
                  <a:moveTo>
                    <a:pt x="164604" y="110176"/>
                  </a:moveTo>
                  <a:cubicBezTo>
                    <a:pt x="105141" y="112289"/>
                    <a:pt x="54431" y="94480"/>
                    <a:pt x="7042" y="64597"/>
                  </a:cubicBezTo>
                  <a:cubicBezTo>
                    <a:pt x="-203" y="60070"/>
                    <a:pt x="-2919" y="56146"/>
                    <a:pt x="4023" y="48298"/>
                  </a:cubicBezTo>
                  <a:cubicBezTo>
                    <a:pt x="13984" y="37129"/>
                    <a:pt x="22436" y="24452"/>
                    <a:pt x="31491" y="12680"/>
                  </a:cubicBezTo>
                  <a:cubicBezTo>
                    <a:pt x="36320" y="6039"/>
                    <a:pt x="40848" y="4530"/>
                    <a:pt x="48696" y="9963"/>
                  </a:cubicBezTo>
                  <a:cubicBezTo>
                    <a:pt x="82503" y="33206"/>
                    <a:pt x="120837" y="43166"/>
                    <a:pt x="160982" y="43468"/>
                  </a:cubicBezTo>
                  <a:cubicBezTo>
                    <a:pt x="206561" y="44072"/>
                    <a:pt x="249423" y="31395"/>
                    <a:pt x="286550" y="4228"/>
                  </a:cubicBezTo>
                  <a:cubicBezTo>
                    <a:pt x="293794" y="-1205"/>
                    <a:pt x="297416" y="-2110"/>
                    <a:pt x="303151" y="5738"/>
                  </a:cubicBezTo>
                  <a:cubicBezTo>
                    <a:pt x="311905" y="17812"/>
                    <a:pt x="321262" y="29885"/>
                    <a:pt x="331826" y="40450"/>
                  </a:cubicBezTo>
                  <a:cubicBezTo>
                    <a:pt x="340580" y="48901"/>
                    <a:pt x="336052" y="52825"/>
                    <a:pt x="329412" y="57957"/>
                  </a:cubicBezTo>
                  <a:cubicBezTo>
                    <a:pt x="301340" y="78180"/>
                    <a:pt x="270854" y="92669"/>
                    <a:pt x="237349" y="101422"/>
                  </a:cubicBezTo>
                  <a:cubicBezTo>
                    <a:pt x="212900" y="107761"/>
                    <a:pt x="187846" y="112289"/>
                    <a:pt x="164604" y="110176"/>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E0C01C44-681D-4EB8-9F11-1DCE2AFE79E7}"/>
                </a:ext>
              </a:extLst>
            </p:cNvPr>
            <p:cNvSpPr/>
            <p:nvPr/>
          </p:nvSpPr>
          <p:spPr>
            <a:xfrm>
              <a:off x="11550711" y="2432237"/>
              <a:ext cx="3018" cy="9055"/>
            </a:xfrm>
            <a:custGeom>
              <a:avLst/>
              <a:gdLst>
                <a:gd name="connsiteX0" fmla="*/ 5804 w 3018"/>
                <a:gd name="connsiteY0" fmla="*/ 0 h 9055"/>
                <a:gd name="connsiteX1" fmla="*/ 3087 w 3018"/>
                <a:gd name="connsiteY1" fmla="*/ 9055 h 9055"/>
                <a:gd name="connsiteX2" fmla="*/ 5804 w 3018"/>
                <a:gd name="connsiteY2" fmla="*/ 0 h 9055"/>
              </a:gdLst>
              <a:ahLst/>
              <a:cxnLst>
                <a:cxn ang="0">
                  <a:pos x="connsiteX0" y="connsiteY0"/>
                </a:cxn>
                <a:cxn ang="0">
                  <a:pos x="connsiteX1" y="connsiteY1"/>
                </a:cxn>
                <a:cxn ang="0">
                  <a:pos x="connsiteX2" y="connsiteY2"/>
                </a:cxn>
              </a:cxnLst>
              <a:rect l="l" t="t" r="r" b="b"/>
              <a:pathLst>
                <a:path w="3018" h="9055">
                  <a:moveTo>
                    <a:pt x="5804" y="0"/>
                  </a:moveTo>
                  <a:cubicBezTo>
                    <a:pt x="5804" y="3320"/>
                    <a:pt x="6106" y="6942"/>
                    <a:pt x="3087" y="9055"/>
                  </a:cubicBezTo>
                  <a:cubicBezTo>
                    <a:pt x="-2044" y="4528"/>
                    <a:pt x="-535" y="1509"/>
                    <a:pt x="5804" y="0"/>
                  </a:cubicBezTo>
                  <a:close/>
                </a:path>
              </a:pathLst>
            </a:custGeom>
            <a:solidFill>
              <a:srgbClr val="FDD7D7"/>
            </a:solidFill>
            <a:ln w="3014"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61DA1317-A723-414F-A4E8-8C8FEA959756}"/>
                </a:ext>
              </a:extLst>
            </p:cNvPr>
            <p:cNvSpPr/>
            <p:nvPr/>
          </p:nvSpPr>
          <p:spPr>
            <a:xfrm>
              <a:off x="8525996" y="1300656"/>
              <a:ext cx="12074" cy="3018"/>
            </a:xfrm>
            <a:custGeom>
              <a:avLst/>
              <a:gdLst>
                <a:gd name="connsiteX0" fmla="*/ 12074 w 12073"/>
                <a:gd name="connsiteY0" fmla="*/ 2985 h 3018"/>
                <a:gd name="connsiteX1" fmla="*/ 0 w 12073"/>
                <a:gd name="connsiteY1" fmla="*/ 268 h 3018"/>
                <a:gd name="connsiteX2" fmla="*/ 12074 w 12073"/>
                <a:gd name="connsiteY2" fmla="*/ 2985 h 3018"/>
              </a:gdLst>
              <a:ahLst/>
              <a:cxnLst>
                <a:cxn ang="0">
                  <a:pos x="connsiteX0" y="connsiteY0"/>
                </a:cxn>
                <a:cxn ang="0">
                  <a:pos x="connsiteX1" y="connsiteY1"/>
                </a:cxn>
                <a:cxn ang="0">
                  <a:pos x="connsiteX2" y="connsiteY2"/>
                </a:cxn>
              </a:cxnLst>
              <a:rect l="l" t="t" r="r" b="b"/>
              <a:pathLst>
                <a:path w="12073" h="3018">
                  <a:moveTo>
                    <a:pt x="12074" y="2985"/>
                  </a:moveTo>
                  <a:cubicBezTo>
                    <a:pt x="6641" y="8418"/>
                    <a:pt x="3018" y="4796"/>
                    <a:pt x="0" y="268"/>
                  </a:cubicBezTo>
                  <a:cubicBezTo>
                    <a:pt x="4528" y="-637"/>
                    <a:pt x="8452" y="872"/>
                    <a:pt x="12074" y="2985"/>
                  </a:cubicBezTo>
                  <a:close/>
                </a:path>
              </a:pathLst>
            </a:custGeom>
            <a:solidFill>
              <a:srgbClr val="FCC1C1"/>
            </a:solidFill>
            <a:ln w="3014"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CA47EFE-5AA9-429B-8F60-FE32DDA782A7}"/>
                </a:ext>
              </a:extLst>
            </p:cNvPr>
            <p:cNvSpPr/>
            <p:nvPr/>
          </p:nvSpPr>
          <p:spPr>
            <a:xfrm>
              <a:off x="8568254" y="1307263"/>
              <a:ext cx="9055" cy="3018"/>
            </a:xfrm>
            <a:custGeom>
              <a:avLst/>
              <a:gdLst>
                <a:gd name="connsiteX0" fmla="*/ 9055 w 9055"/>
                <a:gd name="connsiteY0" fmla="*/ 2415 h 3018"/>
                <a:gd name="connsiteX1" fmla="*/ 0 w 9055"/>
                <a:gd name="connsiteY1" fmla="*/ 0 h 3018"/>
                <a:gd name="connsiteX2" fmla="*/ 9055 w 9055"/>
                <a:gd name="connsiteY2" fmla="*/ 2415 h 3018"/>
              </a:gdLst>
              <a:ahLst/>
              <a:cxnLst>
                <a:cxn ang="0">
                  <a:pos x="connsiteX0" y="connsiteY0"/>
                </a:cxn>
                <a:cxn ang="0">
                  <a:pos x="connsiteX1" y="connsiteY1"/>
                </a:cxn>
                <a:cxn ang="0">
                  <a:pos x="connsiteX2" y="connsiteY2"/>
                </a:cxn>
              </a:cxnLst>
              <a:rect l="l" t="t" r="r" b="b"/>
              <a:pathLst>
                <a:path w="9055" h="3018">
                  <a:moveTo>
                    <a:pt x="9055" y="2415"/>
                  </a:moveTo>
                  <a:cubicBezTo>
                    <a:pt x="4528" y="6942"/>
                    <a:pt x="1509" y="5735"/>
                    <a:pt x="0" y="0"/>
                  </a:cubicBezTo>
                  <a:cubicBezTo>
                    <a:pt x="3018" y="604"/>
                    <a:pt x="6037" y="1509"/>
                    <a:pt x="9055" y="2415"/>
                  </a:cubicBezTo>
                  <a:close/>
                </a:path>
              </a:pathLst>
            </a:custGeom>
            <a:solidFill>
              <a:srgbClr val="FCC0C0"/>
            </a:solidFill>
            <a:ln w="3014"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4B58C4F-2A93-4565-A292-ED98CDEABEEB}"/>
                </a:ext>
              </a:extLst>
            </p:cNvPr>
            <p:cNvSpPr/>
            <p:nvPr/>
          </p:nvSpPr>
          <p:spPr>
            <a:xfrm>
              <a:off x="8248573" y="2272560"/>
              <a:ext cx="153941" cy="153941"/>
            </a:xfrm>
            <a:custGeom>
              <a:avLst/>
              <a:gdLst>
                <a:gd name="connsiteX0" fmla="*/ 79413 w 153940"/>
                <a:gd name="connsiteY0" fmla="*/ 2 h 153940"/>
                <a:gd name="connsiteX1" fmla="*/ 156685 w 153940"/>
                <a:gd name="connsiteY1" fmla="*/ 79689 h 153940"/>
                <a:gd name="connsiteX2" fmla="*/ 77904 w 153940"/>
                <a:gd name="connsiteY2" fmla="*/ 156055 h 153940"/>
                <a:gd name="connsiteX3" fmla="*/ 28 w 153940"/>
                <a:gd name="connsiteY3" fmla="*/ 76369 h 153940"/>
                <a:gd name="connsiteX4" fmla="*/ 79413 w 153940"/>
                <a:gd name="connsiteY4" fmla="*/ 2 h 15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0" h="153940">
                  <a:moveTo>
                    <a:pt x="79413" y="2"/>
                  </a:moveTo>
                  <a:cubicBezTo>
                    <a:pt x="122275" y="304"/>
                    <a:pt x="157892" y="36223"/>
                    <a:pt x="156685" y="79689"/>
                  </a:cubicBezTo>
                  <a:cubicBezTo>
                    <a:pt x="155176" y="122551"/>
                    <a:pt x="124388" y="156961"/>
                    <a:pt x="77904" y="156055"/>
                  </a:cubicBezTo>
                  <a:cubicBezTo>
                    <a:pt x="31721" y="155150"/>
                    <a:pt x="1839" y="122853"/>
                    <a:pt x="28" y="76369"/>
                  </a:cubicBezTo>
                  <a:cubicBezTo>
                    <a:pt x="-1180" y="35318"/>
                    <a:pt x="37155" y="-300"/>
                    <a:pt x="79413" y="2"/>
                  </a:cubicBezTo>
                  <a:close/>
                </a:path>
              </a:pathLst>
            </a:custGeom>
            <a:solidFill>
              <a:schemeClr val="bg1"/>
            </a:solidFill>
            <a:ln w="301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E35E10E-5844-45B7-9B4A-4EFDC552021D}"/>
                </a:ext>
              </a:extLst>
            </p:cNvPr>
            <p:cNvSpPr/>
            <p:nvPr/>
          </p:nvSpPr>
          <p:spPr>
            <a:xfrm>
              <a:off x="8637671" y="2272560"/>
              <a:ext cx="153941" cy="153941"/>
            </a:xfrm>
            <a:custGeom>
              <a:avLst/>
              <a:gdLst>
                <a:gd name="connsiteX0" fmla="*/ 79694 w 153940"/>
                <a:gd name="connsiteY0" fmla="*/ 2 h 153940"/>
                <a:gd name="connsiteX1" fmla="*/ 156664 w 153940"/>
                <a:gd name="connsiteY1" fmla="*/ 77274 h 153940"/>
                <a:gd name="connsiteX2" fmla="*/ 79996 w 153940"/>
                <a:gd name="connsiteY2" fmla="*/ 156358 h 153940"/>
                <a:gd name="connsiteX3" fmla="*/ 7 w 153940"/>
                <a:gd name="connsiteY3" fmla="*/ 77576 h 153940"/>
                <a:gd name="connsiteX4" fmla="*/ 79694 w 153940"/>
                <a:gd name="connsiteY4" fmla="*/ 2 h 15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0" h="153940">
                  <a:moveTo>
                    <a:pt x="79694" y="2"/>
                  </a:moveTo>
                  <a:cubicBezTo>
                    <a:pt x="120745" y="304"/>
                    <a:pt x="158475" y="36827"/>
                    <a:pt x="156664" y="77274"/>
                  </a:cubicBezTo>
                  <a:cubicBezTo>
                    <a:pt x="154552" y="123758"/>
                    <a:pt x="125273" y="153641"/>
                    <a:pt x="79996" y="156358"/>
                  </a:cubicBezTo>
                  <a:cubicBezTo>
                    <a:pt x="37436" y="159074"/>
                    <a:pt x="-597" y="119230"/>
                    <a:pt x="7" y="77576"/>
                  </a:cubicBezTo>
                  <a:cubicBezTo>
                    <a:pt x="611" y="34110"/>
                    <a:pt x="36228" y="-300"/>
                    <a:pt x="79694" y="2"/>
                  </a:cubicBezTo>
                  <a:close/>
                </a:path>
              </a:pathLst>
            </a:custGeom>
            <a:solidFill>
              <a:schemeClr val="bg1"/>
            </a:solidFill>
            <a:ln w="3014"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B5B2C8A9-B8C6-4A77-8CB2-9CA72DA5C3C6}"/>
                </a:ext>
              </a:extLst>
            </p:cNvPr>
            <p:cNvSpPr/>
            <p:nvPr/>
          </p:nvSpPr>
          <p:spPr>
            <a:xfrm>
              <a:off x="11523312" y="1708192"/>
              <a:ext cx="495025" cy="401453"/>
            </a:xfrm>
            <a:custGeom>
              <a:avLst/>
              <a:gdLst>
                <a:gd name="connsiteX0" fmla="*/ 489592 w 495025"/>
                <a:gd name="connsiteY0" fmla="*/ 18634 h 401453"/>
                <a:gd name="connsiteX1" fmla="*/ 455483 w 495025"/>
                <a:gd name="connsiteY1" fmla="*/ 222 h 401453"/>
                <a:gd name="connsiteX2" fmla="*/ 396926 w 495025"/>
                <a:gd name="connsiteY2" fmla="*/ 2335 h 401453"/>
                <a:gd name="connsiteX3" fmla="*/ 216422 w 495025"/>
                <a:gd name="connsiteY3" fmla="*/ 77494 h 401453"/>
                <a:gd name="connsiteX4" fmla="*/ 190766 w 495025"/>
                <a:gd name="connsiteY4" fmla="*/ 86851 h 401453"/>
                <a:gd name="connsiteX5" fmla="*/ 0 w 495025"/>
                <a:gd name="connsiteY5" fmla="*/ 138769 h 401453"/>
                <a:gd name="connsiteX6" fmla="*/ 18412 w 495025"/>
                <a:gd name="connsiteY6" fmla="*/ 208796 h 401453"/>
                <a:gd name="connsiteX7" fmla="*/ 153941 w 495025"/>
                <a:gd name="connsiteY7" fmla="*/ 154464 h 401453"/>
                <a:gd name="connsiteX8" fmla="*/ 153941 w 495025"/>
                <a:gd name="connsiteY8" fmla="*/ 154464 h 401453"/>
                <a:gd name="connsiteX9" fmla="*/ 131001 w 495025"/>
                <a:gd name="connsiteY9" fmla="*/ 228718 h 401453"/>
                <a:gd name="connsiteX10" fmla="*/ 169938 w 495025"/>
                <a:gd name="connsiteY10" fmla="*/ 360926 h 401453"/>
                <a:gd name="connsiteX11" fmla="*/ 275886 w 495025"/>
                <a:gd name="connsiteY11" fmla="*/ 402279 h 401453"/>
                <a:gd name="connsiteX12" fmla="*/ 346819 w 495025"/>
                <a:gd name="connsiteY12" fmla="*/ 373302 h 401453"/>
                <a:gd name="connsiteX13" fmla="*/ 378815 w 495025"/>
                <a:gd name="connsiteY13" fmla="*/ 242301 h 401453"/>
                <a:gd name="connsiteX14" fmla="*/ 292789 w 495025"/>
                <a:gd name="connsiteY14" fmla="*/ 120054 h 401453"/>
                <a:gd name="connsiteX15" fmla="*/ 292789 w 495025"/>
                <a:gd name="connsiteY15" fmla="*/ 105867 h 401453"/>
                <a:gd name="connsiteX16" fmla="*/ 335953 w 495025"/>
                <a:gd name="connsiteY16" fmla="*/ 84738 h 401453"/>
                <a:gd name="connsiteX17" fmla="*/ 458502 w 495025"/>
                <a:gd name="connsiteY17" fmla="*/ 69042 h 401453"/>
                <a:gd name="connsiteX18" fmla="*/ 488988 w 495025"/>
                <a:gd name="connsiteY18" fmla="*/ 57270 h 401453"/>
                <a:gd name="connsiteX19" fmla="*/ 489592 w 495025"/>
                <a:gd name="connsiteY19" fmla="*/ 18634 h 401453"/>
                <a:gd name="connsiteX20" fmla="*/ 316937 w 495025"/>
                <a:gd name="connsiteY20" fmla="*/ 276410 h 401453"/>
                <a:gd name="connsiteX21" fmla="*/ 242683 w 495025"/>
                <a:gd name="connsiteY21" fmla="*/ 329232 h 401453"/>
                <a:gd name="connsiteX22" fmla="*/ 196199 w 495025"/>
                <a:gd name="connsiteY22" fmla="*/ 254073 h 401453"/>
                <a:gd name="connsiteX23" fmla="*/ 225478 w 495025"/>
                <a:gd name="connsiteY23" fmla="*/ 170160 h 401453"/>
                <a:gd name="connsiteX24" fmla="*/ 236344 w 495025"/>
                <a:gd name="connsiteY24" fmla="*/ 165935 h 401453"/>
                <a:gd name="connsiteX25" fmla="*/ 316937 w 495025"/>
                <a:gd name="connsiteY25" fmla="*/ 276410 h 4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5025" h="401453">
                  <a:moveTo>
                    <a:pt x="489592" y="18634"/>
                  </a:moveTo>
                  <a:cubicBezTo>
                    <a:pt x="482046" y="5353"/>
                    <a:pt x="469670" y="524"/>
                    <a:pt x="455483" y="222"/>
                  </a:cubicBezTo>
                  <a:cubicBezTo>
                    <a:pt x="435864" y="-382"/>
                    <a:pt x="416545" y="222"/>
                    <a:pt x="396926" y="2335"/>
                  </a:cubicBezTo>
                  <a:cubicBezTo>
                    <a:pt x="329312" y="9881"/>
                    <a:pt x="268340" y="32821"/>
                    <a:pt x="216422" y="77494"/>
                  </a:cubicBezTo>
                  <a:cubicBezTo>
                    <a:pt x="209178" y="83833"/>
                    <a:pt x="201632" y="88059"/>
                    <a:pt x="190766" y="86851"/>
                  </a:cubicBezTo>
                  <a:cubicBezTo>
                    <a:pt x="111682" y="78400"/>
                    <a:pt x="38334" y="113715"/>
                    <a:pt x="0" y="138769"/>
                  </a:cubicBezTo>
                  <a:cubicBezTo>
                    <a:pt x="6037" y="162010"/>
                    <a:pt x="12074" y="185253"/>
                    <a:pt x="18412" y="208796"/>
                  </a:cubicBezTo>
                  <a:cubicBezTo>
                    <a:pt x="49200" y="185856"/>
                    <a:pt x="103231" y="154464"/>
                    <a:pt x="153941" y="154464"/>
                  </a:cubicBezTo>
                  <a:cubicBezTo>
                    <a:pt x="153941" y="154464"/>
                    <a:pt x="153941" y="154464"/>
                    <a:pt x="153941" y="154464"/>
                  </a:cubicBezTo>
                  <a:cubicBezTo>
                    <a:pt x="140961" y="177706"/>
                    <a:pt x="133113" y="202458"/>
                    <a:pt x="131001" y="228718"/>
                  </a:cubicBezTo>
                  <a:cubicBezTo>
                    <a:pt x="127076" y="277617"/>
                    <a:pt x="137943" y="323196"/>
                    <a:pt x="169938" y="360926"/>
                  </a:cubicBezTo>
                  <a:cubicBezTo>
                    <a:pt x="197406" y="393223"/>
                    <a:pt x="233024" y="406203"/>
                    <a:pt x="275886" y="402279"/>
                  </a:cubicBezTo>
                  <a:cubicBezTo>
                    <a:pt x="303052" y="399562"/>
                    <a:pt x="327200" y="392016"/>
                    <a:pt x="346819" y="373302"/>
                  </a:cubicBezTo>
                  <a:cubicBezTo>
                    <a:pt x="385154" y="336779"/>
                    <a:pt x="389078" y="290898"/>
                    <a:pt x="378815" y="242301"/>
                  </a:cubicBezTo>
                  <a:cubicBezTo>
                    <a:pt x="367646" y="189478"/>
                    <a:pt x="337462" y="149333"/>
                    <a:pt x="292789" y="120054"/>
                  </a:cubicBezTo>
                  <a:cubicBezTo>
                    <a:pt x="284036" y="114319"/>
                    <a:pt x="283734" y="110999"/>
                    <a:pt x="292789" y="105867"/>
                  </a:cubicBezTo>
                  <a:cubicBezTo>
                    <a:pt x="306976" y="98020"/>
                    <a:pt x="320559" y="89870"/>
                    <a:pt x="335953" y="84738"/>
                  </a:cubicBezTo>
                  <a:cubicBezTo>
                    <a:pt x="375796" y="71457"/>
                    <a:pt x="416244" y="63609"/>
                    <a:pt x="458502" y="69042"/>
                  </a:cubicBezTo>
                  <a:cubicBezTo>
                    <a:pt x="470274" y="70552"/>
                    <a:pt x="481744" y="68741"/>
                    <a:pt x="488988" y="57270"/>
                  </a:cubicBezTo>
                  <a:cubicBezTo>
                    <a:pt x="497138" y="44593"/>
                    <a:pt x="496836" y="31916"/>
                    <a:pt x="489592" y="18634"/>
                  </a:cubicBezTo>
                  <a:close/>
                  <a:moveTo>
                    <a:pt x="316937" y="276410"/>
                  </a:moveTo>
                  <a:cubicBezTo>
                    <a:pt x="315428" y="320781"/>
                    <a:pt x="278602" y="347041"/>
                    <a:pt x="242683" y="329232"/>
                  </a:cubicBezTo>
                  <a:cubicBezTo>
                    <a:pt x="213102" y="314442"/>
                    <a:pt x="196199" y="286974"/>
                    <a:pt x="196199" y="254073"/>
                  </a:cubicBezTo>
                  <a:cubicBezTo>
                    <a:pt x="196199" y="222681"/>
                    <a:pt x="208575" y="195515"/>
                    <a:pt x="225478" y="170160"/>
                  </a:cubicBezTo>
                  <a:cubicBezTo>
                    <a:pt x="228496" y="165633"/>
                    <a:pt x="230911" y="164123"/>
                    <a:pt x="236344" y="165935"/>
                  </a:cubicBezTo>
                  <a:cubicBezTo>
                    <a:pt x="279508" y="180121"/>
                    <a:pt x="318446" y="233246"/>
                    <a:pt x="316937" y="276410"/>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877AB323-748F-4A7B-9B88-C5625D63836F}"/>
                </a:ext>
              </a:extLst>
            </p:cNvPr>
            <p:cNvSpPr/>
            <p:nvPr/>
          </p:nvSpPr>
          <p:spPr>
            <a:xfrm>
              <a:off x="8470758" y="1665552"/>
              <a:ext cx="211291" cy="211291"/>
            </a:xfrm>
            <a:custGeom>
              <a:avLst/>
              <a:gdLst>
                <a:gd name="connsiteX0" fmla="*/ 213102 w 211291"/>
                <a:gd name="connsiteY0" fmla="*/ 106551 h 211291"/>
                <a:gd name="connsiteX1" fmla="*/ 106551 w 211291"/>
                <a:gd name="connsiteY1" fmla="*/ 213102 h 211291"/>
                <a:gd name="connsiteX2" fmla="*/ 0 w 211291"/>
                <a:gd name="connsiteY2" fmla="*/ 106551 h 211291"/>
                <a:gd name="connsiteX3" fmla="*/ 106551 w 211291"/>
                <a:gd name="connsiteY3" fmla="*/ 0 h 211291"/>
                <a:gd name="connsiteX4" fmla="*/ 213102 w 211291"/>
                <a:gd name="connsiteY4" fmla="*/ 106551 h 21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1" h="211291">
                  <a:moveTo>
                    <a:pt x="213102" y="106551"/>
                  </a:moveTo>
                  <a:cubicBezTo>
                    <a:pt x="213102" y="165398"/>
                    <a:pt x="165398" y="213102"/>
                    <a:pt x="106551" y="213102"/>
                  </a:cubicBezTo>
                  <a:cubicBezTo>
                    <a:pt x="47705" y="213102"/>
                    <a:pt x="0" y="165398"/>
                    <a:pt x="0" y="106551"/>
                  </a:cubicBezTo>
                  <a:cubicBezTo>
                    <a:pt x="0" y="47704"/>
                    <a:pt x="47705" y="0"/>
                    <a:pt x="106551" y="0"/>
                  </a:cubicBezTo>
                  <a:cubicBezTo>
                    <a:pt x="165398" y="0"/>
                    <a:pt x="213102" y="47705"/>
                    <a:pt x="213102" y="106551"/>
                  </a:cubicBezTo>
                  <a:close/>
                </a:path>
              </a:pathLst>
            </a:custGeom>
            <a:solidFill>
              <a:schemeClr val="accent1">
                <a:lumMod val="25000"/>
              </a:schemeClr>
            </a:solidFill>
            <a:ln w="301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0E15EBD-3665-4960-9371-F1DA7FA152C1}"/>
                </a:ext>
              </a:extLst>
            </p:cNvPr>
            <p:cNvSpPr/>
            <p:nvPr/>
          </p:nvSpPr>
          <p:spPr>
            <a:xfrm>
              <a:off x="8497623" y="1731053"/>
              <a:ext cx="78480" cy="78480"/>
            </a:xfrm>
            <a:custGeom>
              <a:avLst/>
              <a:gdLst>
                <a:gd name="connsiteX0" fmla="*/ 79687 w 78479"/>
                <a:gd name="connsiteY0" fmla="*/ 39843 h 78479"/>
                <a:gd name="connsiteX1" fmla="*/ 39843 w 78479"/>
                <a:gd name="connsiteY1" fmla="*/ 79687 h 78479"/>
                <a:gd name="connsiteX2" fmla="*/ 0 w 78479"/>
                <a:gd name="connsiteY2" fmla="*/ 39843 h 78479"/>
                <a:gd name="connsiteX3" fmla="*/ 39843 w 78479"/>
                <a:gd name="connsiteY3" fmla="*/ 0 h 78479"/>
                <a:gd name="connsiteX4" fmla="*/ 79687 w 78479"/>
                <a:gd name="connsiteY4" fmla="*/ 39843 h 7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9" h="78479">
                  <a:moveTo>
                    <a:pt x="79687" y="39843"/>
                  </a:moveTo>
                  <a:cubicBezTo>
                    <a:pt x="79687" y="61848"/>
                    <a:pt x="61848" y="79687"/>
                    <a:pt x="39843" y="79687"/>
                  </a:cubicBezTo>
                  <a:cubicBezTo>
                    <a:pt x="17839" y="79687"/>
                    <a:pt x="0" y="61848"/>
                    <a:pt x="0" y="39843"/>
                  </a:cubicBezTo>
                  <a:cubicBezTo>
                    <a:pt x="0" y="17839"/>
                    <a:pt x="17839" y="0"/>
                    <a:pt x="39843" y="0"/>
                  </a:cubicBezTo>
                  <a:cubicBezTo>
                    <a:pt x="61848" y="0"/>
                    <a:pt x="79687" y="17839"/>
                    <a:pt x="79687" y="39843"/>
                  </a:cubicBezTo>
                  <a:close/>
                </a:path>
              </a:pathLst>
            </a:custGeom>
            <a:solidFill>
              <a:srgbClr val="F2F2F2"/>
            </a:solidFill>
            <a:ln w="301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2B87041-F771-4752-ACF7-13782AA4AA73}"/>
                </a:ext>
              </a:extLst>
            </p:cNvPr>
            <p:cNvSpPr/>
            <p:nvPr/>
          </p:nvSpPr>
          <p:spPr>
            <a:xfrm>
              <a:off x="9042754" y="1778140"/>
              <a:ext cx="211291" cy="211291"/>
            </a:xfrm>
            <a:custGeom>
              <a:avLst/>
              <a:gdLst>
                <a:gd name="connsiteX0" fmla="*/ 213102 w 211291"/>
                <a:gd name="connsiteY0" fmla="*/ 106551 h 211291"/>
                <a:gd name="connsiteX1" fmla="*/ 106551 w 211291"/>
                <a:gd name="connsiteY1" fmla="*/ 213102 h 211291"/>
                <a:gd name="connsiteX2" fmla="*/ 0 w 211291"/>
                <a:gd name="connsiteY2" fmla="*/ 106551 h 211291"/>
                <a:gd name="connsiteX3" fmla="*/ 106551 w 211291"/>
                <a:gd name="connsiteY3" fmla="*/ 0 h 211291"/>
                <a:gd name="connsiteX4" fmla="*/ 213102 w 211291"/>
                <a:gd name="connsiteY4" fmla="*/ 106551 h 21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1" h="211291">
                  <a:moveTo>
                    <a:pt x="213102" y="106551"/>
                  </a:moveTo>
                  <a:cubicBezTo>
                    <a:pt x="213102" y="165398"/>
                    <a:pt x="165398" y="213102"/>
                    <a:pt x="106551" y="213102"/>
                  </a:cubicBezTo>
                  <a:cubicBezTo>
                    <a:pt x="47705" y="213102"/>
                    <a:pt x="0" y="165398"/>
                    <a:pt x="0" y="106551"/>
                  </a:cubicBezTo>
                  <a:cubicBezTo>
                    <a:pt x="0" y="47705"/>
                    <a:pt x="47705" y="0"/>
                    <a:pt x="106551" y="0"/>
                  </a:cubicBezTo>
                  <a:cubicBezTo>
                    <a:pt x="165398" y="0"/>
                    <a:pt x="213102" y="47705"/>
                    <a:pt x="213102" y="106551"/>
                  </a:cubicBezTo>
                  <a:close/>
                </a:path>
              </a:pathLst>
            </a:custGeom>
            <a:solidFill>
              <a:schemeClr val="accent1">
                <a:lumMod val="25000"/>
              </a:schemeClr>
            </a:solidFill>
            <a:ln w="3014"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D31F534-4623-4970-80E9-B3D7BFAF2098}"/>
                </a:ext>
              </a:extLst>
            </p:cNvPr>
            <p:cNvSpPr/>
            <p:nvPr/>
          </p:nvSpPr>
          <p:spPr>
            <a:xfrm>
              <a:off x="9069618" y="1843641"/>
              <a:ext cx="78480" cy="78480"/>
            </a:xfrm>
            <a:custGeom>
              <a:avLst/>
              <a:gdLst>
                <a:gd name="connsiteX0" fmla="*/ 79687 w 78479"/>
                <a:gd name="connsiteY0" fmla="*/ 39844 h 78479"/>
                <a:gd name="connsiteX1" fmla="*/ 39843 w 78479"/>
                <a:gd name="connsiteY1" fmla="*/ 79687 h 78479"/>
                <a:gd name="connsiteX2" fmla="*/ 0 w 78479"/>
                <a:gd name="connsiteY2" fmla="*/ 39844 h 78479"/>
                <a:gd name="connsiteX3" fmla="*/ 39843 w 78479"/>
                <a:gd name="connsiteY3" fmla="*/ 0 h 78479"/>
                <a:gd name="connsiteX4" fmla="*/ 79687 w 78479"/>
                <a:gd name="connsiteY4" fmla="*/ 39844 h 7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9" h="78479">
                  <a:moveTo>
                    <a:pt x="79687" y="39844"/>
                  </a:moveTo>
                  <a:cubicBezTo>
                    <a:pt x="79687" y="61848"/>
                    <a:pt x="61848" y="79687"/>
                    <a:pt x="39843" y="79687"/>
                  </a:cubicBezTo>
                  <a:cubicBezTo>
                    <a:pt x="17838" y="79687"/>
                    <a:pt x="0" y="61848"/>
                    <a:pt x="0" y="39844"/>
                  </a:cubicBezTo>
                  <a:cubicBezTo>
                    <a:pt x="0" y="17839"/>
                    <a:pt x="17838" y="0"/>
                    <a:pt x="39843" y="0"/>
                  </a:cubicBezTo>
                  <a:cubicBezTo>
                    <a:pt x="61848" y="0"/>
                    <a:pt x="79687" y="17839"/>
                    <a:pt x="79687" y="39844"/>
                  </a:cubicBezTo>
                  <a:close/>
                </a:path>
              </a:pathLst>
            </a:custGeom>
            <a:solidFill>
              <a:srgbClr val="F2F2F2"/>
            </a:solidFill>
            <a:ln w="3014" cap="flat">
              <a:noFill/>
              <a:prstDash val="solid"/>
              <a:miter/>
            </a:ln>
          </p:spPr>
          <p:txBody>
            <a:bodyPr rtlCol="0" anchor="ctr"/>
            <a:lstStyle/>
            <a:p>
              <a:endParaRPr lang="en-US" dirty="0"/>
            </a:p>
          </p:txBody>
        </p:sp>
      </p:grpSp>
      <p:grpSp>
        <p:nvGrpSpPr>
          <p:cNvPr id="55" name="Graphic 3">
            <a:extLst>
              <a:ext uri="{FF2B5EF4-FFF2-40B4-BE49-F238E27FC236}">
                <a16:creationId xmlns:a16="http://schemas.microsoft.com/office/drawing/2014/main" id="{04C3B7A2-E41F-407A-BCB8-AF9C9160E6F1}"/>
              </a:ext>
            </a:extLst>
          </p:cNvPr>
          <p:cNvGrpSpPr/>
          <p:nvPr/>
        </p:nvGrpSpPr>
        <p:grpSpPr>
          <a:xfrm flipH="1">
            <a:off x="3017484" y="4427285"/>
            <a:ext cx="2538332" cy="2066547"/>
            <a:chOff x="8155074" y="782721"/>
            <a:chExt cx="3863263" cy="3145220"/>
          </a:xfrm>
        </p:grpSpPr>
        <p:sp>
          <p:nvSpPr>
            <p:cNvPr id="56" name="Freeform: Shape 55">
              <a:extLst>
                <a:ext uri="{FF2B5EF4-FFF2-40B4-BE49-F238E27FC236}">
                  <a16:creationId xmlns:a16="http://schemas.microsoft.com/office/drawing/2014/main" id="{A281994D-9A8D-4273-92DF-5F17248FA5CD}"/>
                </a:ext>
              </a:extLst>
            </p:cNvPr>
            <p:cNvSpPr/>
            <p:nvPr/>
          </p:nvSpPr>
          <p:spPr>
            <a:xfrm>
              <a:off x="8255617" y="1253632"/>
              <a:ext cx="470877" cy="449748"/>
            </a:xfrm>
            <a:custGeom>
              <a:avLst/>
              <a:gdLst>
                <a:gd name="connsiteX0" fmla="*/ 832 w 470877"/>
                <a:gd name="connsiteY0" fmla="*/ 18919 h 449748"/>
                <a:gd name="connsiteX1" fmla="*/ 154772 w 470877"/>
                <a:gd name="connsiteY1" fmla="*/ 441501 h 449748"/>
                <a:gd name="connsiteX2" fmla="*/ 178920 w 470877"/>
                <a:gd name="connsiteY2" fmla="*/ 445727 h 449748"/>
                <a:gd name="connsiteX3" fmla="*/ 467785 w 470877"/>
                <a:gd name="connsiteY3" fmla="*/ 101020 h 449748"/>
                <a:gd name="connsiteX4" fmla="*/ 459334 w 470877"/>
                <a:gd name="connsiteY4" fmla="*/ 78080 h 449748"/>
                <a:gd name="connsiteX5" fmla="*/ 16528 w 470877"/>
                <a:gd name="connsiteY5" fmla="*/ 204 h 449748"/>
                <a:gd name="connsiteX6" fmla="*/ 832 w 470877"/>
                <a:gd name="connsiteY6" fmla="*/ 18919 h 44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877" h="449748">
                  <a:moveTo>
                    <a:pt x="832" y="18919"/>
                  </a:moveTo>
                  <a:lnTo>
                    <a:pt x="154772" y="441501"/>
                  </a:lnTo>
                  <a:cubicBezTo>
                    <a:pt x="158395" y="451764"/>
                    <a:pt x="171978" y="454178"/>
                    <a:pt x="178920" y="445727"/>
                  </a:cubicBezTo>
                  <a:lnTo>
                    <a:pt x="467785" y="101020"/>
                  </a:lnTo>
                  <a:cubicBezTo>
                    <a:pt x="474728" y="92569"/>
                    <a:pt x="470200" y="79891"/>
                    <a:pt x="459334" y="78080"/>
                  </a:cubicBezTo>
                  <a:lnTo>
                    <a:pt x="16528" y="204"/>
                  </a:lnTo>
                  <a:cubicBezTo>
                    <a:pt x="5963" y="-1607"/>
                    <a:pt x="-2790" y="8958"/>
                    <a:pt x="832" y="18919"/>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ABFA00D2-D837-4632-B912-B8138C2BFFD1}"/>
                </a:ext>
              </a:extLst>
            </p:cNvPr>
            <p:cNvSpPr/>
            <p:nvPr/>
          </p:nvSpPr>
          <p:spPr>
            <a:xfrm>
              <a:off x="8861043" y="3301851"/>
              <a:ext cx="507099" cy="482951"/>
            </a:xfrm>
            <a:custGeom>
              <a:avLst/>
              <a:gdLst>
                <a:gd name="connsiteX0" fmla="*/ 501062 w 507098"/>
                <a:gd name="connsiteY0" fmla="*/ 443711 h 482951"/>
                <a:gd name="connsiteX1" fmla="*/ 427110 w 507098"/>
                <a:gd name="connsiteY1" fmla="*/ 479933 h 482951"/>
                <a:gd name="connsiteX2" fmla="*/ 150319 w 507098"/>
                <a:gd name="connsiteY2" fmla="*/ 478122 h 482951"/>
                <a:gd name="connsiteX3" fmla="*/ 40749 w 507098"/>
                <a:gd name="connsiteY3" fmla="*/ 392096 h 482951"/>
                <a:gd name="connsiteX4" fmla="*/ 0 w 507098"/>
                <a:gd name="connsiteY4" fmla="*/ 236948 h 482951"/>
                <a:gd name="connsiteX5" fmla="*/ 302 w 507098"/>
                <a:gd name="connsiteY5" fmla="*/ 0 h 482951"/>
                <a:gd name="connsiteX6" fmla="*/ 191671 w 507098"/>
                <a:gd name="connsiteY6" fmla="*/ 118323 h 482951"/>
                <a:gd name="connsiteX7" fmla="*/ 491101 w 507098"/>
                <a:gd name="connsiteY7" fmla="*/ 247211 h 482951"/>
                <a:gd name="connsiteX8" fmla="*/ 504382 w 507098"/>
                <a:gd name="connsiteY8" fmla="*/ 265020 h 482951"/>
                <a:gd name="connsiteX9" fmla="*/ 509514 w 507098"/>
                <a:gd name="connsiteY9" fmla="*/ 427110 h 482951"/>
                <a:gd name="connsiteX10" fmla="*/ 501062 w 507098"/>
                <a:gd name="connsiteY10" fmla="*/ 443711 h 48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098" h="482951">
                  <a:moveTo>
                    <a:pt x="501062" y="443711"/>
                  </a:moveTo>
                  <a:cubicBezTo>
                    <a:pt x="480838" y="464841"/>
                    <a:pt x="455785" y="477518"/>
                    <a:pt x="427110" y="479933"/>
                  </a:cubicBezTo>
                  <a:cubicBezTo>
                    <a:pt x="344405" y="486875"/>
                    <a:pt x="159676" y="480537"/>
                    <a:pt x="150319" y="478122"/>
                  </a:cubicBezTo>
                  <a:cubicBezTo>
                    <a:pt x="101420" y="465143"/>
                    <a:pt x="66406" y="434354"/>
                    <a:pt x="40749" y="392096"/>
                  </a:cubicBezTo>
                  <a:cubicBezTo>
                    <a:pt x="11772" y="344405"/>
                    <a:pt x="0" y="292186"/>
                    <a:pt x="0" y="236948"/>
                  </a:cubicBezTo>
                  <a:cubicBezTo>
                    <a:pt x="0" y="157865"/>
                    <a:pt x="0" y="79083"/>
                    <a:pt x="302" y="0"/>
                  </a:cubicBezTo>
                  <a:cubicBezTo>
                    <a:pt x="24751" y="13583"/>
                    <a:pt x="143074" y="91459"/>
                    <a:pt x="191671" y="118323"/>
                  </a:cubicBezTo>
                  <a:cubicBezTo>
                    <a:pt x="287356" y="171146"/>
                    <a:pt x="387267" y="214008"/>
                    <a:pt x="491101" y="247211"/>
                  </a:cubicBezTo>
                  <a:cubicBezTo>
                    <a:pt x="500760" y="250229"/>
                    <a:pt x="504684" y="254455"/>
                    <a:pt x="504382" y="265020"/>
                  </a:cubicBezTo>
                  <a:cubicBezTo>
                    <a:pt x="503477" y="296110"/>
                    <a:pt x="509514" y="399642"/>
                    <a:pt x="509514" y="427110"/>
                  </a:cubicBezTo>
                  <a:cubicBezTo>
                    <a:pt x="507099" y="443108"/>
                    <a:pt x="501968" y="440391"/>
                    <a:pt x="501062" y="443711"/>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5C4F0BDF-44E6-49B8-B958-F762002CC54D}"/>
                </a:ext>
              </a:extLst>
            </p:cNvPr>
            <p:cNvSpPr/>
            <p:nvPr/>
          </p:nvSpPr>
          <p:spPr>
            <a:xfrm>
              <a:off x="10179802" y="3580672"/>
              <a:ext cx="250531" cy="172051"/>
            </a:xfrm>
            <a:custGeom>
              <a:avLst/>
              <a:gdLst>
                <a:gd name="connsiteX0" fmla="*/ 167222 w 250530"/>
                <a:gd name="connsiteY0" fmla="*/ 174851 h 172051"/>
                <a:gd name="connsiteX1" fmla="*/ 49804 w 250530"/>
                <a:gd name="connsiteY1" fmla="*/ 119312 h 172051"/>
                <a:gd name="connsiteX2" fmla="*/ 0 w 250530"/>
                <a:gd name="connsiteY2" fmla="*/ 37210 h 172051"/>
                <a:gd name="connsiteX3" fmla="*/ 218536 w 250530"/>
                <a:gd name="connsiteY3" fmla="*/ 989 h 172051"/>
                <a:gd name="connsiteX4" fmla="*/ 229402 w 250530"/>
                <a:gd name="connsiteY4" fmla="*/ 9139 h 172051"/>
                <a:gd name="connsiteX5" fmla="*/ 252040 w 250530"/>
                <a:gd name="connsiteY5" fmla="*/ 154930 h 172051"/>
                <a:gd name="connsiteX6" fmla="*/ 241778 w 250530"/>
                <a:gd name="connsiteY6" fmla="*/ 168211 h 172051"/>
                <a:gd name="connsiteX7" fmla="*/ 167222 w 250530"/>
                <a:gd name="connsiteY7" fmla="*/ 174851 h 17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30" h="172051">
                  <a:moveTo>
                    <a:pt x="167222" y="174851"/>
                  </a:moveTo>
                  <a:cubicBezTo>
                    <a:pt x="118927" y="174248"/>
                    <a:pt x="79083" y="153119"/>
                    <a:pt x="49804" y="119312"/>
                  </a:cubicBezTo>
                  <a:cubicBezTo>
                    <a:pt x="43466" y="111766"/>
                    <a:pt x="11772" y="65282"/>
                    <a:pt x="0" y="37210"/>
                  </a:cubicBezTo>
                  <a:cubicBezTo>
                    <a:pt x="49503" y="28759"/>
                    <a:pt x="196199" y="7026"/>
                    <a:pt x="218536" y="989"/>
                  </a:cubicBezTo>
                  <a:cubicBezTo>
                    <a:pt x="229402" y="-2030"/>
                    <a:pt x="228195" y="2196"/>
                    <a:pt x="229402" y="9139"/>
                  </a:cubicBezTo>
                  <a:cubicBezTo>
                    <a:pt x="231213" y="32984"/>
                    <a:pt x="246003" y="127160"/>
                    <a:pt x="252040" y="154930"/>
                  </a:cubicBezTo>
                  <a:cubicBezTo>
                    <a:pt x="254153" y="164890"/>
                    <a:pt x="254153" y="164890"/>
                    <a:pt x="241778" y="168211"/>
                  </a:cubicBezTo>
                  <a:cubicBezTo>
                    <a:pt x="219743" y="172738"/>
                    <a:pt x="185936" y="174851"/>
                    <a:pt x="167222" y="174851"/>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4F9CAA8-F29F-4929-BC36-E97DA81BD48B}"/>
                </a:ext>
              </a:extLst>
            </p:cNvPr>
            <p:cNvSpPr/>
            <p:nvPr/>
          </p:nvSpPr>
          <p:spPr>
            <a:xfrm>
              <a:off x="8279581" y="782721"/>
              <a:ext cx="3299161" cy="3145220"/>
            </a:xfrm>
            <a:custGeom>
              <a:avLst/>
              <a:gdLst>
                <a:gd name="connsiteX0" fmla="*/ 3299874 w 3299160"/>
                <a:gd name="connsiteY0" fmla="*/ 1364273 h 3145220"/>
                <a:gd name="connsiteX1" fmla="*/ 3266068 w 3299160"/>
                <a:gd name="connsiteY1" fmla="*/ 1133060 h 3145220"/>
                <a:gd name="connsiteX2" fmla="*/ 3247655 w 3299160"/>
                <a:gd name="connsiteY2" fmla="*/ 1064843 h 3145220"/>
                <a:gd name="connsiteX3" fmla="*/ 3132049 w 3299160"/>
                <a:gd name="connsiteY3" fmla="*/ 794994 h 3145220"/>
                <a:gd name="connsiteX4" fmla="*/ 2821149 w 3299160"/>
                <a:gd name="connsiteY4" fmla="*/ 417085 h 3145220"/>
                <a:gd name="connsiteX5" fmla="*/ 2482781 w 3299160"/>
                <a:gd name="connsiteY5" fmla="*/ 189796 h 3145220"/>
                <a:gd name="connsiteX6" fmla="*/ 1761675 w 3299160"/>
                <a:gd name="connsiteY6" fmla="*/ 238 h 3145220"/>
                <a:gd name="connsiteX7" fmla="*/ 1078298 w 3299160"/>
                <a:gd name="connsiteY7" fmla="*/ 82339 h 3145220"/>
                <a:gd name="connsiteX8" fmla="*/ 761664 w 3299160"/>
                <a:gd name="connsiteY8" fmla="*/ 219075 h 3145220"/>
                <a:gd name="connsiteX9" fmla="*/ 514453 w 3299160"/>
                <a:gd name="connsiteY9" fmla="*/ 386297 h 3145220"/>
                <a:gd name="connsiteX10" fmla="*/ 133525 w 3299160"/>
                <a:gd name="connsiteY10" fmla="*/ 860495 h 3145220"/>
                <a:gd name="connsiteX11" fmla="*/ 9769 w 3299160"/>
                <a:gd name="connsiteY11" fmla="*/ 1271607 h 3145220"/>
                <a:gd name="connsiteX12" fmla="*/ 114207 w 3299160"/>
                <a:gd name="connsiteY12" fmla="*/ 1955587 h 3145220"/>
                <a:gd name="connsiteX13" fmla="*/ 155560 w 3299160"/>
                <a:gd name="connsiteY13" fmla="*/ 2039198 h 3145220"/>
                <a:gd name="connsiteX14" fmla="*/ 387376 w 3299160"/>
                <a:gd name="connsiteY14" fmla="*/ 2353116 h 3145220"/>
                <a:gd name="connsiteX15" fmla="*/ 596555 w 3299160"/>
                <a:gd name="connsiteY15" fmla="*/ 2532110 h 3145220"/>
                <a:gd name="connsiteX16" fmla="*/ 913793 w 3299160"/>
                <a:gd name="connsiteY16" fmla="*/ 2711405 h 3145220"/>
                <a:gd name="connsiteX17" fmla="*/ 1064715 w 3299160"/>
                <a:gd name="connsiteY17" fmla="*/ 2768756 h 3145220"/>
                <a:gd name="connsiteX18" fmla="*/ 1081015 w 3299160"/>
                <a:gd name="connsiteY18" fmla="*/ 2786867 h 3145220"/>
                <a:gd name="connsiteX19" fmla="*/ 1093693 w 3299160"/>
                <a:gd name="connsiteY19" fmla="*/ 2984877 h 3145220"/>
                <a:gd name="connsiteX20" fmla="*/ 1139573 w 3299160"/>
                <a:gd name="connsiteY20" fmla="*/ 3077543 h 3145220"/>
                <a:gd name="connsiteX21" fmla="*/ 1278421 w 3299160"/>
                <a:gd name="connsiteY21" fmla="*/ 3145760 h 3145220"/>
                <a:gd name="connsiteX22" fmla="*/ 1497259 w 3299160"/>
                <a:gd name="connsiteY22" fmla="*/ 3145458 h 3145220"/>
                <a:gd name="connsiteX23" fmla="*/ 1579059 w 3299160"/>
                <a:gd name="connsiteY23" fmla="*/ 3119499 h 3145220"/>
                <a:gd name="connsiteX24" fmla="*/ 1672932 w 3299160"/>
                <a:gd name="connsiteY24" fmla="*/ 2969482 h 3145220"/>
                <a:gd name="connsiteX25" fmla="*/ 1679271 w 3299160"/>
                <a:gd name="connsiteY25" fmla="*/ 2879533 h 3145220"/>
                <a:gd name="connsiteX26" fmla="*/ 1694665 w 3299160"/>
                <a:gd name="connsiteY26" fmla="*/ 2862026 h 3145220"/>
                <a:gd name="connsiteX27" fmla="*/ 2105475 w 3299160"/>
                <a:gd name="connsiteY27" fmla="*/ 2807392 h 3145220"/>
                <a:gd name="connsiteX28" fmla="*/ 2125095 w 3299160"/>
                <a:gd name="connsiteY28" fmla="*/ 2823088 h 3145220"/>
                <a:gd name="connsiteX29" fmla="*/ 2179729 w 3299160"/>
                <a:gd name="connsiteY29" fmla="*/ 3065469 h 3145220"/>
                <a:gd name="connsiteX30" fmla="*/ 2323407 w 3299160"/>
                <a:gd name="connsiteY30" fmla="*/ 3145760 h 3145220"/>
                <a:gd name="connsiteX31" fmla="*/ 2530171 w 3299160"/>
                <a:gd name="connsiteY31" fmla="*/ 3145458 h 3145220"/>
                <a:gd name="connsiteX32" fmla="*/ 2648494 w 3299160"/>
                <a:gd name="connsiteY32" fmla="*/ 3087202 h 3145220"/>
                <a:gd name="connsiteX33" fmla="*/ 2720031 w 3299160"/>
                <a:gd name="connsiteY33" fmla="*/ 2883155 h 3145220"/>
                <a:gd name="connsiteX34" fmla="*/ 2720333 w 3299160"/>
                <a:gd name="connsiteY34" fmla="*/ 2543882 h 3145220"/>
                <a:gd name="connsiteX35" fmla="*/ 2736330 w 3299160"/>
                <a:gd name="connsiteY35" fmla="*/ 2508868 h 3145220"/>
                <a:gd name="connsiteX36" fmla="*/ 2934039 w 3299160"/>
                <a:gd name="connsiteY36" fmla="*/ 2330176 h 3145220"/>
                <a:gd name="connsiteX37" fmla="*/ 3084055 w 3299160"/>
                <a:gd name="connsiteY37" fmla="*/ 2139712 h 3145220"/>
                <a:gd name="connsiteX38" fmla="*/ 3255805 w 3299160"/>
                <a:gd name="connsiteY38" fmla="*/ 1760897 h 3145220"/>
                <a:gd name="connsiteX39" fmla="*/ 3299874 w 3299160"/>
                <a:gd name="connsiteY39" fmla="*/ 1364273 h 31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99160" h="3145220">
                  <a:moveTo>
                    <a:pt x="3299874" y="1364273"/>
                  </a:moveTo>
                  <a:cubicBezTo>
                    <a:pt x="3292026" y="1243837"/>
                    <a:pt x="3270596" y="1153284"/>
                    <a:pt x="3266068" y="1133060"/>
                  </a:cubicBezTo>
                  <a:cubicBezTo>
                    <a:pt x="3260333" y="1110120"/>
                    <a:pt x="3254296" y="1087482"/>
                    <a:pt x="3247655" y="1064843"/>
                  </a:cubicBezTo>
                  <a:cubicBezTo>
                    <a:pt x="3218678" y="970668"/>
                    <a:pt x="3180344" y="880718"/>
                    <a:pt x="3132049" y="794994"/>
                  </a:cubicBezTo>
                  <a:cubicBezTo>
                    <a:pt x="3050853" y="650713"/>
                    <a:pt x="2945207" y="526051"/>
                    <a:pt x="2821149" y="417085"/>
                  </a:cubicBezTo>
                  <a:cubicBezTo>
                    <a:pt x="2718220" y="326834"/>
                    <a:pt x="2602312" y="256202"/>
                    <a:pt x="2482781" y="189796"/>
                  </a:cubicBezTo>
                  <a:cubicBezTo>
                    <a:pt x="2184257" y="24385"/>
                    <a:pt x="1826873" y="1445"/>
                    <a:pt x="1761675" y="238"/>
                  </a:cubicBezTo>
                  <a:cubicBezTo>
                    <a:pt x="1650898" y="-1271"/>
                    <a:pt x="1319472" y="2049"/>
                    <a:pt x="1078298" y="82339"/>
                  </a:cubicBezTo>
                  <a:cubicBezTo>
                    <a:pt x="968729" y="118863"/>
                    <a:pt x="862781" y="163234"/>
                    <a:pt x="761664" y="219075"/>
                  </a:cubicBezTo>
                  <a:cubicBezTo>
                    <a:pt x="674430" y="267370"/>
                    <a:pt x="594140" y="325928"/>
                    <a:pt x="514453" y="386297"/>
                  </a:cubicBezTo>
                  <a:cubicBezTo>
                    <a:pt x="324593" y="529975"/>
                    <a:pt x="179104" y="753340"/>
                    <a:pt x="133525" y="860495"/>
                  </a:cubicBezTo>
                  <a:cubicBezTo>
                    <a:pt x="39953" y="1080238"/>
                    <a:pt x="13995" y="1186185"/>
                    <a:pt x="9769" y="1271607"/>
                  </a:cubicBezTo>
                  <a:cubicBezTo>
                    <a:pt x="-13473" y="1420114"/>
                    <a:pt x="-1399" y="1658572"/>
                    <a:pt x="114207" y="1955587"/>
                  </a:cubicBezTo>
                  <a:cubicBezTo>
                    <a:pt x="125375" y="1984564"/>
                    <a:pt x="140467" y="2012032"/>
                    <a:pt x="155560" y="2039198"/>
                  </a:cubicBezTo>
                  <a:cubicBezTo>
                    <a:pt x="218343" y="2154804"/>
                    <a:pt x="296219" y="2258941"/>
                    <a:pt x="387376" y="2353116"/>
                  </a:cubicBezTo>
                  <a:cubicBezTo>
                    <a:pt x="447141" y="2414994"/>
                    <a:pt x="591423" y="2528488"/>
                    <a:pt x="596555" y="2532110"/>
                  </a:cubicBezTo>
                  <a:cubicBezTo>
                    <a:pt x="696163" y="2602741"/>
                    <a:pt x="801809" y="2662809"/>
                    <a:pt x="913793" y="2711405"/>
                  </a:cubicBezTo>
                  <a:cubicBezTo>
                    <a:pt x="963296" y="2732836"/>
                    <a:pt x="1013402" y="2752154"/>
                    <a:pt x="1064715" y="2768756"/>
                  </a:cubicBezTo>
                  <a:cubicBezTo>
                    <a:pt x="1073771" y="2771774"/>
                    <a:pt x="1081619" y="2775095"/>
                    <a:pt x="1081015" y="2786867"/>
                  </a:cubicBezTo>
                  <a:cubicBezTo>
                    <a:pt x="1078902" y="2846028"/>
                    <a:pt x="1091580" y="2977029"/>
                    <a:pt x="1093693" y="2984877"/>
                  </a:cubicBezTo>
                  <a:cubicBezTo>
                    <a:pt x="1103050" y="3018683"/>
                    <a:pt x="1117236" y="3050075"/>
                    <a:pt x="1139573" y="3077543"/>
                  </a:cubicBezTo>
                  <a:cubicBezTo>
                    <a:pt x="1175191" y="3121612"/>
                    <a:pt x="1218958" y="3147571"/>
                    <a:pt x="1278421" y="3145760"/>
                  </a:cubicBezTo>
                  <a:cubicBezTo>
                    <a:pt x="1351166" y="3143647"/>
                    <a:pt x="1424212" y="3145156"/>
                    <a:pt x="1497259" y="3145458"/>
                  </a:cubicBezTo>
                  <a:cubicBezTo>
                    <a:pt x="1527443" y="3145458"/>
                    <a:pt x="1554609" y="3137006"/>
                    <a:pt x="1579059" y="3119499"/>
                  </a:cubicBezTo>
                  <a:cubicBezTo>
                    <a:pt x="1631278" y="3082372"/>
                    <a:pt x="1658444" y="3030153"/>
                    <a:pt x="1672932" y="2969482"/>
                  </a:cubicBezTo>
                  <a:cubicBezTo>
                    <a:pt x="1680177" y="2939902"/>
                    <a:pt x="1679271" y="2909717"/>
                    <a:pt x="1679271" y="2879533"/>
                  </a:cubicBezTo>
                  <a:cubicBezTo>
                    <a:pt x="1679271" y="2868968"/>
                    <a:pt x="1682289" y="2861724"/>
                    <a:pt x="1694665" y="2862026"/>
                  </a:cubicBezTo>
                  <a:cubicBezTo>
                    <a:pt x="1718813" y="2862630"/>
                    <a:pt x="2039673" y="2823993"/>
                    <a:pt x="2105475" y="2807392"/>
                  </a:cubicBezTo>
                  <a:cubicBezTo>
                    <a:pt x="2123888" y="2802562"/>
                    <a:pt x="2122379" y="2804072"/>
                    <a:pt x="2125095" y="2823088"/>
                  </a:cubicBezTo>
                  <a:cubicBezTo>
                    <a:pt x="2137773" y="2913943"/>
                    <a:pt x="2164637" y="3043434"/>
                    <a:pt x="2179729" y="3065469"/>
                  </a:cubicBezTo>
                  <a:cubicBezTo>
                    <a:pt x="2214139" y="3115575"/>
                    <a:pt x="2257605" y="3148476"/>
                    <a:pt x="2323407" y="3145760"/>
                  </a:cubicBezTo>
                  <a:cubicBezTo>
                    <a:pt x="2392228" y="3143043"/>
                    <a:pt x="2461048" y="3143949"/>
                    <a:pt x="2530171" y="3145458"/>
                  </a:cubicBezTo>
                  <a:cubicBezTo>
                    <a:pt x="2580881" y="3146665"/>
                    <a:pt x="2618611" y="3124027"/>
                    <a:pt x="2648494" y="3087202"/>
                  </a:cubicBezTo>
                  <a:cubicBezTo>
                    <a:pt x="2696789" y="3028342"/>
                    <a:pt x="2719125" y="2958616"/>
                    <a:pt x="2720031" y="2883155"/>
                  </a:cubicBezTo>
                  <a:cubicBezTo>
                    <a:pt x="2721540" y="2769963"/>
                    <a:pt x="2720635" y="2656772"/>
                    <a:pt x="2720333" y="2543882"/>
                  </a:cubicBezTo>
                  <a:cubicBezTo>
                    <a:pt x="2720333" y="2529393"/>
                    <a:pt x="2724257" y="2518225"/>
                    <a:pt x="2736330" y="2508868"/>
                  </a:cubicBezTo>
                  <a:cubicBezTo>
                    <a:pt x="2807264" y="2454838"/>
                    <a:pt x="2873670" y="2395978"/>
                    <a:pt x="2934039" y="2330176"/>
                  </a:cubicBezTo>
                  <a:cubicBezTo>
                    <a:pt x="2988974" y="2270411"/>
                    <a:pt x="3039684" y="2207325"/>
                    <a:pt x="3084055" y="2139712"/>
                  </a:cubicBezTo>
                  <a:cubicBezTo>
                    <a:pt x="3161026" y="2022596"/>
                    <a:pt x="3223810" y="1897633"/>
                    <a:pt x="3255805" y="1760897"/>
                  </a:cubicBezTo>
                  <a:cubicBezTo>
                    <a:pt x="3299874" y="1572244"/>
                    <a:pt x="3305308" y="1453619"/>
                    <a:pt x="3299874" y="1364273"/>
                  </a:cubicBezTo>
                  <a:close/>
                </a:path>
              </a:pathLst>
            </a:custGeom>
            <a:solidFill>
              <a:schemeClr val="accent1"/>
            </a:solidFill>
            <a:ln w="3014"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BD8842FC-95C4-44BD-B021-2B9475ACC5E1}"/>
                </a:ext>
              </a:extLst>
            </p:cNvPr>
            <p:cNvSpPr/>
            <p:nvPr/>
          </p:nvSpPr>
          <p:spPr>
            <a:xfrm>
              <a:off x="9340503" y="838724"/>
              <a:ext cx="1177194" cy="211291"/>
            </a:xfrm>
            <a:custGeom>
              <a:avLst/>
              <a:gdLst>
                <a:gd name="connsiteX0" fmla="*/ 1125146 w 1177193"/>
                <a:gd name="connsiteY0" fmla="*/ 66482 h 211291"/>
                <a:gd name="connsiteX1" fmla="*/ 891820 w 1177193"/>
                <a:gd name="connsiteY1" fmla="*/ 17281 h 211291"/>
                <a:gd name="connsiteX2" fmla="*/ 391663 w 1177193"/>
                <a:gd name="connsiteY2" fmla="*/ 15772 h 211291"/>
                <a:gd name="connsiteX3" fmla="*/ 148980 w 1177193"/>
                <a:gd name="connsiteY3" fmla="*/ 63765 h 211291"/>
                <a:gd name="connsiteX4" fmla="*/ 29148 w 1177193"/>
                <a:gd name="connsiteY4" fmla="*/ 103609 h 211291"/>
                <a:gd name="connsiteX5" fmla="*/ 12245 w 1177193"/>
                <a:gd name="connsiteY5" fmla="*/ 187220 h 211291"/>
                <a:gd name="connsiteX6" fmla="*/ 78349 w 1177193"/>
                <a:gd name="connsiteY6" fmla="*/ 208953 h 211291"/>
                <a:gd name="connsiteX7" fmla="*/ 344576 w 1177193"/>
                <a:gd name="connsiteY7" fmla="*/ 147075 h 211291"/>
                <a:gd name="connsiteX8" fmla="*/ 885481 w 1177193"/>
                <a:gd name="connsiteY8" fmla="*/ 146773 h 211291"/>
                <a:gd name="connsiteX9" fmla="*/ 1102205 w 1177193"/>
                <a:gd name="connsiteY9" fmla="*/ 197483 h 211291"/>
                <a:gd name="connsiteX10" fmla="*/ 1165895 w 1177193"/>
                <a:gd name="connsiteY10" fmla="*/ 172429 h 211291"/>
                <a:gd name="connsiteX11" fmla="*/ 1165895 w 1177193"/>
                <a:gd name="connsiteY11" fmla="*/ 172429 h 211291"/>
                <a:gd name="connsiteX12" fmla="*/ 1125146 w 1177193"/>
                <a:gd name="connsiteY12" fmla="*/ 66482 h 21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93" h="211291">
                  <a:moveTo>
                    <a:pt x="1125146" y="66482"/>
                  </a:moveTo>
                  <a:cubicBezTo>
                    <a:pt x="1048175" y="45655"/>
                    <a:pt x="970903" y="28148"/>
                    <a:pt x="891820" y="17281"/>
                  </a:cubicBezTo>
                  <a:cubicBezTo>
                    <a:pt x="723089" y="-5961"/>
                    <a:pt x="560093" y="-5055"/>
                    <a:pt x="391663" y="15772"/>
                  </a:cubicBezTo>
                  <a:cubicBezTo>
                    <a:pt x="309863" y="26035"/>
                    <a:pt x="228667" y="42033"/>
                    <a:pt x="148980" y="63765"/>
                  </a:cubicBezTo>
                  <a:cubicBezTo>
                    <a:pt x="108231" y="74934"/>
                    <a:pt x="67482" y="85498"/>
                    <a:pt x="29148" y="103609"/>
                  </a:cubicBezTo>
                  <a:cubicBezTo>
                    <a:pt x="-1338" y="117796"/>
                    <a:pt x="-9488" y="162167"/>
                    <a:pt x="12245" y="187220"/>
                  </a:cubicBezTo>
                  <a:cubicBezTo>
                    <a:pt x="21904" y="208651"/>
                    <a:pt x="54503" y="216499"/>
                    <a:pt x="78349" y="208953"/>
                  </a:cubicBezTo>
                  <a:cubicBezTo>
                    <a:pt x="165280" y="180579"/>
                    <a:pt x="254626" y="162770"/>
                    <a:pt x="344576" y="147075"/>
                  </a:cubicBezTo>
                  <a:cubicBezTo>
                    <a:pt x="536549" y="113872"/>
                    <a:pt x="711618" y="115683"/>
                    <a:pt x="885481" y="146773"/>
                  </a:cubicBezTo>
                  <a:cubicBezTo>
                    <a:pt x="958527" y="159752"/>
                    <a:pt x="1030970" y="175448"/>
                    <a:pt x="1102205" y="197483"/>
                  </a:cubicBezTo>
                  <a:cubicBezTo>
                    <a:pt x="1126957" y="205029"/>
                    <a:pt x="1152010" y="194464"/>
                    <a:pt x="1165895" y="172429"/>
                  </a:cubicBezTo>
                  <a:cubicBezTo>
                    <a:pt x="1165895" y="172429"/>
                    <a:pt x="1165895" y="172429"/>
                    <a:pt x="1165895" y="172429"/>
                  </a:cubicBezTo>
                  <a:cubicBezTo>
                    <a:pt x="1193061" y="130473"/>
                    <a:pt x="1173139" y="79763"/>
                    <a:pt x="1125146" y="66482"/>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FCDC89EE-5A97-44D1-B7D5-F498D34B5B4A}"/>
                </a:ext>
              </a:extLst>
            </p:cNvPr>
            <p:cNvSpPr/>
            <p:nvPr/>
          </p:nvSpPr>
          <p:spPr>
            <a:xfrm>
              <a:off x="9423065" y="1409087"/>
              <a:ext cx="470877" cy="443711"/>
            </a:xfrm>
            <a:custGeom>
              <a:avLst/>
              <a:gdLst>
                <a:gd name="connsiteX0" fmla="*/ 457307 w 470877"/>
                <a:gd name="connsiteY0" fmla="*/ 199 h 443711"/>
                <a:gd name="connsiteX1" fmla="*/ 12086 w 470877"/>
                <a:gd name="connsiteY1" fmla="*/ 64190 h 443711"/>
                <a:gd name="connsiteX2" fmla="*/ 3031 w 470877"/>
                <a:gd name="connsiteY2" fmla="*/ 86829 h 443711"/>
                <a:gd name="connsiteX3" fmla="*/ 281030 w 470877"/>
                <a:gd name="connsiteY3" fmla="*/ 440289 h 443711"/>
                <a:gd name="connsiteX4" fmla="*/ 305177 w 470877"/>
                <a:gd name="connsiteY4" fmla="*/ 436667 h 443711"/>
                <a:gd name="connsiteX5" fmla="*/ 472399 w 470877"/>
                <a:gd name="connsiteY5" fmla="*/ 19215 h 443711"/>
                <a:gd name="connsiteX6" fmla="*/ 457307 w 470877"/>
                <a:gd name="connsiteY6" fmla="*/ 199 h 44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877" h="443711">
                  <a:moveTo>
                    <a:pt x="457307" y="199"/>
                  </a:moveTo>
                  <a:lnTo>
                    <a:pt x="12086" y="64190"/>
                  </a:lnTo>
                  <a:cubicBezTo>
                    <a:pt x="1220" y="65700"/>
                    <a:pt x="-3610" y="78377"/>
                    <a:pt x="3031" y="86829"/>
                  </a:cubicBezTo>
                  <a:lnTo>
                    <a:pt x="281030" y="440289"/>
                  </a:lnTo>
                  <a:cubicBezTo>
                    <a:pt x="287670" y="448740"/>
                    <a:pt x="301253" y="446929"/>
                    <a:pt x="305177" y="436667"/>
                  </a:cubicBezTo>
                  <a:lnTo>
                    <a:pt x="472399" y="19215"/>
                  </a:lnTo>
                  <a:cubicBezTo>
                    <a:pt x="476625" y="9255"/>
                    <a:pt x="468173" y="-1612"/>
                    <a:pt x="457307" y="199"/>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6B915842-1D76-43D0-8066-46D0A15A9C0B}"/>
                </a:ext>
              </a:extLst>
            </p:cNvPr>
            <p:cNvSpPr/>
            <p:nvPr/>
          </p:nvSpPr>
          <p:spPr>
            <a:xfrm>
              <a:off x="8155074" y="1930568"/>
              <a:ext cx="923644" cy="839128"/>
            </a:xfrm>
            <a:custGeom>
              <a:avLst/>
              <a:gdLst>
                <a:gd name="connsiteX0" fmla="*/ 2370 w 923644"/>
                <a:gd name="connsiteY0" fmla="*/ 374895 h 839127"/>
                <a:gd name="connsiteX1" fmla="*/ 80850 w 923644"/>
                <a:gd name="connsiteY1" fmla="*/ 182318 h 839127"/>
                <a:gd name="connsiteX2" fmla="*/ 135182 w 923644"/>
                <a:gd name="connsiteY2" fmla="*/ 124364 h 839127"/>
                <a:gd name="connsiteX3" fmla="*/ 379072 w 923644"/>
                <a:gd name="connsiteY3" fmla="*/ 7248 h 839127"/>
                <a:gd name="connsiteX4" fmla="*/ 740380 w 923644"/>
                <a:gd name="connsiteY4" fmla="*/ 84521 h 839127"/>
                <a:gd name="connsiteX5" fmla="*/ 919072 w 923644"/>
                <a:gd name="connsiteY5" fmla="*/ 354068 h 839127"/>
                <a:gd name="connsiteX6" fmla="*/ 861722 w 923644"/>
                <a:gd name="connsiteY6" fmla="*/ 631161 h 839127"/>
                <a:gd name="connsiteX7" fmla="*/ 557462 w 923644"/>
                <a:gd name="connsiteY7" fmla="*/ 830982 h 839127"/>
                <a:gd name="connsiteX8" fmla="*/ 434913 w 923644"/>
                <a:gd name="connsiteY8" fmla="*/ 839736 h 839127"/>
                <a:gd name="connsiteX9" fmla="*/ 234489 w 923644"/>
                <a:gd name="connsiteY9" fmla="*/ 786007 h 839127"/>
                <a:gd name="connsiteX10" fmla="*/ 109223 w 923644"/>
                <a:gd name="connsiteY10" fmla="*/ 691228 h 839127"/>
                <a:gd name="connsiteX11" fmla="*/ 5389 w 923644"/>
                <a:gd name="connsiteY11" fmla="*/ 480541 h 839127"/>
                <a:gd name="connsiteX12" fmla="*/ 2370 w 923644"/>
                <a:gd name="connsiteY12" fmla="*/ 374895 h 83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644" h="839127">
                  <a:moveTo>
                    <a:pt x="2370" y="374895"/>
                  </a:moveTo>
                  <a:cubicBezTo>
                    <a:pt x="12029" y="303962"/>
                    <a:pt x="37384" y="239669"/>
                    <a:pt x="80850" y="182318"/>
                  </a:cubicBezTo>
                  <a:cubicBezTo>
                    <a:pt x="96848" y="161189"/>
                    <a:pt x="114958" y="141569"/>
                    <a:pt x="135182" y="124364"/>
                  </a:cubicBezTo>
                  <a:cubicBezTo>
                    <a:pt x="203399" y="58562"/>
                    <a:pt x="286708" y="21737"/>
                    <a:pt x="379072" y="7248"/>
                  </a:cubicBezTo>
                  <a:cubicBezTo>
                    <a:pt x="508865" y="-13579"/>
                    <a:pt x="630811" y="9965"/>
                    <a:pt x="740380" y="84521"/>
                  </a:cubicBezTo>
                  <a:cubicBezTo>
                    <a:pt x="836367" y="149719"/>
                    <a:pt x="898245" y="239367"/>
                    <a:pt x="919072" y="354068"/>
                  </a:cubicBezTo>
                  <a:cubicBezTo>
                    <a:pt x="936881" y="453375"/>
                    <a:pt x="916959" y="546645"/>
                    <a:pt x="861722" y="631161"/>
                  </a:cubicBezTo>
                  <a:cubicBezTo>
                    <a:pt x="789581" y="741636"/>
                    <a:pt x="685746" y="805024"/>
                    <a:pt x="557462" y="830982"/>
                  </a:cubicBezTo>
                  <a:cubicBezTo>
                    <a:pt x="517015" y="839132"/>
                    <a:pt x="475964" y="842452"/>
                    <a:pt x="434913" y="839736"/>
                  </a:cubicBezTo>
                  <a:cubicBezTo>
                    <a:pt x="364584" y="835208"/>
                    <a:pt x="297574" y="817701"/>
                    <a:pt x="234489" y="786007"/>
                  </a:cubicBezTo>
                  <a:cubicBezTo>
                    <a:pt x="188306" y="760351"/>
                    <a:pt x="145143" y="730468"/>
                    <a:pt x="109223" y="691228"/>
                  </a:cubicBezTo>
                  <a:cubicBezTo>
                    <a:pt x="53986" y="631161"/>
                    <a:pt x="20481" y="561435"/>
                    <a:pt x="5389" y="480541"/>
                  </a:cubicBezTo>
                  <a:cubicBezTo>
                    <a:pt x="1465" y="460619"/>
                    <a:pt x="-2761" y="404778"/>
                    <a:pt x="2370" y="374895"/>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2FD9DDD1-AED9-4411-B803-D1CCBB092B4B}"/>
                </a:ext>
              </a:extLst>
            </p:cNvPr>
            <p:cNvSpPr/>
            <p:nvPr/>
          </p:nvSpPr>
          <p:spPr>
            <a:xfrm>
              <a:off x="9349428" y="911342"/>
              <a:ext cx="1159083" cy="138848"/>
            </a:xfrm>
            <a:custGeom>
              <a:avLst/>
              <a:gdLst>
                <a:gd name="connsiteX0" fmla="*/ 0 w 1159083"/>
                <a:gd name="connsiteY0" fmla="*/ 110376 h 138848"/>
                <a:gd name="connsiteX1" fmla="*/ 103533 w 1159083"/>
                <a:gd name="connsiteY1" fmla="*/ 75664 h 138848"/>
                <a:gd name="connsiteX2" fmla="*/ 306674 w 1159083"/>
                <a:gd name="connsiteY2" fmla="*/ 28576 h 138848"/>
                <a:gd name="connsiteX3" fmla="*/ 753404 w 1159083"/>
                <a:gd name="connsiteY3" fmla="*/ 5938 h 138848"/>
                <a:gd name="connsiteX4" fmla="*/ 1087244 w 1159083"/>
                <a:gd name="connsiteY4" fmla="*/ 60572 h 138848"/>
                <a:gd name="connsiteX5" fmla="*/ 1161196 w 1159083"/>
                <a:gd name="connsiteY5" fmla="*/ 92567 h 138848"/>
                <a:gd name="connsiteX6" fmla="*/ 1093281 w 1159083"/>
                <a:gd name="connsiteY6" fmla="*/ 125166 h 138848"/>
                <a:gd name="connsiteX7" fmla="*/ 876556 w 1159083"/>
                <a:gd name="connsiteY7" fmla="*/ 74457 h 138848"/>
                <a:gd name="connsiteX8" fmla="*/ 755819 w 1159083"/>
                <a:gd name="connsiteY8" fmla="*/ 59968 h 138848"/>
                <a:gd name="connsiteX9" fmla="*/ 335651 w 1159083"/>
                <a:gd name="connsiteY9" fmla="*/ 74758 h 138848"/>
                <a:gd name="connsiteX10" fmla="*/ 69424 w 1159083"/>
                <a:gd name="connsiteY10" fmla="*/ 136637 h 138848"/>
                <a:gd name="connsiteX11" fmla="*/ 0 w 1159083"/>
                <a:gd name="connsiteY11" fmla="*/ 110376 h 13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9083" h="138848">
                  <a:moveTo>
                    <a:pt x="0" y="110376"/>
                  </a:moveTo>
                  <a:cubicBezTo>
                    <a:pt x="41353" y="90756"/>
                    <a:pt x="64897" y="86530"/>
                    <a:pt x="103533" y="75664"/>
                  </a:cubicBezTo>
                  <a:cubicBezTo>
                    <a:pt x="169938" y="55139"/>
                    <a:pt x="238155" y="40348"/>
                    <a:pt x="306674" y="28576"/>
                  </a:cubicBezTo>
                  <a:cubicBezTo>
                    <a:pt x="461520" y="-2212"/>
                    <a:pt x="624516" y="-5230"/>
                    <a:pt x="753404" y="5938"/>
                  </a:cubicBezTo>
                  <a:cubicBezTo>
                    <a:pt x="873538" y="17408"/>
                    <a:pt x="977674" y="31595"/>
                    <a:pt x="1087244" y="60572"/>
                  </a:cubicBezTo>
                  <a:cubicBezTo>
                    <a:pt x="1097507" y="63288"/>
                    <a:pt x="1147915" y="82305"/>
                    <a:pt x="1161196" y="92567"/>
                  </a:cubicBezTo>
                  <a:cubicBezTo>
                    <a:pt x="1141576" y="126072"/>
                    <a:pt x="1118032" y="133014"/>
                    <a:pt x="1093281" y="125166"/>
                  </a:cubicBezTo>
                  <a:cubicBezTo>
                    <a:pt x="1022347" y="103132"/>
                    <a:pt x="950207" y="85927"/>
                    <a:pt x="876556" y="74457"/>
                  </a:cubicBezTo>
                  <a:cubicBezTo>
                    <a:pt x="836411" y="68118"/>
                    <a:pt x="795964" y="65099"/>
                    <a:pt x="755819" y="59968"/>
                  </a:cubicBezTo>
                  <a:cubicBezTo>
                    <a:pt x="645344" y="45480"/>
                    <a:pt x="536680" y="43367"/>
                    <a:pt x="335651" y="74758"/>
                  </a:cubicBezTo>
                  <a:cubicBezTo>
                    <a:pt x="245098" y="88341"/>
                    <a:pt x="156355" y="108263"/>
                    <a:pt x="69424" y="136637"/>
                  </a:cubicBezTo>
                  <a:cubicBezTo>
                    <a:pt x="40749" y="146597"/>
                    <a:pt x="9659" y="131505"/>
                    <a:pt x="0" y="110376"/>
                  </a:cubicBezTo>
                  <a:close/>
                </a:path>
              </a:pathLst>
            </a:custGeom>
            <a:solidFill>
              <a:schemeClr val="accent1">
                <a:lumMod val="75000"/>
              </a:schemeClr>
            </a:solidFill>
            <a:ln w="3014"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A3D3D05-E2D0-4412-A7EC-3AAA62A3668B}"/>
                </a:ext>
              </a:extLst>
            </p:cNvPr>
            <p:cNvSpPr/>
            <p:nvPr/>
          </p:nvSpPr>
          <p:spPr>
            <a:xfrm>
              <a:off x="8548535" y="2829160"/>
              <a:ext cx="335047" cy="108664"/>
            </a:xfrm>
            <a:custGeom>
              <a:avLst/>
              <a:gdLst>
                <a:gd name="connsiteX0" fmla="*/ 164604 w 335047"/>
                <a:gd name="connsiteY0" fmla="*/ 110176 h 108664"/>
                <a:gd name="connsiteX1" fmla="*/ 7042 w 335047"/>
                <a:gd name="connsiteY1" fmla="*/ 64597 h 108664"/>
                <a:gd name="connsiteX2" fmla="*/ 4023 w 335047"/>
                <a:gd name="connsiteY2" fmla="*/ 48298 h 108664"/>
                <a:gd name="connsiteX3" fmla="*/ 31491 w 335047"/>
                <a:gd name="connsiteY3" fmla="*/ 12680 h 108664"/>
                <a:gd name="connsiteX4" fmla="*/ 48696 w 335047"/>
                <a:gd name="connsiteY4" fmla="*/ 9963 h 108664"/>
                <a:gd name="connsiteX5" fmla="*/ 160982 w 335047"/>
                <a:gd name="connsiteY5" fmla="*/ 43468 h 108664"/>
                <a:gd name="connsiteX6" fmla="*/ 286550 w 335047"/>
                <a:gd name="connsiteY6" fmla="*/ 4228 h 108664"/>
                <a:gd name="connsiteX7" fmla="*/ 303151 w 335047"/>
                <a:gd name="connsiteY7" fmla="*/ 5738 h 108664"/>
                <a:gd name="connsiteX8" fmla="*/ 331826 w 335047"/>
                <a:gd name="connsiteY8" fmla="*/ 40450 h 108664"/>
                <a:gd name="connsiteX9" fmla="*/ 329412 w 335047"/>
                <a:gd name="connsiteY9" fmla="*/ 57957 h 108664"/>
                <a:gd name="connsiteX10" fmla="*/ 237349 w 335047"/>
                <a:gd name="connsiteY10" fmla="*/ 101422 h 108664"/>
                <a:gd name="connsiteX11" fmla="*/ 164604 w 335047"/>
                <a:gd name="connsiteY11" fmla="*/ 110176 h 10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047" h="108664">
                  <a:moveTo>
                    <a:pt x="164604" y="110176"/>
                  </a:moveTo>
                  <a:cubicBezTo>
                    <a:pt x="105141" y="112289"/>
                    <a:pt x="54431" y="94480"/>
                    <a:pt x="7042" y="64597"/>
                  </a:cubicBezTo>
                  <a:cubicBezTo>
                    <a:pt x="-203" y="60070"/>
                    <a:pt x="-2919" y="56146"/>
                    <a:pt x="4023" y="48298"/>
                  </a:cubicBezTo>
                  <a:cubicBezTo>
                    <a:pt x="13984" y="37129"/>
                    <a:pt x="22436" y="24452"/>
                    <a:pt x="31491" y="12680"/>
                  </a:cubicBezTo>
                  <a:cubicBezTo>
                    <a:pt x="36320" y="6039"/>
                    <a:pt x="40848" y="4530"/>
                    <a:pt x="48696" y="9963"/>
                  </a:cubicBezTo>
                  <a:cubicBezTo>
                    <a:pt x="82503" y="33206"/>
                    <a:pt x="120837" y="43166"/>
                    <a:pt x="160982" y="43468"/>
                  </a:cubicBezTo>
                  <a:cubicBezTo>
                    <a:pt x="206561" y="44072"/>
                    <a:pt x="249423" y="31395"/>
                    <a:pt x="286550" y="4228"/>
                  </a:cubicBezTo>
                  <a:cubicBezTo>
                    <a:pt x="293794" y="-1205"/>
                    <a:pt x="297416" y="-2110"/>
                    <a:pt x="303151" y="5738"/>
                  </a:cubicBezTo>
                  <a:cubicBezTo>
                    <a:pt x="311905" y="17812"/>
                    <a:pt x="321262" y="29885"/>
                    <a:pt x="331826" y="40450"/>
                  </a:cubicBezTo>
                  <a:cubicBezTo>
                    <a:pt x="340580" y="48901"/>
                    <a:pt x="336052" y="52825"/>
                    <a:pt x="329412" y="57957"/>
                  </a:cubicBezTo>
                  <a:cubicBezTo>
                    <a:pt x="301340" y="78180"/>
                    <a:pt x="270854" y="92669"/>
                    <a:pt x="237349" y="101422"/>
                  </a:cubicBezTo>
                  <a:cubicBezTo>
                    <a:pt x="212900" y="107761"/>
                    <a:pt x="187846" y="112289"/>
                    <a:pt x="164604" y="110176"/>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C38CDE0-C043-4F2A-A0C6-6A10F61E9BD6}"/>
                </a:ext>
              </a:extLst>
            </p:cNvPr>
            <p:cNvSpPr/>
            <p:nvPr/>
          </p:nvSpPr>
          <p:spPr>
            <a:xfrm>
              <a:off x="11550711" y="2432237"/>
              <a:ext cx="3018" cy="9055"/>
            </a:xfrm>
            <a:custGeom>
              <a:avLst/>
              <a:gdLst>
                <a:gd name="connsiteX0" fmla="*/ 5804 w 3018"/>
                <a:gd name="connsiteY0" fmla="*/ 0 h 9055"/>
                <a:gd name="connsiteX1" fmla="*/ 3087 w 3018"/>
                <a:gd name="connsiteY1" fmla="*/ 9055 h 9055"/>
                <a:gd name="connsiteX2" fmla="*/ 5804 w 3018"/>
                <a:gd name="connsiteY2" fmla="*/ 0 h 9055"/>
              </a:gdLst>
              <a:ahLst/>
              <a:cxnLst>
                <a:cxn ang="0">
                  <a:pos x="connsiteX0" y="connsiteY0"/>
                </a:cxn>
                <a:cxn ang="0">
                  <a:pos x="connsiteX1" y="connsiteY1"/>
                </a:cxn>
                <a:cxn ang="0">
                  <a:pos x="connsiteX2" y="connsiteY2"/>
                </a:cxn>
              </a:cxnLst>
              <a:rect l="l" t="t" r="r" b="b"/>
              <a:pathLst>
                <a:path w="3018" h="9055">
                  <a:moveTo>
                    <a:pt x="5804" y="0"/>
                  </a:moveTo>
                  <a:cubicBezTo>
                    <a:pt x="5804" y="3320"/>
                    <a:pt x="6106" y="6942"/>
                    <a:pt x="3087" y="9055"/>
                  </a:cubicBezTo>
                  <a:cubicBezTo>
                    <a:pt x="-2044" y="4528"/>
                    <a:pt x="-535" y="1509"/>
                    <a:pt x="5804" y="0"/>
                  </a:cubicBezTo>
                  <a:close/>
                </a:path>
              </a:pathLst>
            </a:custGeom>
            <a:solidFill>
              <a:srgbClr val="FDD7D7"/>
            </a:solidFill>
            <a:ln w="3014"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0670D4DC-9D2A-40F4-9777-FE9AE1BCE2FA}"/>
                </a:ext>
              </a:extLst>
            </p:cNvPr>
            <p:cNvSpPr/>
            <p:nvPr/>
          </p:nvSpPr>
          <p:spPr>
            <a:xfrm>
              <a:off x="8525996" y="1300656"/>
              <a:ext cx="12074" cy="3018"/>
            </a:xfrm>
            <a:custGeom>
              <a:avLst/>
              <a:gdLst>
                <a:gd name="connsiteX0" fmla="*/ 12074 w 12073"/>
                <a:gd name="connsiteY0" fmla="*/ 2985 h 3018"/>
                <a:gd name="connsiteX1" fmla="*/ 0 w 12073"/>
                <a:gd name="connsiteY1" fmla="*/ 268 h 3018"/>
                <a:gd name="connsiteX2" fmla="*/ 12074 w 12073"/>
                <a:gd name="connsiteY2" fmla="*/ 2985 h 3018"/>
              </a:gdLst>
              <a:ahLst/>
              <a:cxnLst>
                <a:cxn ang="0">
                  <a:pos x="connsiteX0" y="connsiteY0"/>
                </a:cxn>
                <a:cxn ang="0">
                  <a:pos x="connsiteX1" y="connsiteY1"/>
                </a:cxn>
                <a:cxn ang="0">
                  <a:pos x="connsiteX2" y="connsiteY2"/>
                </a:cxn>
              </a:cxnLst>
              <a:rect l="l" t="t" r="r" b="b"/>
              <a:pathLst>
                <a:path w="12073" h="3018">
                  <a:moveTo>
                    <a:pt x="12074" y="2985"/>
                  </a:moveTo>
                  <a:cubicBezTo>
                    <a:pt x="6641" y="8418"/>
                    <a:pt x="3018" y="4796"/>
                    <a:pt x="0" y="268"/>
                  </a:cubicBezTo>
                  <a:cubicBezTo>
                    <a:pt x="4528" y="-637"/>
                    <a:pt x="8452" y="872"/>
                    <a:pt x="12074" y="2985"/>
                  </a:cubicBezTo>
                  <a:close/>
                </a:path>
              </a:pathLst>
            </a:custGeom>
            <a:solidFill>
              <a:srgbClr val="FCC1C1"/>
            </a:solidFill>
            <a:ln w="3014"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C55F536-DD0E-4781-BF9E-60E54899D2C4}"/>
                </a:ext>
              </a:extLst>
            </p:cNvPr>
            <p:cNvSpPr/>
            <p:nvPr/>
          </p:nvSpPr>
          <p:spPr>
            <a:xfrm>
              <a:off x="8568254" y="1307263"/>
              <a:ext cx="9055" cy="3018"/>
            </a:xfrm>
            <a:custGeom>
              <a:avLst/>
              <a:gdLst>
                <a:gd name="connsiteX0" fmla="*/ 9055 w 9055"/>
                <a:gd name="connsiteY0" fmla="*/ 2415 h 3018"/>
                <a:gd name="connsiteX1" fmla="*/ 0 w 9055"/>
                <a:gd name="connsiteY1" fmla="*/ 0 h 3018"/>
                <a:gd name="connsiteX2" fmla="*/ 9055 w 9055"/>
                <a:gd name="connsiteY2" fmla="*/ 2415 h 3018"/>
              </a:gdLst>
              <a:ahLst/>
              <a:cxnLst>
                <a:cxn ang="0">
                  <a:pos x="connsiteX0" y="connsiteY0"/>
                </a:cxn>
                <a:cxn ang="0">
                  <a:pos x="connsiteX1" y="connsiteY1"/>
                </a:cxn>
                <a:cxn ang="0">
                  <a:pos x="connsiteX2" y="connsiteY2"/>
                </a:cxn>
              </a:cxnLst>
              <a:rect l="l" t="t" r="r" b="b"/>
              <a:pathLst>
                <a:path w="9055" h="3018">
                  <a:moveTo>
                    <a:pt x="9055" y="2415"/>
                  </a:moveTo>
                  <a:cubicBezTo>
                    <a:pt x="4528" y="6942"/>
                    <a:pt x="1509" y="5735"/>
                    <a:pt x="0" y="0"/>
                  </a:cubicBezTo>
                  <a:cubicBezTo>
                    <a:pt x="3018" y="604"/>
                    <a:pt x="6037" y="1509"/>
                    <a:pt x="9055" y="2415"/>
                  </a:cubicBezTo>
                  <a:close/>
                </a:path>
              </a:pathLst>
            </a:custGeom>
            <a:solidFill>
              <a:srgbClr val="FCC0C0"/>
            </a:solidFill>
            <a:ln w="3014"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031A3677-EA06-48DB-B3EE-4AE0C3700203}"/>
                </a:ext>
              </a:extLst>
            </p:cNvPr>
            <p:cNvSpPr/>
            <p:nvPr/>
          </p:nvSpPr>
          <p:spPr>
            <a:xfrm>
              <a:off x="8248573" y="2272560"/>
              <a:ext cx="153941" cy="153941"/>
            </a:xfrm>
            <a:custGeom>
              <a:avLst/>
              <a:gdLst>
                <a:gd name="connsiteX0" fmla="*/ 79413 w 153940"/>
                <a:gd name="connsiteY0" fmla="*/ 2 h 153940"/>
                <a:gd name="connsiteX1" fmla="*/ 156685 w 153940"/>
                <a:gd name="connsiteY1" fmla="*/ 79689 h 153940"/>
                <a:gd name="connsiteX2" fmla="*/ 77904 w 153940"/>
                <a:gd name="connsiteY2" fmla="*/ 156055 h 153940"/>
                <a:gd name="connsiteX3" fmla="*/ 28 w 153940"/>
                <a:gd name="connsiteY3" fmla="*/ 76369 h 153940"/>
                <a:gd name="connsiteX4" fmla="*/ 79413 w 153940"/>
                <a:gd name="connsiteY4" fmla="*/ 2 h 15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0" h="153940">
                  <a:moveTo>
                    <a:pt x="79413" y="2"/>
                  </a:moveTo>
                  <a:cubicBezTo>
                    <a:pt x="122275" y="304"/>
                    <a:pt x="157892" y="36223"/>
                    <a:pt x="156685" y="79689"/>
                  </a:cubicBezTo>
                  <a:cubicBezTo>
                    <a:pt x="155176" y="122551"/>
                    <a:pt x="124388" y="156961"/>
                    <a:pt x="77904" y="156055"/>
                  </a:cubicBezTo>
                  <a:cubicBezTo>
                    <a:pt x="31721" y="155150"/>
                    <a:pt x="1839" y="122853"/>
                    <a:pt x="28" y="76369"/>
                  </a:cubicBezTo>
                  <a:cubicBezTo>
                    <a:pt x="-1180" y="35318"/>
                    <a:pt x="37155" y="-300"/>
                    <a:pt x="79413" y="2"/>
                  </a:cubicBezTo>
                  <a:close/>
                </a:path>
              </a:pathLst>
            </a:custGeom>
            <a:solidFill>
              <a:schemeClr val="bg1"/>
            </a:solidFill>
            <a:ln w="301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F364B7E7-056B-4DDD-BC7E-55A67B882090}"/>
                </a:ext>
              </a:extLst>
            </p:cNvPr>
            <p:cNvSpPr/>
            <p:nvPr/>
          </p:nvSpPr>
          <p:spPr>
            <a:xfrm>
              <a:off x="8637671" y="2272560"/>
              <a:ext cx="153941" cy="153941"/>
            </a:xfrm>
            <a:custGeom>
              <a:avLst/>
              <a:gdLst>
                <a:gd name="connsiteX0" fmla="*/ 79694 w 153940"/>
                <a:gd name="connsiteY0" fmla="*/ 2 h 153940"/>
                <a:gd name="connsiteX1" fmla="*/ 156664 w 153940"/>
                <a:gd name="connsiteY1" fmla="*/ 77274 h 153940"/>
                <a:gd name="connsiteX2" fmla="*/ 79996 w 153940"/>
                <a:gd name="connsiteY2" fmla="*/ 156358 h 153940"/>
                <a:gd name="connsiteX3" fmla="*/ 7 w 153940"/>
                <a:gd name="connsiteY3" fmla="*/ 77576 h 153940"/>
                <a:gd name="connsiteX4" fmla="*/ 79694 w 153940"/>
                <a:gd name="connsiteY4" fmla="*/ 2 h 15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0" h="153940">
                  <a:moveTo>
                    <a:pt x="79694" y="2"/>
                  </a:moveTo>
                  <a:cubicBezTo>
                    <a:pt x="120745" y="304"/>
                    <a:pt x="158475" y="36827"/>
                    <a:pt x="156664" y="77274"/>
                  </a:cubicBezTo>
                  <a:cubicBezTo>
                    <a:pt x="154552" y="123758"/>
                    <a:pt x="125273" y="153641"/>
                    <a:pt x="79996" y="156358"/>
                  </a:cubicBezTo>
                  <a:cubicBezTo>
                    <a:pt x="37436" y="159074"/>
                    <a:pt x="-597" y="119230"/>
                    <a:pt x="7" y="77576"/>
                  </a:cubicBezTo>
                  <a:cubicBezTo>
                    <a:pt x="611" y="34110"/>
                    <a:pt x="36228" y="-300"/>
                    <a:pt x="79694" y="2"/>
                  </a:cubicBezTo>
                  <a:close/>
                </a:path>
              </a:pathLst>
            </a:custGeom>
            <a:solidFill>
              <a:schemeClr val="bg1"/>
            </a:solidFill>
            <a:ln w="3014"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2963C46-D1C9-4CE8-8E3B-7035E2279532}"/>
                </a:ext>
              </a:extLst>
            </p:cNvPr>
            <p:cNvSpPr/>
            <p:nvPr/>
          </p:nvSpPr>
          <p:spPr>
            <a:xfrm>
              <a:off x="11523312" y="1708192"/>
              <a:ext cx="495025" cy="401453"/>
            </a:xfrm>
            <a:custGeom>
              <a:avLst/>
              <a:gdLst>
                <a:gd name="connsiteX0" fmla="*/ 489592 w 495025"/>
                <a:gd name="connsiteY0" fmla="*/ 18634 h 401453"/>
                <a:gd name="connsiteX1" fmla="*/ 455483 w 495025"/>
                <a:gd name="connsiteY1" fmla="*/ 222 h 401453"/>
                <a:gd name="connsiteX2" fmla="*/ 396926 w 495025"/>
                <a:gd name="connsiteY2" fmla="*/ 2335 h 401453"/>
                <a:gd name="connsiteX3" fmla="*/ 216422 w 495025"/>
                <a:gd name="connsiteY3" fmla="*/ 77494 h 401453"/>
                <a:gd name="connsiteX4" fmla="*/ 190766 w 495025"/>
                <a:gd name="connsiteY4" fmla="*/ 86851 h 401453"/>
                <a:gd name="connsiteX5" fmla="*/ 0 w 495025"/>
                <a:gd name="connsiteY5" fmla="*/ 138769 h 401453"/>
                <a:gd name="connsiteX6" fmla="*/ 18412 w 495025"/>
                <a:gd name="connsiteY6" fmla="*/ 208796 h 401453"/>
                <a:gd name="connsiteX7" fmla="*/ 153941 w 495025"/>
                <a:gd name="connsiteY7" fmla="*/ 154464 h 401453"/>
                <a:gd name="connsiteX8" fmla="*/ 153941 w 495025"/>
                <a:gd name="connsiteY8" fmla="*/ 154464 h 401453"/>
                <a:gd name="connsiteX9" fmla="*/ 131001 w 495025"/>
                <a:gd name="connsiteY9" fmla="*/ 228718 h 401453"/>
                <a:gd name="connsiteX10" fmla="*/ 169938 w 495025"/>
                <a:gd name="connsiteY10" fmla="*/ 360926 h 401453"/>
                <a:gd name="connsiteX11" fmla="*/ 275886 w 495025"/>
                <a:gd name="connsiteY11" fmla="*/ 402279 h 401453"/>
                <a:gd name="connsiteX12" fmla="*/ 346819 w 495025"/>
                <a:gd name="connsiteY12" fmla="*/ 373302 h 401453"/>
                <a:gd name="connsiteX13" fmla="*/ 378815 w 495025"/>
                <a:gd name="connsiteY13" fmla="*/ 242301 h 401453"/>
                <a:gd name="connsiteX14" fmla="*/ 292789 w 495025"/>
                <a:gd name="connsiteY14" fmla="*/ 120054 h 401453"/>
                <a:gd name="connsiteX15" fmla="*/ 292789 w 495025"/>
                <a:gd name="connsiteY15" fmla="*/ 105867 h 401453"/>
                <a:gd name="connsiteX16" fmla="*/ 335953 w 495025"/>
                <a:gd name="connsiteY16" fmla="*/ 84738 h 401453"/>
                <a:gd name="connsiteX17" fmla="*/ 458502 w 495025"/>
                <a:gd name="connsiteY17" fmla="*/ 69042 h 401453"/>
                <a:gd name="connsiteX18" fmla="*/ 488988 w 495025"/>
                <a:gd name="connsiteY18" fmla="*/ 57270 h 401453"/>
                <a:gd name="connsiteX19" fmla="*/ 489592 w 495025"/>
                <a:gd name="connsiteY19" fmla="*/ 18634 h 401453"/>
                <a:gd name="connsiteX20" fmla="*/ 316937 w 495025"/>
                <a:gd name="connsiteY20" fmla="*/ 276410 h 401453"/>
                <a:gd name="connsiteX21" fmla="*/ 242683 w 495025"/>
                <a:gd name="connsiteY21" fmla="*/ 329232 h 401453"/>
                <a:gd name="connsiteX22" fmla="*/ 196199 w 495025"/>
                <a:gd name="connsiteY22" fmla="*/ 254073 h 401453"/>
                <a:gd name="connsiteX23" fmla="*/ 225478 w 495025"/>
                <a:gd name="connsiteY23" fmla="*/ 170160 h 401453"/>
                <a:gd name="connsiteX24" fmla="*/ 236344 w 495025"/>
                <a:gd name="connsiteY24" fmla="*/ 165935 h 401453"/>
                <a:gd name="connsiteX25" fmla="*/ 316937 w 495025"/>
                <a:gd name="connsiteY25" fmla="*/ 276410 h 4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5025" h="401453">
                  <a:moveTo>
                    <a:pt x="489592" y="18634"/>
                  </a:moveTo>
                  <a:cubicBezTo>
                    <a:pt x="482046" y="5353"/>
                    <a:pt x="469670" y="524"/>
                    <a:pt x="455483" y="222"/>
                  </a:cubicBezTo>
                  <a:cubicBezTo>
                    <a:pt x="435864" y="-382"/>
                    <a:pt x="416545" y="222"/>
                    <a:pt x="396926" y="2335"/>
                  </a:cubicBezTo>
                  <a:cubicBezTo>
                    <a:pt x="329312" y="9881"/>
                    <a:pt x="268340" y="32821"/>
                    <a:pt x="216422" y="77494"/>
                  </a:cubicBezTo>
                  <a:cubicBezTo>
                    <a:pt x="209178" y="83833"/>
                    <a:pt x="201632" y="88059"/>
                    <a:pt x="190766" y="86851"/>
                  </a:cubicBezTo>
                  <a:cubicBezTo>
                    <a:pt x="111682" y="78400"/>
                    <a:pt x="38334" y="113715"/>
                    <a:pt x="0" y="138769"/>
                  </a:cubicBezTo>
                  <a:cubicBezTo>
                    <a:pt x="6037" y="162010"/>
                    <a:pt x="12074" y="185253"/>
                    <a:pt x="18412" y="208796"/>
                  </a:cubicBezTo>
                  <a:cubicBezTo>
                    <a:pt x="49200" y="185856"/>
                    <a:pt x="103231" y="154464"/>
                    <a:pt x="153941" y="154464"/>
                  </a:cubicBezTo>
                  <a:cubicBezTo>
                    <a:pt x="153941" y="154464"/>
                    <a:pt x="153941" y="154464"/>
                    <a:pt x="153941" y="154464"/>
                  </a:cubicBezTo>
                  <a:cubicBezTo>
                    <a:pt x="140961" y="177706"/>
                    <a:pt x="133113" y="202458"/>
                    <a:pt x="131001" y="228718"/>
                  </a:cubicBezTo>
                  <a:cubicBezTo>
                    <a:pt x="127076" y="277617"/>
                    <a:pt x="137943" y="323196"/>
                    <a:pt x="169938" y="360926"/>
                  </a:cubicBezTo>
                  <a:cubicBezTo>
                    <a:pt x="197406" y="393223"/>
                    <a:pt x="233024" y="406203"/>
                    <a:pt x="275886" y="402279"/>
                  </a:cubicBezTo>
                  <a:cubicBezTo>
                    <a:pt x="303052" y="399562"/>
                    <a:pt x="327200" y="392016"/>
                    <a:pt x="346819" y="373302"/>
                  </a:cubicBezTo>
                  <a:cubicBezTo>
                    <a:pt x="385154" y="336779"/>
                    <a:pt x="389078" y="290898"/>
                    <a:pt x="378815" y="242301"/>
                  </a:cubicBezTo>
                  <a:cubicBezTo>
                    <a:pt x="367646" y="189478"/>
                    <a:pt x="337462" y="149333"/>
                    <a:pt x="292789" y="120054"/>
                  </a:cubicBezTo>
                  <a:cubicBezTo>
                    <a:pt x="284036" y="114319"/>
                    <a:pt x="283734" y="110999"/>
                    <a:pt x="292789" y="105867"/>
                  </a:cubicBezTo>
                  <a:cubicBezTo>
                    <a:pt x="306976" y="98020"/>
                    <a:pt x="320559" y="89870"/>
                    <a:pt x="335953" y="84738"/>
                  </a:cubicBezTo>
                  <a:cubicBezTo>
                    <a:pt x="375796" y="71457"/>
                    <a:pt x="416244" y="63609"/>
                    <a:pt x="458502" y="69042"/>
                  </a:cubicBezTo>
                  <a:cubicBezTo>
                    <a:pt x="470274" y="70552"/>
                    <a:pt x="481744" y="68741"/>
                    <a:pt x="488988" y="57270"/>
                  </a:cubicBezTo>
                  <a:cubicBezTo>
                    <a:pt x="497138" y="44593"/>
                    <a:pt x="496836" y="31916"/>
                    <a:pt x="489592" y="18634"/>
                  </a:cubicBezTo>
                  <a:close/>
                  <a:moveTo>
                    <a:pt x="316937" y="276410"/>
                  </a:moveTo>
                  <a:cubicBezTo>
                    <a:pt x="315428" y="320781"/>
                    <a:pt x="278602" y="347041"/>
                    <a:pt x="242683" y="329232"/>
                  </a:cubicBezTo>
                  <a:cubicBezTo>
                    <a:pt x="213102" y="314442"/>
                    <a:pt x="196199" y="286974"/>
                    <a:pt x="196199" y="254073"/>
                  </a:cubicBezTo>
                  <a:cubicBezTo>
                    <a:pt x="196199" y="222681"/>
                    <a:pt x="208575" y="195515"/>
                    <a:pt x="225478" y="170160"/>
                  </a:cubicBezTo>
                  <a:cubicBezTo>
                    <a:pt x="228496" y="165633"/>
                    <a:pt x="230911" y="164123"/>
                    <a:pt x="236344" y="165935"/>
                  </a:cubicBezTo>
                  <a:cubicBezTo>
                    <a:pt x="279508" y="180121"/>
                    <a:pt x="318446" y="233246"/>
                    <a:pt x="316937" y="276410"/>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863291CE-8D91-4E33-B56A-F95BF7502481}"/>
                </a:ext>
              </a:extLst>
            </p:cNvPr>
            <p:cNvSpPr/>
            <p:nvPr/>
          </p:nvSpPr>
          <p:spPr>
            <a:xfrm>
              <a:off x="8470758" y="1665552"/>
              <a:ext cx="211291" cy="211291"/>
            </a:xfrm>
            <a:custGeom>
              <a:avLst/>
              <a:gdLst>
                <a:gd name="connsiteX0" fmla="*/ 213102 w 211291"/>
                <a:gd name="connsiteY0" fmla="*/ 106551 h 211291"/>
                <a:gd name="connsiteX1" fmla="*/ 106551 w 211291"/>
                <a:gd name="connsiteY1" fmla="*/ 213102 h 211291"/>
                <a:gd name="connsiteX2" fmla="*/ 0 w 211291"/>
                <a:gd name="connsiteY2" fmla="*/ 106551 h 211291"/>
                <a:gd name="connsiteX3" fmla="*/ 106551 w 211291"/>
                <a:gd name="connsiteY3" fmla="*/ 0 h 211291"/>
                <a:gd name="connsiteX4" fmla="*/ 213102 w 211291"/>
                <a:gd name="connsiteY4" fmla="*/ 106551 h 21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1" h="211291">
                  <a:moveTo>
                    <a:pt x="213102" y="106551"/>
                  </a:moveTo>
                  <a:cubicBezTo>
                    <a:pt x="213102" y="165398"/>
                    <a:pt x="165398" y="213102"/>
                    <a:pt x="106551" y="213102"/>
                  </a:cubicBezTo>
                  <a:cubicBezTo>
                    <a:pt x="47705" y="213102"/>
                    <a:pt x="0" y="165398"/>
                    <a:pt x="0" y="106551"/>
                  </a:cubicBezTo>
                  <a:cubicBezTo>
                    <a:pt x="0" y="47704"/>
                    <a:pt x="47705" y="0"/>
                    <a:pt x="106551" y="0"/>
                  </a:cubicBezTo>
                  <a:cubicBezTo>
                    <a:pt x="165398" y="0"/>
                    <a:pt x="213102" y="47705"/>
                    <a:pt x="213102" y="106551"/>
                  </a:cubicBezTo>
                  <a:close/>
                </a:path>
              </a:pathLst>
            </a:custGeom>
            <a:solidFill>
              <a:schemeClr val="accent1">
                <a:lumMod val="25000"/>
              </a:schemeClr>
            </a:solidFill>
            <a:ln w="3014"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C8F49A7-6189-445F-903F-B5E8F3F08315}"/>
                </a:ext>
              </a:extLst>
            </p:cNvPr>
            <p:cNvSpPr/>
            <p:nvPr/>
          </p:nvSpPr>
          <p:spPr>
            <a:xfrm>
              <a:off x="8497623" y="1731053"/>
              <a:ext cx="78480" cy="78480"/>
            </a:xfrm>
            <a:custGeom>
              <a:avLst/>
              <a:gdLst>
                <a:gd name="connsiteX0" fmla="*/ 79687 w 78479"/>
                <a:gd name="connsiteY0" fmla="*/ 39843 h 78479"/>
                <a:gd name="connsiteX1" fmla="*/ 39843 w 78479"/>
                <a:gd name="connsiteY1" fmla="*/ 79687 h 78479"/>
                <a:gd name="connsiteX2" fmla="*/ 0 w 78479"/>
                <a:gd name="connsiteY2" fmla="*/ 39843 h 78479"/>
                <a:gd name="connsiteX3" fmla="*/ 39843 w 78479"/>
                <a:gd name="connsiteY3" fmla="*/ 0 h 78479"/>
                <a:gd name="connsiteX4" fmla="*/ 79687 w 78479"/>
                <a:gd name="connsiteY4" fmla="*/ 39843 h 7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9" h="78479">
                  <a:moveTo>
                    <a:pt x="79687" y="39843"/>
                  </a:moveTo>
                  <a:cubicBezTo>
                    <a:pt x="79687" y="61848"/>
                    <a:pt x="61848" y="79687"/>
                    <a:pt x="39843" y="79687"/>
                  </a:cubicBezTo>
                  <a:cubicBezTo>
                    <a:pt x="17839" y="79687"/>
                    <a:pt x="0" y="61848"/>
                    <a:pt x="0" y="39843"/>
                  </a:cubicBezTo>
                  <a:cubicBezTo>
                    <a:pt x="0" y="17839"/>
                    <a:pt x="17839" y="0"/>
                    <a:pt x="39843" y="0"/>
                  </a:cubicBezTo>
                  <a:cubicBezTo>
                    <a:pt x="61848" y="0"/>
                    <a:pt x="79687" y="17839"/>
                    <a:pt x="79687" y="39843"/>
                  </a:cubicBezTo>
                  <a:close/>
                </a:path>
              </a:pathLst>
            </a:custGeom>
            <a:solidFill>
              <a:srgbClr val="F2F2F2"/>
            </a:solidFill>
            <a:ln w="3014"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02E8F8DB-0610-4670-BD32-F8C0F03C5887}"/>
                </a:ext>
              </a:extLst>
            </p:cNvPr>
            <p:cNvSpPr/>
            <p:nvPr/>
          </p:nvSpPr>
          <p:spPr>
            <a:xfrm>
              <a:off x="9042754" y="1778140"/>
              <a:ext cx="211291" cy="211291"/>
            </a:xfrm>
            <a:custGeom>
              <a:avLst/>
              <a:gdLst>
                <a:gd name="connsiteX0" fmla="*/ 213102 w 211291"/>
                <a:gd name="connsiteY0" fmla="*/ 106551 h 211291"/>
                <a:gd name="connsiteX1" fmla="*/ 106551 w 211291"/>
                <a:gd name="connsiteY1" fmla="*/ 213102 h 211291"/>
                <a:gd name="connsiteX2" fmla="*/ 0 w 211291"/>
                <a:gd name="connsiteY2" fmla="*/ 106551 h 211291"/>
                <a:gd name="connsiteX3" fmla="*/ 106551 w 211291"/>
                <a:gd name="connsiteY3" fmla="*/ 0 h 211291"/>
                <a:gd name="connsiteX4" fmla="*/ 213102 w 211291"/>
                <a:gd name="connsiteY4" fmla="*/ 106551 h 21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1" h="211291">
                  <a:moveTo>
                    <a:pt x="213102" y="106551"/>
                  </a:moveTo>
                  <a:cubicBezTo>
                    <a:pt x="213102" y="165398"/>
                    <a:pt x="165398" y="213102"/>
                    <a:pt x="106551" y="213102"/>
                  </a:cubicBezTo>
                  <a:cubicBezTo>
                    <a:pt x="47705" y="213102"/>
                    <a:pt x="0" y="165398"/>
                    <a:pt x="0" y="106551"/>
                  </a:cubicBezTo>
                  <a:cubicBezTo>
                    <a:pt x="0" y="47705"/>
                    <a:pt x="47705" y="0"/>
                    <a:pt x="106551" y="0"/>
                  </a:cubicBezTo>
                  <a:cubicBezTo>
                    <a:pt x="165398" y="0"/>
                    <a:pt x="213102" y="47705"/>
                    <a:pt x="213102" y="106551"/>
                  </a:cubicBezTo>
                  <a:close/>
                </a:path>
              </a:pathLst>
            </a:custGeom>
            <a:solidFill>
              <a:schemeClr val="accent1">
                <a:lumMod val="25000"/>
              </a:schemeClr>
            </a:solidFill>
            <a:ln w="3014"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6F845B50-69BF-4EB2-AB6D-9A4EC1C56536}"/>
                </a:ext>
              </a:extLst>
            </p:cNvPr>
            <p:cNvSpPr/>
            <p:nvPr/>
          </p:nvSpPr>
          <p:spPr>
            <a:xfrm>
              <a:off x="9069618" y="1843641"/>
              <a:ext cx="78480" cy="78480"/>
            </a:xfrm>
            <a:custGeom>
              <a:avLst/>
              <a:gdLst>
                <a:gd name="connsiteX0" fmla="*/ 79687 w 78479"/>
                <a:gd name="connsiteY0" fmla="*/ 39844 h 78479"/>
                <a:gd name="connsiteX1" fmla="*/ 39843 w 78479"/>
                <a:gd name="connsiteY1" fmla="*/ 79687 h 78479"/>
                <a:gd name="connsiteX2" fmla="*/ 0 w 78479"/>
                <a:gd name="connsiteY2" fmla="*/ 39844 h 78479"/>
                <a:gd name="connsiteX3" fmla="*/ 39843 w 78479"/>
                <a:gd name="connsiteY3" fmla="*/ 0 h 78479"/>
                <a:gd name="connsiteX4" fmla="*/ 79687 w 78479"/>
                <a:gd name="connsiteY4" fmla="*/ 39844 h 7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9" h="78479">
                  <a:moveTo>
                    <a:pt x="79687" y="39844"/>
                  </a:moveTo>
                  <a:cubicBezTo>
                    <a:pt x="79687" y="61848"/>
                    <a:pt x="61848" y="79687"/>
                    <a:pt x="39843" y="79687"/>
                  </a:cubicBezTo>
                  <a:cubicBezTo>
                    <a:pt x="17838" y="79687"/>
                    <a:pt x="0" y="61848"/>
                    <a:pt x="0" y="39844"/>
                  </a:cubicBezTo>
                  <a:cubicBezTo>
                    <a:pt x="0" y="17839"/>
                    <a:pt x="17838" y="0"/>
                    <a:pt x="39843" y="0"/>
                  </a:cubicBezTo>
                  <a:cubicBezTo>
                    <a:pt x="61848" y="0"/>
                    <a:pt x="79687" y="17839"/>
                    <a:pt x="79687" y="39844"/>
                  </a:cubicBezTo>
                  <a:close/>
                </a:path>
              </a:pathLst>
            </a:custGeom>
            <a:solidFill>
              <a:srgbClr val="F2F2F2"/>
            </a:solidFill>
            <a:ln w="3014" cap="flat">
              <a:noFill/>
              <a:prstDash val="solid"/>
              <a:miter/>
            </a:ln>
          </p:spPr>
          <p:txBody>
            <a:bodyPr rtlCol="0" anchor="ctr"/>
            <a:lstStyle/>
            <a:p>
              <a:endParaRPr lang="en-US" dirty="0"/>
            </a:p>
          </p:txBody>
        </p:sp>
      </p:grpSp>
      <p:sp>
        <p:nvSpPr>
          <p:cNvPr id="75" name="TextBox 74">
            <a:extLst>
              <a:ext uri="{FF2B5EF4-FFF2-40B4-BE49-F238E27FC236}">
                <a16:creationId xmlns:a16="http://schemas.microsoft.com/office/drawing/2014/main" id="{142C7B1D-F237-47F6-B485-D15B93DFA4C6}"/>
              </a:ext>
            </a:extLst>
          </p:cNvPr>
          <p:cNvSpPr txBox="1"/>
          <p:nvPr/>
        </p:nvSpPr>
        <p:spPr>
          <a:xfrm>
            <a:off x="319109" y="1720638"/>
            <a:ext cx="3229988" cy="3170099"/>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INSURANCE AGENCY IS THE MOST BENFITTED THE REASON BEING, IN CORPORATE INSURANCE THE PROFIT IS IN BULK AS NOT MANY EMPLOYEES WOULD FACE A SITUATION OF CLAIMING THE INSURANCE.</a:t>
            </a:r>
          </a:p>
        </p:txBody>
      </p:sp>
      <p:sp>
        <p:nvSpPr>
          <p:cNvPr id="4" name="TextBox 3">
            <a:extLst>
              <a:ext uri="{FF2B5EF4-FFF2-40B4-BE49-F238E27FC236}">
                <a16:creationId xmlns:a16="http://schemas.microsoft.com/office/drawing/2014/main" id="{612EC13D-2753-45B5-A29F-7C6A7A64290D}"/>
              </a:ext>
            </a:extLst>
          </p:cNvPr>
          <p:cNvSpPr txBox="1"/>
          <p:nvPr/>
        </p:nvSpPr>
        <p:spPr>
          <a:xfrm>
            <a:off x="8603550" y="1720637"/>
            <a:ext cx="3229988" cy="3477875"/>
          </a:xfrm>
          <a:prstGeom prst="rect">
            <a:avLst/>
          </a:prstGeom>
          <a:noFill/>
        </p:spPr>
        <p:txBody>
          <a:bodyPr wrap="square">
            <a:spAutoFit/>
          </a:bodyPr>
          <a:lstStyle/>
          <a:p>
            <a:pPr algn="r"/>
            <a:r>
              <a:rPr lang="en-US" sz="2000" dirty="0">
                <a:solidFill>
                  <a:schemeClr val="bg1"/>
                </a:solidFill>
                <a:latin typeface="Times New Roman" panose="02020603050405020304" pitchFamily="18" charset="0"/>
                <a:cs typeface="Times New Roman" panose="02020603050405020304" pitchFamily="18" charset="0"/>
              </a:rPr>
              <a:t>IN INDIVIDUAL INSURANCE , INSURANCE IS ONLY PROVIDED IN THE AGE GROUP OF 0-60 AND IN OUR STUDY FROM 20-60 WHERE THE PROBABILITY OF CLAIMING THE INSURANCE IS AGAIN VERY LESS. </a:t>
            </a:r>
          </a:p>
        </p:txBody>
      </p:sp>
      <p:sp>
        <p:nvSpPr>
          <p:cNvPr id="79" name="TextBox 78">
            <a:extLst>
              <a:ext uri="{FF2B5EF4-FFF2-40B4-BE49-F238E27FC236}">
                <a16:creationId xmlns:a16="http://schemas.microsoft.com/office/drawing/2014/main" id="{DE1E6FBB-5238-4B75-B1AA-322421563702}"/>
              </a:ext>
            </a:extLst>
          </p:cNvPr>
          <p:cNvSpPr txBox="1"/>
          <p:nvPr/>
        </p:nvSpPr>
        <p:spPr>
          <a:xfrm>
            <a:off x="679026" y="450625"/>
            <a:ext cx="6094476" cy="784830"/>
          </a:xfrm>
          <a:prstGeom prst="rect">
            <a:avLst/>
          </a:prstGeom>
          <a:noFill/>
        </p:spPr>
        <p:txBody>
          <a:bodyPr wrap="square">
            <a:spAutoFit/>
          </a:bodyPr>
          <a:lstStyle/>
          <a:p>
            <a:r>
              <a:rPr lang="en-US" sz="4500" b="1" dirty="0">
                <a:solidFill>
                  <a:schemeClr val="bg1"/>
                </a:solidFill>
                <a:latin typeface="Times New Roman" panose="02020603050405020304" pitchFamily="18" charset="0"/>
                <a:cs typeface="Times New Roman" panose="02020603050405020304" pitchFamily="18" charset="0"/>
              </a:rPr>
              <a:t>HOW?</a:t>
            </a:r>
          </a:p>
        </p:txBody>
      </p:sp>
      <p:sp>
        <p:nvSpPr>
          <p:cNvPr id="81" name="object 6" descr="Beige rectangle">
            <a:extLst>
              <a:ext uri="{FF2B5EF4-FFF2-40B4-BE49-F238E27FC236}">
                <a16:creationId xmlns:a16="http://schemas.microsoft.com/office/drawing/2014/main" id="{DD406C61-A3B2-432A-BDF5-BC61F0DB6101}"/>
              </a:ext>
            </a:extLst>
          </p:cNvPr>
          <p:cNvSpPr/>
          <p:nvPr/>
        </p:nvSpPr>
        <p:spPr>
          <a:xfrm>
            <a:off x="777887" y="1131666"/>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85991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587" y="438224"/>
            <a:ext cx="3932237" cy="1302111"/>
          </a:xfrm>
        </p:spPr>
        <p:txBody>
          <a:bodyPr>
            <a:normAutofit fontScale="90000"/>
          </a:bodyPr>
          <a:lstStyle/>
          <a:p>
            <a:r>
              <a:rPr lang="en-US" sz="3200" dirty="0">
                <a:latin typeface="Times New Roman" panose="02020603050405020304" pitchFamily="18" charset="0"/>
                <a:cs typeface="Times New Roman" panose="02020603050405020304" pitchFamily="18" charset="0"/>
              </a:rPr>
              <a:t>WHICH INSURANCE IS BETTER ?</a:t>
            </a: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26</a:t>
            </a:fld>
            <a:endParaRPr lang="en-US" dirty="0"/>
          </a:p>
        </p:txBody>
      </p:sp>
      <p:sp>
        <p:nvSpPr>
          <p:cNvPr id="14" name="object 13" descr="Beige rectangle">
            <a:extLst>
              <a:ext uri="{FF2B5EF4-FFF2-40B4-BE49-F238E27FC236}">
                <a16:creationId xmlns:a16="http://schemas.microsoft.com/office/drawing/2014/main" id="{FEBB8673-0A72-4C5C-8239-7EF600504010}"/>
              </a:ext>
            </a:extLst>
          </p:cNvPr>
          <p:cNvSpPr/>
          <p:nvPr/>
        </p:nvSpPr>
        <p:spPr>
          <a:xfrm>
            <a:off x="915656" y="1732552"/>
            <a:ext cx="3638589"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grpSp>
        <p:nvGrpSpPr>
          <p:cNvPr id="15" name="Group 14">
            <a:extLst>
              <a:ext uri="{FF2B5EF4-FFF2-40B4-BE49-F238E27FC236}">
                <a16:creationId xmlns:a16="http://schemas.microsoft.com/office/drawing/2014/main" id="{61391D9C-9A2F-40E3-A76B-7BDCE739B12E}"/>
              </a:ext>
            </a:extLst>
          </p:cNvPr>
          <p:cNvGrpSpPr/>
          <p:nvPr/>
        </p:nvGrpSpPr>
        <p:grpSpPr>
          <a:xfrm>
            <a:off x="-71021" y="2379214"/>
            <a:ext cx="3542190" cy="3589263"/>
            <a:chOff x="4418825" y="1666106"/>
            <a:chExt cx="3343265" cy="3378518"/>
          </a:xfrm>
        </p:grpSpPr>
        <p:sp>
          <p:nvSpPr>
            <p:cNvPr id="17" name="자유형: 도형 19">
              <a:extLst>
                <a:ext uri="{FF2B5EF4-FFF2-40B4-BE49-F238E27FC236}">
                  <a16:creationId xmlns:a16="http://schemas.microsoft.com/office/drawing/2014/main" id="{04C421BF-099D-4D0E-82C5-4EE23B099460}"/>
                </a:ext>
              </a:extLst>
            </p:cNvPr>
            <p:cNvSpPr/>
            <p:nvPr/>
          </p:nvSpPr>
          <p:spPr>
            <a:xfrm rot="18805991">
              <a:off x="4401199" y="1683732"/>
              <a:ext cx="3378518" cy="3343265"/>
            </a:xfrm>
            <a:custGeom>
              <a:avLst/>
              <a:gdLst>
                <a:gd name="connsiteX0" fmla="*/ 1582868 w 3378518"/>
                <a:gd name="connsiteY0" fmla="*/ 2514775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910377 w 3378518"/>
                <a:gd name="connsiteY6" fmla="*/ 1787884 h 3343265"/>
                <a:gd name="connsiteX7" fmla="*/ 909725 w 3378518"/>
                <a:gd name="connsiteY7" fmla="*/ 1788361 h 3343265"/>
                <a:gd name="connsiteX8" fmla="*/ 905259 w 3378518"/>
                <a:gd name="connsiteY8" fmla="*/ 1785216 h 3343265"/>
                <a:gd name="connsiteX9" fmla="*/ 1540529 w 3378518"/>
                <a:gd name="connsiteY9" fmla="*/ 2416784 h 3343265"/>
                <a:gd name="connsiteX10" fmla="*/ 1544133 w 3378518"/>
                <a:gd name="connsiteY10" fmla="*/ 2425125 h 3343265"/>
                <a:gd name="connsiteX11" fmla="*/ 1537828 w 3378518"/>
                <a:gd name="connsiteY11" fmla="*/ 2422532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1582868 w 3378518"/>
                <a:gd name="connsiteY0" fmla="*/ 2514775 h 3343265"/>
                <a:gd name="connsiteX1" fmla="*/ 1585140 w 3378518"/>
                <a:gd name="connsiteY1" fmla="*/ 2520032 h 3343265"/>
                <a:gd name="connsiteX2" fmla="*/ 1571007 w 3378518"/>
                <a:gd name="connsiteY2" fmla="*/ 2543617 h 3343265"/>
                <a:gd name="connsiteX3" fmla="*/ 1582868 w 3378518"/>
                <a:gd name="connsiteY3" fmla="*/ 2514775 h 3343265"/>
                <a:gd name="connsiteX4" fmla="*/ 890036 w 3378518"/>
                <a:gd name="connsiteY4" fmla="*/ 1777279 h 3343265"/>
                <a:gd name="connsiteX5" fmla="*/ 867690 w 3378518"/>
                <a:gd name="connsiteY5" fmla="*/ 1772294 h 3343265"/>
                <a:gd name="connsiteX6" fmla="*/ 874046 w 3378518"/>
                <a:gd name="connsiteY6" fmla="*/ 1768943 h 3343265"/>
                <a:gd name="connsiteX7" fmla="*/ 890036 w 3378518"/>
                <a:gd name="connsiteY7" fmla="*/ 1777279 h 3343265"/>
                <a:gd name="connsiteX8" fmla="*/ 910377 w 3378518"/>
                <a:gd name="connsiteY8" fmla="*/ 1787884 h 3343265"/>
                <a:gd name="connsiteX9" fmla="*/ 909725 w 3378518"/>
                <a:gd name="connsiteY9" fmla="*/ 1788361 h 3343265"/>
                <a:gd name="connsiteX10" fmla="*/ 905259 w 3378518"/>
                <a:gd name="connsiteY10" fmla="*/ 1785216 h 3343265"/>
                <a:gd name="connsiteX11" fmla="*/ 910377 w 3378518"/>
                <a:gd name="connsiteY11" fmla="*/ 1787884 h 3343265"/>
                <a:gd name="connsiteX12" fmla="*/ 1540529 w 3378518"/>
                <a:gd name="connsiteY12" fmla="*/ 2416784 h 3343265"/>
                <a:gd name="connsiteX13" fmla="*/ 1544133 w 3378518"/>
                <a:gd name="connsiteY13" fmla="*/ 2425125 h 3343265"/>
                <a:gd name="connsiteX14" fmla="*/ 1537828 w 3378518"/>
                <a:gd name="connsiteY14" fmla="*/ 2422532 h 3343265"/>
                <a:gd name="connsiteX15" fmla="*/ 1540529 w 3378518"/>
                <a:gd name="connsiteY15" fmla="*/ 2416784 h 3343265"/>
                <a:gd name="connsiteX16" fmla="*/ 2052499 w 3378518"/>
                <a:gd name="connsiteY16" fmla="*/ 409197 h 3343265"/>
                <a:gd name="connsiteX17" fmla="*/ 1721848 w 3378518"/>
                <a:gd name="connsiteY17" fmla="*/ 978193 h 3343265"/>
                <a:gd name="connsiteX18" fmla="*/ 1718264 w 3378518"/>
                <a:gd name="connsiteY18" fmla="*/ 1549318 h 3343265"/>
                <a:gd name="connsiteX19" fmla="*/ 1553358 w 3378518"/>
                <a:gd name="connsiteY19" fmla="*/ 1712169 h 3343265"/>
                <a:gd name="connsiteX20" fmla="*/ 982233 w 3378518"/>
                <a:gd name="connsiteY20" fmla="*/ 1708585 h 3343265"/>
                <a:gd name="connsiteX21" fmla="*/ 438132 w 3378518"/>
                <a:gd name="connsiteY21" fmla="*/ 1996240 h 3343265"/>
                <a:gd name="connsiteX22" fmla="*/ 1327831 w 3378518"/>
                <a:gd name="connsiteY22" fmla="*/ 2935982 h 3343265"/>
                <a:gd name="connsiteX23" fmla="*/ 1644360 w 3378518"/>
                <a:gd name="connsiteY23" fmla="*/ 2379076 h 3343265"/>
                <a:gd name="connsiteX24" fmla="*/ 1647944 w 3378518"/>
                <a:gd name="connsiteY24" fmla="*/ 1807951 h 3343265"/>
                <a:gd name="connsiteX25" fmla="*/ 1812850 w 3378518"/>
                <a:gd name="connsiteY25" fmla="*/ 1645100 h 3343265"/>
                <a:gd name="connsiteX26" fmla="*/ 2383975 w 3378518"/>
                <a:gd name="connsiteY26" fmla="*/ 1648684 h 3343265"/>
                <a:gd name="connsiteX27" fmla="*/ 2775160 w 3378518"/>
                <a:gd name="connsiteY27" fmla="*/ 1524061 h 3343265"/>
                <a:gd name="connsiteX28" fmla="*/ 2793741 w 3378518"/>
                <a:gd name="connsiteY28" fmla="*/ 1508778 h 3343265"/>
                <a:gd name="connsiteX29" fmla="*/ 2816322 w 3378518"/>
                <a:gd name="connsiteY29" fmla="*/ 1508471 h 3343265"/>
                <a:gd name="connsiteX30" fmla="*/ 2806599 w 3378518"/>
                <a:gd name="connsiteY30" fmla="*/ 1498202 h 3343265"/>
                <a:gd name="connsiteX31" fmla="*/ 2837773 w 3378518"/>
                <a:gd name="connsiteY31" fmla="*/ 1472561 h 3343265"/>
                <a:gd name="connsiteX32" fmla="*/ 2941609 w 3378518"/>
                <a:gd name="connsiteY32" fmla="*/ 1348315 h 3343265"/>
                <a:gd name="connsiteX33" fmla="*/ 2052499 w 3378518"/>
                <a:gd name="connsiteY33" fmla="*/ 409197 h 3343265"/>
                <a:gd name="connsiteX34" fmla="*/ 2174049 w 3378518"/>
                <a:gd name="connsiteY34" fmla="*/ 52146 h 3343265"/>
                <a:gd name="connsiteX35" fmla="*/ 3332823 w 3378518"/>
                <a:gd name="connsiteY35" fmla="*/ 1276097 h 3343265"/>
                <a:gd name="connsiteX36" fmla="*/ 3326372 w 3378518"/>
                <a:gd name="connsiteY36" fmla="*/ 1512000 h 3343265"/>
                <a:gd name="connsiteX37" fmla="*/ 3090468 w 3378518"/>
                <a:gd name="connsiteY37" fmla="*/ 1505547 h 3343265"/>
                <a:gd name="connsiteX38" fmla="*/ 3073378 w 3378518"/>
                <a:gd name="connsiteY38" fmla="*/ 1487496 h 3343265"/>
                <a:gd name="connsiteX39" fmla="*/ 2382792 w 3378518"/>
                <a:gd name="connsiteY39" fmla="*/ 1837062 h 3343265"/>
                <a:gd name="connsiteX40" fmla="*/ 1832752 w 3378518"/>
                <a:gd name="connsiteY40" fmla="*/ 1833609 h 3343265"/>
                <a:gd name="connsiteX41" fmla="*/ 1832752 w 3378518"/>
                <a:gd name="connsiteY41" fmla="*/ 2374892 h 3343265"/>
                <a:gd name="connsiteX42" fmla="*/ 1457702 w 3378518"/>
                <a:gd name="connsiteY42" fmla="*/ 3079064 h 3343265"/>
                <a:gd name="connsiteX43" fmla="*/ 1440373 w 3378518"/>
                <a:gd name="connsiteY43" fmla="*/ 3297572 h 3343265"/>
                <a:gd name="connsiteX44" fmla="*/ 1204469 w 3378518"/>
                <a:gd name="connsiteY44" fmla="*/ 3291119 h 3343265"/>
                <a:gd name="connsiteX45" fmla="*/ 45693 w 3378518"/>
                <a:gd name="connsiteY45" fmla="*/ 2067168 h 3343265"/>
                <a:gd name="connsiteX46" fmla="*/ 52146 w 3378518"/>
                <a:gd name="connsiteY46" fmla="*/ 1831267 h 3343265"/>
                <a:gd name="connsiteX47" fmla="*/ 288050 w 3378518"/>
                <a:gd name="connsiteY47" fmla="*/ 1837718 h 3343265"/>
                <a:gd name="connsiteX48" fmla="*/ 305161 w 3378518"/>
                <a:gd name="connsiteY48" fmla="*/ 1855791 h 3343265"/>
                <a:gd name="connsiteX49" fmla="*/ 978047 w 3378518"/>
                <a:gd name="connsiteY49" fmla="*/ 1520187 h 3343265"/>
                <a:gd name="connsiteX50" fmla="*/ 1530057 w 3378518"/>
                <a:gd name="connsiteY50" fmla="*/ 1520187 h 3343265"/>
                <a:gd name="connsiteX51" fmla="*/ 1533467 w 3378518"/>
                <a:gd name="connsiteY51" fmla="*/ 977008 h 3343265"/>
                <a:gd name="connsiteX52" fmla="*/ 1923558 w 3378518"/>
                <a:gd name="connsiteY52" fmla="*/ 268587 h 3343265"/>
                <a:gd name="connsiteX53" fmla="*/ 1938145 w 3378518"/>
                <a:gd name="connsiteY53" fmla="*/ 45695 h 3343265"/>
                <a:gd name="connsiteX54" fmla="*/ 2174049 w 3378518"/>
                <a:gd name="connsiteY54" fmla="*/ 52146 h 3343265"/>
                <a:gd name="connsiteX0" fmla="*/ 1571007 w 3378518"/>
                <a:gd name="connsiteY0" fmla="*/ 2543617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890036 w 3378518"/>
                <a:gd name="connsiteY6" fmla="*/ 1777279 h 3343265"/>
                <a:gd name="connsiteX7" fmla="*/ 910377 w 3378518"/>
                <a:gd name="connsiteY7" fmla="*/ 1787884 h 3343265"/>
                <a:gd name="connsiteX8" fmla="*/ 909725 w 3378518"/>
                <a:gd name="connsiteY8" fmla="*/ 1788361 h 3343265"/>
                <a:gd name="connsiteX9" fmla="*/ 905259 w 3378518"/>
                <a:gd name="connsiteY9" fmla="*/ 1785216 h 3343265"/>
                <a:gd name="connsiteX10" fmla="*/ 910377 w 3378518"/>
                <a:gd name="connsiteY10" fmla="*/ 1787884 h 3343265"/>
                <a:gd name="connsiteX11" fmla="*/ 1540529 w 3378518"/>
                <a:gd name="connsiteY11" fmla="*/ 2416784 h 3343265"/>
                <a:gd name="connsiteX12" fmla="*/ 1544133 w 3378518"/>
                <a:gd name="connsiteY12" fmla="*/ 2425125 h 3343265"/>
                <a:gd name="connsiteX13" fmla="*/ 1537828 w 3378518"/>
                <a:gd name="connsiteY13" fmla="*/ 2422532 h 3343265"/>
                <a:gd name="connsiteX14" fmla="*/ 1540529 w 3378518"/>
                <a:gd name="connsiteY14" fmla="*/ 2416784 h 3343265"/>
                <a:gd name="connsiteX15" fmla="*/ 2052499 w 3378518"/>
                <a:gd name="connsiteY15" fmla="*/ 409197 h 3343265"/>
                <a:gd name="connsiteX16" fmla="*/ 1721848 w 3378518"/>
                <a:gd name="connsiteY16" fmla="*/ 978193 h 3343265"/>
                <a:gd name="connsiteX17" fmla="*/ 1718264 w 3378518"/>
                <a:gd name="connsiteY17" fmla="*/ 1549318 h 3343265"/>
                <a:gd name="connsiteX18" fmla="*/ 1553358 w 3378518"/>
                <a:gd name="connsiteY18" fmla="*/ 1712169 h 3343265"/>
                <a:gd name="connsiteX19" fmla="*/ 982233 w 3378518"/>
                <a:gd name="connsiteY19" fmla="*/ 1708585 h 3343265"/>
                <a:gd name="connsiteX20" fmla="*/ 438132 w 3378518"/>
                <a:gd name="connsiteY20" fmla="*/ 1996240 h 3343265"/>
                <a:gd name="connsiteX21" fmla="*/ 1327831 w 3378518"/>
                <a:gd name="connsiteY21" fmla="*/ 2935982 h 3343265"/>
                <a:gd name="connsiteX22" fmla="*/ 1644360 w 3378518"/>
                <a:gd name="connsiteY22" fmla="*/ 2379076 h 3343265"/>
                <a:gd name="connsiteX23" fmla="*/ 1647944 w 3378518"/>
                <a:gd name="connsiteY23" fmla="*/ 1807951 h 3343265"/>
                <a:gd name="connsiteX24" fmla="*/ 1812850 w 3378518"/>
                <a:gd name="connsiteY24" fmla="*/ 1645100 h 3343265"/>
                <a:gd name="connsiteX25" fmla="*/ 2383975 w 3378518"/>
                <a:gd name="connsiteY25" fmla="*/ 1648684 h 3343265"/>
                <a:gd name="connsiteX26" fmla="*/ 2775160 w 3378518"/>
                <a:gd name="connsiteY26" fmla="*/ 1524061 h 3343265"/>
                <a:gd name="connsiteX27" fmla="*/ 2793741 w 3378518"/>
                <a:gd name="connsiteY27" fmla="*/ 1508778 h 3343265"/>
                <a:gd name="connsiteX28" fmla="*/ 2816322 w 3378518"/>
                <a:gd name="connsiteY28" fmla="*/ 1508471 h 3343265"/>
                <a:gd name="connsiteX29" fmla="*/ 2806599 w 3378518"/>
                <a:gd name="connsiteY29" fmla="*/ 1498202 h 3343265"/>
                <a:gd name="connsiteX30" fmla="*/ 2837773 w 3378518"/>
                <a:gd name="connsiteY30" fmla="*/ 1472561 h 3343265"/>
                <a:gd name="connsiteX31" fmla="*/ 2941609 w 3378518"/>
                <a:gd name="connsiteY31" fmla="*/ 1348315 h 3343265"/>
                <a:gd name="connsiteX32" fmla="*/ 2052499 w 3378518"/>
                <a:gd name="connsiteY32" fmla="*/ 409197 h 3343265"/>
                <a:gd name="connsiteX33" fmla="*/ 2174049 w 3378518"/>
                <a:gd name="connsiteY33" fmla="*/ 52146 h 3343265"/>
                <a:gd name="connsiteX34" fmla="*/ 3332823 w 3378518"/>
                <a:gd name="connsiteY34" fmla="*/ 1276097 h 3343265"/>
                <a:gd name="connsiteX35" fmla="*/ 3326372 w 3378518"/>
                <a:gd name="connsiteY35" fmla="*/ 1512000 h 3343265"/>
                <a:gd name="connsiteX36" fmla="*/ 3090468 w 3378518"/>
                <a:gd name="connsiteY36" fmla="*/ 1505547 h 3343265"/>
                <a:gd name="connsiteX37" fmla="*/ 3073378 w 3378518"/>
                <a:gd name="connsiteY37" fmla="*/ 1487496 h 3343265"/>
                <a:gd name="connsiteX38" fmla="*/ 2382792 w 3378518"/>
                <a:gd name="connsiteY38" fmla="*/ 1837062 h 3343265"/>
                <a:gd name="connsiteX39" fmla="*/ 1832752 w 3378518"/>
                <a:gd name="connsiteY39" fmla="*/ 1833609 h 3343265"/>
                <a:gd name="connsiteX40" fmla="*/ 1832752 w 3378518"/>
                <a:gd name="connsiteY40" fmla="*/ 2374892 h 3343265"/>
                <a:gd name="connsiteX41" fmla="*/ 1457702 w 3378518"/>
                <a:gd name="connsiteY41" fmla="*/ 3079064 h 3343265"/>
                <a:gd name="connsiteX42" fmla="*/ 1440373 w 3378518"/>
                <a:gd name="connsiteY42" fmla="*/ 3297572 h 3343265"/>
                <a:gd name="connsiteX43" fmla="*/ 1204469 w 3378518"/>
                <a:gd name="connsiteY43" fmla="*/ 3291119 h 3343265"/>
                <a:gd name="connsiteX44" fmla="*/ 45693 w 3378518"/>
                <a:gd name="connsiteY44" fmla="*/ 2067168 h 3343265"/>
                <a:gd name="connsiteX45" fmla="*/ 52146 w 3378518"/>
                <a:gd name="connsiteY45" fmla="*/ 1831267 h 3343265"/>
                <a:gd name="connsiteX46" fmla="*/ 288050 w 3378518"/>
                <a:gd name="connsiteY46" fmla="*/ 1837718 h 3343265"/>
                <a:gd name="connsiteX47" fmla="*/ 305161 w 3378518"/>
                <a:gd name="connsiteY47" fmla="*/ 1855791 h 3343265"/>
                <a:gd name="connsiteX48" fmla="*/ 978047 w 3378518"/>
                <a:gd name="connsiteY48" fmla="*/ 1520187 h 3343265"/>
                <a:gd name="connsiteX49" fmla="*/ 1530057 w 3378518"/>
                <a:gd name="connsiteY49" fmla="*/ 1520187 h 3343265"/>
                <a:gd name="connsiteX50" fmla="*/ 1533467 w 3378518"/>
                <a:gd name="connsiteY50" fmla="*/ 977008 h 3343265"/>
                <a:gd name="connsiteX51" fmla="*/ 1923558 w 3378518"/>
                <a:gd name="connsiteY51" fmla="*/ 268587 h 3343265"/>
                <a:gd name="connsiteX52" fmla="*/ 1938145 w 3378518"/>
                <a:gd name="connsiteY52" fmla="*/ 45695 h 3343265"/>
                <a:gd name="connsiteX53" fmla="*/ 2174049 w 3378518"/>
                <a:gd name="connsiteY53"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40529 w 3378518"/>
                <a:gd name="connsiteY8" fmla="*/ 2416784 h 3343265"/>
                <a:gd name="connsiteX9" fmla="*/ 1544133 w 3378518"/>
                <a:gd name="connsiteY9" fmla="*/ 2425125 h 3343265"/>
                <a:gd name="connsiteX10" fmla="*/ 1537828 w 3378518"/>
                <a:gd name="connsiteY10" fmla="*/ 2422532 h 3343265"/>
                <a:gd name="connsiteX11" fmla="*/ 1540529 w 3378518"/>
                <a:gd name="connsiteY11" fmla="*/ 2416784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052499 w 3378518"/>
                <a:gd name="connsiteY29" fmla="*/ 409197 h 3343265"/>
                <a:gd name="connsiteX30" fmla="*/ 2174049 w 3378518"/>
                <a:gd name="connsiteY30" fmla="*/ 52146 h 3343265"/>
                <a:gd name="connsiteX31" fmla="*/ 3332823 w 3378518"/>
                <a:gd name="connsiteY31" fmla="*/ 1276097 h 3343265"/>
                <a:gd name="connsiteX32" fmla="*/ 3326372 w 3378518"/>
                <a:gd name="connsiteY32" fmla="*/ 1512000 h 3343265"/>
                <a:gd name="connsiteX33" fmla="*/ 3090468 w 3378518"/>
                <a:gd name="connsiteY33" fmla="*/ 1505547 h 3343265"/>
                <a:gd name="connsiteX34" fmla="*/ 3073378 w 3378518"/>
                <a:gd name="connsiteY34" fmla="*/ 1487496 h 3343265"/>
                <a:gd name="connsiteX35" fmla="*/ 2382792 w 3378518"/>
                <a:gd name="connsiteY35" fmla="*/ 1837062 h 3343265"/>
                <a:gd name="connsiteX36" fmla="*/ 1832752 w 3378518"/>
                <a:gd name="connsiteY36" fmla="*/ 1833609 h 3343265"/>
                <a:gd name="connsiteX37" fmla="*/ 1832752 w 3378518"/>
                <a:gd name="connsiteY37" fmla="*/ 2374892 h 3343265"/>
                <a:gd name="connsiteX38" fmla="*/ 1457702 w 3378518"/>
                <a:gd name="connsiteY38" fmla="*/ 3079064 h 3343265"/>
                <a:gd name="connsiteX39" fmla="*/ 1440373 w 3378518"/>
                <a:gd name="connsiteY39" fmla="*/ 3297572 h 3343265"/>
                <a:gd name="connsiteX40" fmla="*/ 1204469 w 3378518"/>
                <a:gd name="connsiteY40" fmla="*/ 3291119 h 3343265"/>
                <a:gd name="connsiteX41" fmla="*/ 45693 w 3378518"/>
                <a:gd name="connsiteY41" fmla="*/ 2067168 h 3343265"/>
                <a:gd name="connsiteX42" fmla="*/ 52146 w 3378518"/>
                <a:gd name="connsiteY42" fmla="*/ 1831267 h 3343265"/>
                <a:gd name="connsiteX43" fmla="*/ 288050 w 3378518"/>
                <a:gd name="connsiteY43" fmla="*/ 1837718 h 3343265"/>
                <a:gd name="connsiteX44" fmla="*/ 305161 w 3378518"/>
                <a:gd name="connsiteY44" fmla="*/ 1855791 h 3343265"/>
                <a:gd name="connsiteX45" fmla="*/ 978047 w 3378518"/>
                <a:gd name="connsiteY45" fmla="*/ 1520187 h 3343265"/>
                <a:gd name="connsiteX46" fmla="*/ 1530057 w 3378518"/>
                <a:gd name="connsiteY46" fmla="*/ 1520187 h 3343265"/>
                <a:gd name="connsiteX47" fmla="*/ 1533467 w 3378518"/>
                <a:gd name="connsiteY47" fmla="*/ 977008 h 3343265"/>
                <a:gd name="connsiteX48" fmla="*/ 1923558 w 3378518"/>
                <a:gd name="connsiteY48" fmla="*/ 268587 h 3343265"/>
                <a:gd name="connsiteX49" fmla="*/ 1938145 w 3378518"/>
                <a:gd name="connsiteY49" fmla="*/ 45695 h 3343265"/>
                <a:gd name="connsiteX50" fmla="*/ 2174049 w 3378518"/>
                <a:gd name="connsiteY50"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37828 w 3378518"/>
                <a:gd name="connsiteY8" fmla="*/ 2422532 h 3343265"/>
                <a:gd name="connsiteX9" fmla="*/ 1544133 w 3378518"/>
                <a:gd name="connsiteY9" fmla="*/ 2425125 h 3343265"/>
                <a:gd name="connsiteX10" fmla="*/ 1537828 w 3378518"/>
                <a:gd name="connsiteY10" fmla="*/ 2422532 h 3343265"/>
                <a:gd name="connsiteX11" fmla="*/ 2052499 w 3378518"/>
                <a:gd name="connsiteY11" fmla="*/ 409197 h 3343265"/>
                <a:gd name="connsiteX12" fmla="*/ 1721848 w 3378518"/>
                <a:gd name="connsiteY12" fmla="*/ 978193 h 3343265"/>
                <a:gd name="connsiteX13" fmla="*/ 1718264 w 3378518"/>
                <a:gd name="connsiteY13" fmla="*/ 1549318 h 3343265"/>
                <a:gd name="connsiteX14" fmla="*/ 1553358 w 3378518"/>
                <a:gd name="connsiteY14" fmla="*/ 1712169 h 3343265"/>
                <a:gd name="connsiteX15" fmla="*/ 982233 w 3378518"/>
                <a:gd name="connsiteY15" fmla="*/ 1708585 h 3343265"/>
                <a:gd name="connsiteX16" fmla="*/ 438132 w 3378518"/>
                <a:gd name="connsiteY16" fmla="*/ 1996240 h 3343265"/>
                <a:gd name="connsiteX17" fmla="*/ 1327831 w 3378518"/>
                <a:gd name="connsiteY17" fmla="*/ 2935982 h 3343265"/>
                <a:gd name="connsiteX18" fmla="*/ 1644360 w 3378518"/>
                <a:gd name="connsiteY18" fmla="*/ 2379076 h 3343265"/>
                <a:gd name="connsiteX19" fmla="*/ 1647944 w 3378518"/>
                <a:gd name="connsiteY19" fmla="*/ 1807951 h 3343265"/>
                <a:gd name="connsiteX20" fmla="*/ 1812850 w 3378518"/>
                <a:gd name="connsiteY20" fmla="*/ 1645100 h 3343265"/>
                <a:gd name="connsiteX21" fmla="*/ 2383975 w 3378518"/>
                <a:gd name="connsiteY21" fmla="*/ 1648684 h 3343265"/>
                <a:gd name="connsiteX22" fmla="*/ 2775160 w 3378518"/>
                <a:gd name="connsiteY22" fmla="*/ 1524061 h 3343265"/>
                <a:gd name="connsiteX23" fmla="*/ 2793741 w 3378518"/>
                <a:gd name="connsiteY23" fmla="*/ 1508778 h 3343265"/>
                <a:gd name="connsiteX24" fmla="*/ 2816322 w 3378518"/>
                <a:gd name="connsiteY24" fmla="*/ 1508471 h 3343265"/>
                <a:gd name="connsiteX25" fmla="*/ 2806599 w 3378518"/>
                <a:gd name="connsiteY25" fmla="*/ 1498202 h 3343265"/>
                <a:gd name="connsiteX26" fmla="*/ 2837773 w 3378518"/>
                <a:gd name="connsiteY26" fmla="*/ 1472561 h 3343265"/>
                <a:gd name="connsiteX27" fmla="*/ 2941609 w 3378518"/>
                <a:gd name="connsiteY27" fmla="*/ 1348315 h 3343265"/>
                <a:gd name="connsiteX28" fmla="*/ 2052499 w 3378518"/>
                <a:gd name="connsiteY28" fmla="*/ 409197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2052499 w 3378518"/>
                <a:gd name="connsiteY8" fmla="*/ 409197 h 3343265"/>
                <a:gd name="connsiteX9" fmla="*/ 1721848 w 3378518"/>
                <a:gd name="connsiteY9" fmla="*/ 978193 h 3343265"/>
                <a:gd name="connsiteX10" fmla="*/ 1718264 w 3378518"/>
                <a:gd name="connsiteY10" fmla="*/ 1549318 h 3343265"/>
                <a:gd name="connsiteX11" fmla="*/ 1553358 w 3378518"/>
                <a:gd name="connsiteY11" fmla="*/ 1712169 h 3343265"/>
                <a:gd name="connsiteX12" fmla="*/ 982233 w 3378518"/>
                <a:gd name="connsiteY12" fmla="*/ 1708585 h 3343265"/>
                <a:gd name="connsiteX13" fmla="*/ 438132 w 3378518"/>
                <a:gd name="connsiteY13" fmla="*/ 1996240 h 3343265"/>
                <a:gd name="connsiteX14" fmla="*/ 1327831 w 3378518"/>
                <a:gd name="connsiteY14" fmla="*/ 2935982 h 3343265"/>
                <a:gd name="connsiteX15" fmla="*/ 1644360 w 3378518"/>
                <a:gd name="connsiteY15" fmla="*/ 2379076 h 3343265"/>
                <a:gd name="connsiteX16" fmla="*/ 1647944 w 3378518"/>
                <a:gd name="connsiteY16" fmla="*/ 1807951 h 3343265"/>
                <a:gd name="connsiteX17" fmla="*/ 1812850 w 3378518"/>
                <a:gd name="connsiteY17" fmla="*/ 1645100 h 3343265"/>
                <a:gd name="connsiteX18" fmla="*/ 2383975 w 3378518"/>
                <a:gd name="connsiteY18" fmla="*/ 1648684 h 3343265"/>
                <a:gd name="connsiteX19" fmla="*/ 2775160 w 3378518"/>
                <a:gd name="connsiteY19" fmla="*/ 1524061 h 3343265"/>
                <a:gd name="connsiteX20" fmla="*/ 2793741 w 3378518"/>
                <a:gd name="connsiteY20" fmla="*/ 1508778 h 3343265"/>
                <a:gd name="connsiteX21" fmla="*/ 2816322 w 3378518"/>
                <a:gd name="connsiteY21" fmla="*/ 1508471 h 3343265"/>
                <a:gd name="connsiteX22" fmla="*/ 2806599 w 3378518"/>
                <a:gd name="connsiteY22" fmla="*/ 1498202 h 3343265"/>
                <a:gd name="connsiteX23" fmla="*/ 2837773 w 3378518"/>
                <a:gd name="connsiteY23" fmla="*/ 1472561 h 3343265"/>
                <a:gd name="connsiteX24" fmla="*/ 2941609 w 3378518"/>
                <a:gd name="connsiteY24" fmla="*/ 1348315 h 3343265"/>
                <a:gd name="connsiteX25" fmla="*/ 2052499 w 3378518"/>
                <a:gd name="connsiteY25" fmla="*/ 409197 h 3343265"/>
                <a:gd name="connsiteX26" fmla="*/ 2174049 w 3378518"/>
                <a:gd name="connsiteY26" fmla="*/ 52146 h 3343265"/>
                <a:gd name="connsiteX27" fmla="*/ 3332823 w 3378518"/>
                <a:gd name="connsiteY27" fmla="*/ 1276097 h 3343265"/>
                <a:gd name="connsiteX28" fmla="*/ 3326372 w 3378518"/>
                <a:gd name="connsiteY28" fmla="*/ 1512000 h 3343265"/>
                <a:gd name="connsiteX29" fmla="*/ 3090468 w 3378518"/>
                <a:gd name="connsiteY29" fmla="*/ 1505547 h 3343265"/>
                <a:gd name="connsiteX30" fmla="*/ 3073378 w 3378518"/>
                <a:gd name="connsiteY30" fmla="*/ 1487496 h 3343265"/>
                <a:gd name="connsiteX31" fmla="*/ 2382792 w 3378518"/>
                <a:gd name="connsiteY31" fmla="*/ 1837062 h 3343265"/>
                <a:gd name="connsiteX32" fmla="*/ 1832752 w 3378518"/>
                <a:gd name="connsiteY32" fmla="*/ 1833609 h 3343265"/>
                <a:gd name="connsiteX33" fmla="*/ 1832752 w 3378518"/>
                <a:gd name="connsiteY33" fmla="*/ 2374892 h 3343265"/>
                <a:gd name="connsiteX34" fmla="*/ 1457702 w 3378518"/>
                <a:gd name="connsiteY34" fmla="*/ 3079064 h 3343265"/>
                <a:gd name="connsiteX35" fmla="*/ 1440373 w 3378518"/>
                <a:gd name="connsiteY35" fmla="*/ 3297572 h 3343265"/>
                <a:gd name="connsiteX36" fmla="*/ 1204469 w 3378518"/>
                <a:gd name="connsiteY36" fmla="*/ 3291119 h 3343265"/>
                <a:gd name="connsiteX37" fmla="*/ 45693 w 3378518"/>
                <a:gd name="connsiteY37" fmla="*/ 2067168 h 3343265"/>
                <a:gd name="connsiteX38" fmla="*/ 52146 w 3378518"/>
                <a:gd name="connsiteY38" fmla="*/ 1831267 h 3343265"/>
                <a:gd name="connsiteX39" fmla="*/ 288050 w 3378518"/>
                <a:gd name="connsiteY39" fmla="*/ 1837718 h 3343265"/>
                <a:gd name="connsiteX40" fmla="*/ 305161 w 3378518"/>
                <a:gd name="connsiteY40" fmla="*/ 1855791 h 3343265"/>
                <a:gd name="connsiteX41" fmla="*/ 978047 w 3378518"/>
                <a:gd name="connsiteY41" fmla="*/ 1520187 h 3343265"/>
                <a:gd name="connsiteX42" fmla="*/ 1530057 w 3378518"/>
                <a:gd name="connsiteY42" fmla="*/ 1520187 h 3343265"/>
                <a:gd name="connsiteX43" fmla="*/ 1533467 w 3378518"/>
                <a:gd name="connsiteY43" fmla="*/ 977008 h 3343265"/>
                <a:gd name="connsiteX44" fmla="*/ 1923558 w 3378518"/>
                <a:gd name="connsiteY44" fmla="*/ 268587 h 3343265"/>
                <a:gd name="connsiteX45" fmla="*/ 1938145 w 3378518"/>
                <a:gd name="connsiteY45" fmla="*/ 45695 h 3343265"/>
                <a:gd name="connsiteX46" fmla="*/ 2174049 w 3378518"/>
                <a:gd name="connsiteY46" fmla="*/ 52146 h 334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78518" h="3343265">
                  <a:moveTo>
                    <a:pt x="890036" y="1777279"/>
                  </a:moveTo>
                  <a:lnTo>
                    <a:pt x="867690" y="1772294"/>
                  </a:lnTo>
                  <a:lnTo>
                    <a:pt x="874046" y="1768943"/>
                  </a:lnTo>
                  <a:lnTo>
                    <a:pt x="890036" y="1777279"/>
                  </a:lnTo>
                  <a:close/>
                  <a:moveTo>
                    <a:pt x="910377" y="1787884"/>
                  </a:moveTo>
                  <a:lnTo>
                    <a:pt x="909725" y="1788361"/>
                  </a:lnTo>
                  <a:lnTo>
                    <a:pt x="905259" y="1785216"/>
                  </a:lnTo>
                  <a:lnTo>
                    <a:pt x="910377" y="1787884"/>
                  </a:lnTo>
                  <a:close/>
                  <a:moveTo>
                    <a:pt x="2052499" y="409197"/>
                  </a:moveTo>
                  <a:cubicBezTo>
                    <a:pt x="1855567" y="522139"/>
                    <a:pt x="1723377" y="734475"/>
                    <a:pt x="1721848" y="978193"/>
                  </a:cubicBezTo>
                  <a:cubicBezTo>
                    <a:pt x="1720653" y="1168568"/>
                    <a:pt x="1719459" y="1358943"/>
                    <a:pt x="1718264" y="1549318"/>
                  </a:cubicBezTo>
                  <a:lnTo>
                    <a:pt x="1553358" y="1712169"/>
                  </a:lnTo>
                  <a:lnTo>
                    <a:pt x="982233" y="1708585"/>
                  </a:lnTo>
                  <a:cubicBezTo>
                    <a:pt x="755048" y="1707160"/>
                    <a:pt x="553704" y="1819601"/>
                    <a:pt x="438132" y="1996240"/>
                  </a:cubicBezTo>
                  <a:lnTo>
                    <a:pt x="1327831" y="2935982"/>
                  </a:lnTo>
                  <a:cubicBezTo>
                    <a:pt x="1517741" y="2823547"/>
                    <a:pt x="1642874" y="2616160"/>
                    <a:pt x="1644360" y="2379076"/>
                  </a:cubicBezTo>
                  <a:cubicBezTo>
                    <a:pt x="1645555" y="2188701"/>
                    <a:pt x="1646749" y="1998326"/>
                    <a:pt x="1647944" y="1807951"/>
                  </a:cubicBezTo>
                  <a:lnTo>
                    <a:pt x="1812850" y="1645100"/>
                  </a:lnTo>
                  <a:lnTo>
                    <a:pt x="2383975" y="1648684"/>
                  </a:lnTo>
                  <a:cubicBezTo>
                    <a:pt x="2530062" y="1649601"/>
                    <a:pt x="2665464" y="1603436"/>
                    <a:pt x="2775160" y="1524061"/>
                  </a:cubicBezTo>
                  <a:lnTo>
                    <a:pt x="2793741" y="1508778"/>
                  </a:lnTo>
                  <a:lnTo>
                    <a:pt x="2816322" y="1508471"/>
                  </a:lnTo>
                  <a:lnTo>
                    <a:pt x="2806599" y="1498202"/>
                  </a:lnTo>
                  <a:lnTo>
                    <a:pt x="2837773" y="1472561"/>
                  </a:lnTo>
                  <a:cubicBezTo>
                    <a:pt x="2877299" y="1435719"/>
                    <a:pt x="2912231" y="1394008"/>
                    <a:pt x="2941609" y="1348315"/>
                  </a:cubicBezTo>
                  <a:lnTo>
                    <a:pt x="2052499" y="409197"/>
                  </a:lnTo>
                  <a:close/>
                  <a:moveTo>
                    <a:pt x="2174049" y="52146"/>
                  </a:moveTo>
                  <a:lnTo>
                    <a:pt x="3332823" y="1276097"/>
                  </a:lnTo>
                  <a:cubicBezTo>
                    <a:pt x="3396186" y="1343023"/>
                    <a:pt x="3393298" y="1448638"/>
                    <a:pt x="3326372" y="1512000"/>
                  </a:cubicBezTo>
                  <a:cubicBezTo>
                    <a:pt x="3259446" y="1575361"/>
                    <a:pt x="3153829" y="1572473"/>
                    <a:pt x="3090468" y="1505547"/>
                  </a:cubicBezTo>
                  <a:lnTo>
                    <a:pt x="3073378" y="1487496"/>
                  </a:lnTo>
                  <a:cubicBezTo>
                    <a:pt x="2919662" y="1701713"/>
                    <a:pt x="2666991" y="1838843"/>
                    <a:pt x="2382792" y="1837062"/>
                  </a:cubicBezTo>
                  <a:lnTo>
                    <a:pt x="1832752" y="1833609"/>
                  </a:lnTo>
                  <a:lnTo>
                    <a:pt x="1832752" y="2374892"/>
                  </a:lnTo>
                  <a:cubicBezTo>
                    <a:pt x="1832752" y="2668478"/>
                    <a:pt x="1684730" y="2927490"/>
                    <a:pt x="1457702" y="3079064"/>
                  </a:cubicBezTo>
                  <a:cubicBezTo>
                    <a:pt x="1509390" y="3144226"/>
                    <a:pt x="1502268" y="3238971"/>
                    <a:pt x="1440373" y="3297572"/>
                  </a:cubicBezTo>
                  <a:cubicBezTo>
                    <a:pt x="1373447" y="3360933"/>
                    <a:pt x="1267830" y="3358045"/>
                    <a:pt x="1204469" y="3291119"/>
                  </a:cubicBezTo>
                  <a:lnTo>
                    <a:pt x="45693" y="2067168"/>
                  </a:lnTo>
                  <a:cubicBezTo>
                    <a:pt x="-17668" y="2000245"/>
                    <a:pt x="-14779" y="1894627"/>
                    <a:pt x="52146" y="1831267"/>
                  </a:cubicBezTo>
                  <a:cubicBezTo>
                    <a:pt x="119072" y="1767904"/>
                    <a:pt x="224687" y="1770794"/>
                    <a:pt x="288050" y="1837718"/>
                  </a:cubicBezTo>
                  <a:lnTo>
                    <a:pt x="305161" y="1855791"/>
                  </a:lnTo>
                  <a:cubicBezTo>
                    <a:pt x="457589" y="1650481"/>
                    <a:pt x="702601" y="1520187"/>
                    <a:pt x="978047" y="1520187"/>
                  </a:cubicBezTo>
                  <a:lnTo>
                    <a:pt x="1530057" y="1520187"/>
                  </a:lnTo>
                  <a:cubicBezTo>
                    <a:pt x="1531194" y="1339127"/>
                    <a:pt x="1532330" y="1158068"/>
                    <a:pt x="1533467" y="977008"/>
                  </a:cubicBezTo>
                  <a:cubicBezTo>
                    <a:pt x="1535338" y="678827"/>
                    <a:pt x="1689679" y="417271"/>
                    <a:pt x="1923558" y="268587"/>
                  </a:cubicBezTo>
                  <a:cubicBezTo>
                    <a:pt x="1868853" y="203019"/>
                    <a:pt x="1874955" y="105520"/>
                    <a:pt x="1938145" y="45695"/>
                  </a:cubicBezTo>
                  <a:cubicBezTo>
                    <a:pt x="2005071" y="-17668"/>
                    <a:pt x="2110688" y="-14780"/>
                    <a:pt x="2174049" y="521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8" name="그룹 60">
              <a:extLst>
                <a:ext uri="{FF2B5EF4-FFF2-40B4-BE49-F238E27FC236}">
                  <a16:creationId xmlns:a16="http://schemas.microsoft.com/office/drawing/2014/main" id="{8757CBDB-0F21-45A5-A8F8-1366A09F932F}"/>
                </a:ext>
              </a:extLst>
            </p:cNvPr>
            <p:cNvGrpSpPr/>
            <p:nvPr/>
          </p:nvGrpSpPr>
          <p:grpSpPr>
            <a:xfrm>
              <a:off x="5536852" y="2753578"/>
              <a:ext cx="1089476" cy="1686250"/>
              <a:chOff x="5558699" y="2598826"/>
              <a:chExt cx="1089476" cy="1686250"/>
            </a:xfrm>
          </p:grpSpPr>
          <p:sp>
            <p:nvSpPr>
              <p:cNvPr id="19" name="직사각형 59">
                <a:extLst>
                  <a:ext uri="{FF2B5EF4-FFF2-40B4-BE49-F238E27FC236}">
                    <a16:creationId xmlns:a16="http://schemas.microsoft.com/office/drawing/2014/main" id="{A79036AC-BFDF-4CE8-83A0-C7E1B39929A3}"/>
                  </a:ext>
                </a:extLst>
              </p:cNvPr>
              <p:cNvSpPr/>
              <p:nvPr/>
            </p:nvSpPr>
            <p:spPr>
              <a:xfrm>
                <a:off x="6088868" y="3022230"/>
                <a:ext cx="34821" cy="7479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49">
                <a:extLst>
                  <a:ext uri="{FF2B5EF4-FFF2-40B4-BE49-F238E27FC236}">
                    <a16:creationId xmlns:a16="http://schemas.microsoft.com/office/drawing/2014/main" id="{7EC89452-C45B-40CD-9A21-C7630B2AD115}"/>
                  </a:ext>
                </a:extLst>
              </p:cNvPr>
              <p:cNvGrpSpPr/>
              <p:nvPr/>
            </p:nvGrpSpPr>
            <p:grpSpPr>
              <a:xfrm>
                <a:off x="5617507" y="3979880"/>
                <a:ext cx="305196" cy="305196"/>
                <a:chOff x="2460435" y="1380960"/>
                <a:chExt cx="914400" cy="914400"/>
              </a:xfrm>
              <a:solidFill>
                <a:schemeClr val="accent3"/>
              </a:solidFill>
            </p:grpSpPr>
            <p:sp>
              <p:nvSpPr>
                <p:cNvPr id="50" name="타원 50">
                  <a:extLst>
                    <a:ext uri="{FF2B5EF4-FFF2-40B4-BE49-F238E27FC236}">
                      <a16:creationId xmlns:a16="http://schemas.microsoft.com/office/drawing/2014/main" id="{38B86488-80D4-482A-AEC0-8D2B37964109}"/>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1">
                  <a:extLst>
                    <a:ext uri="{FF2B5EF4-FFF2-40B4-BE49-F238E27FC236}">
                      <a16:creationId xmlns:a16="http://schemas.microsoft.com/office/drawing/2014/main" id="{482739D3-1582-4B08-A6E6-E18D1152B80B}"/>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Block Arc 11">
                  <a:extLst>
                    <a:ext uri="{FF2B5EF4-FFF2-40B4-BE49-F238E27FC236}">
                      <a16:creationId xmlns:a16="http://schemas.microsoft.com/office/drawing/2014/main" id="{8D895AE6-6DFF-41C6-AD93-A0F381020B3E}"/>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1" name="그룹 21">
                <a:extLst>
                  <a:ext uri="{FF2B5EF4-FFF2-40B4-BE49-F238E27FC236}">
                    <a16:creationId xmlns:a16="http://schemas.microsoft.com/office/drawing/2014/main" id="{B96F503A-0662-4218-B572-E96316EDBDCD}"/>
                  </a:ext>
                </a:extLst>
              </p:cNvPr>
              <p:cNvGrpSpPr/>
              <p:nvPr/>
            </p:nvGrpSpPr>
            <p:grpSpPr>
              <a:xfrm>
                <a:off x="5811672" y="3628906"/>
                <a:ext cx="305196" cy="305196"/>
                <a:chOff x="2460435" y="1380960"/>
                <a:chExt cx="914400" cy="914400"/>
              </a:xfrm>
              <a:solidFill>
                <a:schemeClr val="accent3"/>
              </a:solidFill>
            </p:grpSpPr>
            <p:sp>
              <p:nvSpPr>
                <p:cNvPr id="47" name="타원 22">
                  <a:extLst>
                    <a:ext uri="{FF2B5EF4-FFF2-40B4-BE49-F238E27FC236}">
                      <a16:creationId xmlns:a16="http://schemas.microsoft.com/office/drawing/2014/main" id="{3007FB9B-B7D1-4996-8789-F429047AEC7D}"/>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23">
                  <a:extLst>
                    <a:ext uri="{FF2B5EF4-FFF2-40B4-BE49-F238E27FC236}">
                      <a16:creationId xmlns:a16="http://schemas.microsoft.com/office/drawing/2014/main" id="{4D4D5B92-0D79-49E1-AB10-B2999DE84E26}"/>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Block Arc 11">
                  <a:extLst>
                    <a:ext uri="{FF2B5EF4-FFF2-40B4-BE49-F238E27FC236}">
                      <a16:creationId xmlns:a16="http://schemas.microsoft.com/office/drawing/2014/main" id="{756DE68E-2297-4A26-9732-24C8A55E9D13}"/>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2" name="그룹 25">
                <a:extLst>
                  <a:ext uri="{FF2B5EF4-FFF2-40B4-BE49-F238E27FC236}">
                    <a16:creationId xmlns:a16="http://schemas.microsoft.com/office/drawing/2014/main" id="{2BAFCA1A-4265-4C3F-BDE1-759371953630}"/>
                  </a:ext>
                </a:extLst>
              </p:cNvPr>
              <p:cNvGrpSpPr/>
              <p:nvPr/>
            </p:nvGrpSpPr>
            <p:grpSpPr>
              <a:xfrm>
                <a:off x="6050354" y="3733355"/>
                <a:ext cx="305196" cy="305196"/>
                <a:chOff x="2460435" y="1380960"/>
                <a:chExt cx="914400" cy="914400"/>
              </a:xfrm>
              <a:solidFill>
                <a:schemeClr val="accent3"/>
              </a:solidFill>
            </p:grpSpPr>
            <p:sp>
              <p:nvSpPr>
                <p:cNvPr id="44" name="타원 26">
                  <a:extLst>
                    <a:ext uri="{FF2B5EF4-FFF2-40B4-BE49-F238E27FC236}">
                      <a16:creationId xmlns:a16="http://schemas.microsoft.com/office/drawing/2014/main" id="{8EAAECE6-D533-46CC-9A23-66E457A59677}"/>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27">
                  <a:extLst>
                    <a:ext uri="{FF2B5EF4-FFF2-40B4-BE49-F238E27FC236}">
                      <a16:creationId xmlns:a16="http://schemas.microsoft.com/office/drawing/2014/main" id="{1EF5083C-B20B-46C0-9889-A28B9CD3FF7A}"/>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Block Arc 11">
                  <a:extLst>
                    <a:ext uri="{FF2B5EF4-FFF2-40B4-BE49-F238E27FC236}">
                      <a16:creationId xmlns:a16="http://schemas.microsoft.com/office/drawing/2014/main" id="{71AAFE37-5753-4478-BAB9-8FB2B6611DDB}"/>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3" name="그룹 29">
                <a:extLst>
                  <a:ext uri="{FF2B5EF4-FFF2-40B4-BE49-F238E27FC236}">
                    <a16:creationId xmlns:a16="http://schemas.microsoft.com/office/drawing/2014/main" id="{152C99A3-CD22-4C02-AD13-6C5F1EE9EF1A}"/>
                  </a:ext>
                </a:extLst>
              </p:cNvPr>
              <p:cNvGrpSpPr/>
              <p:nvPr/>
            </p:nvGrpSpPr>
            <p:grpSpPr>
              <a:xfrm>
                <a:off x="5804852" y="3899206"/>
                <a:ext cx="305196" cy="305196"/>
                <a:chOff x="2460435" y="1380960"/>
                <a:chExt cx="914400" cy="914400"/>
              </a:xfrm>
              <a:solidFill>
                <a:schemeClr val="accent3"/>
              </a:solidFill>
            </p:grpSpPr>
            <p:sp>
              <p:nvSpPr>
                <p:cNvPr id="41" name="타원 30">
                  <a:extLst>
                    <a:ext uri="{FF2B5EF4-FFF2-40B4-BE49-F238E27FC236}">
                      <a16:creationId xmlns:a16="http://schemas.microsoft.com/office/drawing/2014/main" id="{B1E649B2-7733-4229-9939-CFC110FBC3CD}"/>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31">
                  <a:extLst>
                    <a:ext uri="{FF2B5EF4-FFF2-40B4-BE49-F238E27FC236}">
                      <a16:creationId xmlns:a16="http://schemas.microsoft.com/office/drawing/2014/main" id="{0931EDC4-E3F4-4009-8032-45B5B6CB5EDD}"/>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Block Arc 11">
                  <a:extLst>
                    <a:ext uri="{FF2B5EF4-FFF2-40B4-BE49-F238E27FC236}">
                      <a16:creationId xmlns:a16="http://schemas.microsoft.com/office/drawing/2014/main" id="{B2A755A7-C9EC-43ED-B723-2B1C875D704C}"/>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4" name="그룹 33">
                <a:extLst>
                  <a:ext uri="{FF2B5EF4-FFF2-40B4-BE49-F238E27FC236}">
                    <a16:creationId xmlns:a16="http://schemas.microsoft.com/office/drawing/2014/main" id="{3B1334A7-3972-4466-AE26-1E8ED042781B}"/>
                  </a:ext>
                </a:extLst>
              </p:cNvPr>
              <p:cNvGrpSpPr/>
              <p:nvPr/>
            </p:nvGrpSpPr>
            <p:grpSpPr>
              <a:xfrm>
                <a:off x="5558699" y="3770159"/>
                <a:ext cx="305196" cy="305196"/>
                <a:chOff x="2460435" y="1380960"/>
                <a:chExt cx="914400" cy="914400"/>
              </a:xfrm>
              <a:solidFill>
                <a:schemeClr val="accent3"/>
              </a:solidFill>
            </p:grpSpPr>
            <p:sp>
              <p:nvSpPr>
                <p:cNvPr id="38" name="타원 34">
                  <a:extLst>
                    <a:ext uri="{FF2B5EF4-FFF2-40B4-BE49-F238E27FC236}">
                      <a16:creationId xmlns:a16="http://schemas.microsoft.com/office/drawing/2014/main" id="{1BB4F05E-CB6E-4BA7-8062-0868D3DF2D7B}"/>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5">
                  <a:extLst>
                    <a:ext uri="{FF2B5EF4-FFF2-40B4-BE49-F238E27FC236}">
                      <a16:creationId xmlns:a16="http://schemas.microsoft.com/office/drawing/2014/main" id="{A463C00D-ED47-4A35-8B64-758273FE6B52}"/>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Block Arc 11">
                  <a:extLst>
                    <a:ext uri="{FF2B5EF4-FFF2-40B4-BE49-F238E27FC236}">
                      <a16:creationId xmlns:a16="http://schemas.microsoft.com/office/drawing/2014/main" id="{B66F3920-670C-4551-B2E3-D78FF82475CD}"/>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그룹 37">
                <a:extLst>
                  <a:ext uri="{FF2B5EF4-FFF2-40B4-BE49-F238E27FC236}">
                    <a16:creationId xmlns:a16="http://schemas.microsoft.com/office/drawing/2014/main" id="{2D39ACCB-79C9-412D-A377-2A6D6D40E12B}"/>
                  </a:ext>
                </a:extLst>
              </p:cNvPr>
              <p:cNvGrpSpPr/>
              <p:nvPr/>
            </p:nvGrpSpPr>
            <p:grpSpPr>
              <a:xfrm>
                <a:off x="6065408" y="3964544"/>
                <a:ext cx="305196" cy="305196"/>
                <a:chOff x="2460435" y="1380960"/>
                <a:chExt cx="914400" cy="914400"/>
              </a:xfrm>
              <a:solidFill>
                <a:schemeClr val="accent3"/>
              </a:solidFill>
            </p:grpSpPr>
            <p:sp>
              <p:nvSpPr>
                <p:cNvPr id="35" name="타원 38">
                  <a:extLst>
                    <a:ext uri="{FF2B5EF4-FFF2-40B4-BE49-F238E27FC236}">
                      <a16:creationId xmlns:a16="http://schemas.microsoft.com/office/drawing/2014/main" id="{0765B69D-4C1A-4ACB-97FC-FB67FB97B8F7}"/>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9">
                  <a:extLst>
                    <a:ext uri="{FF2B5EF4-FFF2-40B4-BE49-F238E27FC236}">
                      <a16:creationId xmlns:a16="http://schemas.microsoft.com/office/drawing/2014/main" id="{1E636CB0-6ABB-4652-8C96-65F6CDA1355F}"/>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Block Arc 11">
                  <a:extLst>
                    <a:ext uri="{FF2B5EF4-FFF2-40B4-BE49-F238E27FC236}">
                      <a16:creationId xmlns:a16="http://schemas.microsoft.com/office/drawing/2014/main" id="{843D7AA0-1C65-4DBD-ACBD-8F22CAC49AFF}"/>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41">
                <a:extLst>
                  <a:ext uri="{FF2B5EF4-FFF2-40B4-BE49-F238E27FC236}">
                    <a16:creationId xmlns:a16="http://schemas.microsoft.com/office/drawing/2014/main" id="{DE0ABD5C-6C6D-489A-96E6-83C403D219D7}"/>
                  </a:ext>
                </a:extLst>
              </p:cNvPr>
              <p:cNvGrpSpPr/>
              <p:nvPr/>
            </p:nvGrpSpPr>
            <p:grpSpPr>
              <a:xfrm>
                <a:off x="6342979" y="3957518"/>
                <a:ext cx="305196" cy="305196"/>
                <a:chOff x="2460435" y="1380960"/>
                <a:chExt cx="914400" cy="914400"/>
              </a:xfrm>
              <a:solidFill>
                <a:schemeClr val="accent3"/>
              </a:solidFill>
            </p:grpSpPr>
            <p:sp>
              <p:nvSpPr>
                <p:cNvPr id="32" name="타원 42">
                  <a:extLst>
                    <a:ext uri="{FF2B5EF4-FFF2-40B4-BE49-F238E27FC236}">
                      <a16:creationId xmlns:a16="http://schemas.microsoft.com/office/drawing/2014/main" id="{6BEE5354-868D-4F45-91B6-AD9331749DAB}"/>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43">
                  <a:extLst>
                    <a:ext uri="{FF2B5EF4-FFF2-40B4-BE49-F238E27FC236}">
                      <a16:creationId xmlns:a16="http://schemas.microsoft.com/office/drawing/2014/main" id="{BF5CBBBC-5C8B-480A-A8F0-1F9051987FFC}"/>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Block Arc 11">
                  <a:extLst>
                    <a:ext uri="{FF2B5EF4-FFF2-40B4-BE49-F238E27FC236}">
                      <a16:creationId xmlns:a16="http://schemas.microsoft.com/office/drawing/2014/main" id="{1D207BF0-3CAE-4500-9966-24700F7D0C4C}"/>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7" name="그룹 45">
                <a:extLst>
                  <a:ext uri="{FF2B5EF4-FFF2-40B4-BE49-F238E27FC236}">
                    <a16:creationId xmlns:a16="http://schemas.microsoft.com/office/drawing/2014/main" id="{B915D678-AFCD-4C14-B91D-6499E28CB40C}"/>
                  </a:ext>
                </a:extLst>
              </p:cNvPr>
              <p:cNvGrpSpPr/>
              <p:nvPr/>
            </p:nvGrpSpPr>
            <p:grpSpPr>
              <a:xfrm>
                <a:off x="6322640" y="3721994"/>
                <a:ext cx="305196" cy="305196"/>
                <a:chOff x="2460435" y="1380960"/>
                <a:chExt cx="914400" cy="914400"/>
              </a:xfrm>
              <a:solidFill>
                <a:schemeClr val="accent3"/>
              </a:solidFill>
            </p:grpSpPr>
            <p:sp>
              <p:nvSpPr>
                <p:cNvPr id="29" name="타원 46">
                  <a:extLst>
                    <a:ext uri="{FF2B5EF4-FFF2-40B4-BE49-F238E27FC236}">
                      <a16:creationId xmlns:a16="http://schemas.microsoft.com/office/drawing/2014/main" id="{F5404DC8-A32F-4E8C-8519-776382C902B1}"/>
                    </a:ext>
                  </a:extLst>
                </p:cNvPr>
                <p:cNvSpPr/>
                <p:nvPr/>
              </p:nvSpPr>
              <p:spPr>
                <a:xfrm>
                  <a:off x="2460435" y="138096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47">
                  <a:extLst>
                    <a:ext uri="{FF2B5EF4-FFF2-40B4-BE49-F238E27FC236}">
                      <a16:creationId xmlns:a16="http://schemas.microsoft.com/office/drawing/2014/main" id="{5B1F45A7-E004-49FC-9018-726A8117A270}"/>
                    </a:ext>
                  </a:extLst>
                </p:cNvPr>
                <p:cNvSpPr/>
                <p:nvPr/>
              </p:nvSpPr>
              <p:spPr>
                <a:xfrm>
                  <a:off x="2528509" y="1449034"/>
                  <a:ext cx="778251" cy="7782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Block Arc 11">
                  <a:extLst>
                    <a:ext uri="{FF2B5EF4-FFF2-40B4-BE49-F238E27FC236}">
                      <a16:creationId xmlns:a16="http://schemas.microsoft.com/office/drawing/2014/main" id="{604DC16D-D5BB-4DB7-9F83-891703F30DD8}"/>
                    </a:ext>
                  </a:extLst>
                </p:cNvPr>
                <p:cNvSpPr/>
                <p:nvPr/>
              </p:nvSpPr>
              <p:spPr>
                <a:xfrm>
                  <a:off x="2761961" y="1573266"/>
                  <a:ext cx="311347" cy="506602"/>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28" name="이등변 삼각형 58">
                <a:extLst>
                  <a:ext uri="{FF2B5EF4-FFF2-40B4-BE49-F238E27FC236}">
                    <a16:creationId xmlns:a16="http://schemas.microsoft.com/office/drawing/2014/main" id="{28335404-CF42-4BFF-8576-1359621835D4}"/>
                  </a:ext>
                </a:extLst>
              </p:cNvPr>
              <p:cNvSpPr/>
              <p:nvPr/>
            </p:nvSpPr>
            <p:spPr>
              <a:xfrm rot="10800000">
                <a:off x="5637159" y="2598826"/>
                <a:ext cx="945777" cy="48901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64" name="Oval 63">
            <a:extLst>
              <a:ext uri="{FF2B5EF4-FFF2-40B4-BE49-F238E27FC236}">
                <a16:creationId xmlns:a16="http://schemas.microsoft.com/office/drawing/2014/main" id="{ED8396C6-B389-4722-A89C-5FFFDD507023}"/>
              </a:ext>
            </a:extLst>
          </p:cNvPr>
          <p:cNvSpPr/>
          <p:nvPr/>
        </p:nvSpPr>
        <p:spPr>
          <a:xfrm>
            <a:off x="5474312" y="1396268"/>
            <a:ext cx="656456" cy="656456"/>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66" name="Oval 65">
            <a:extLst>
              <a:ext uri="{FF2B5EF4-FFF2-40B4-BE49-F238E27FC236}">
                <a16:creationId xmlns:a16="http://schemas.microsoft.com/office/drawing/2014/main" id="{44BDBA09-C6A6-459E-B3B3-350510FC4D2C}"/>
              </a:ext>
            </a:extLst>
          </p:cNvPr>
          <p:cNvSpPr/>
          <p:nvPr/>
        </p:nvSpPr>
        <p:spPr>
          <a:xfrm>
            <a:off x="5474312" y="2475733"/>
            <a:ext cx="656456" cy="656456"/>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68" name="Oval 67">
            <a:extLst>
              <a:ext uri="{FF2B5EF4-FFF2-40B4-BE49-F238E27FC236}">
                <a16:creationId xmlns:a16="http://schemas.microsoft.com/office/drawing/2014/main" id="{9EC34DB5-3A13-42E4-BC2F-EB91645BBE61}"/>
              </a:ext>
            </a:extLst>
          </p:cNvPr>
          <p:cNvSpPr/>
          <p:nvPr/>
        </p:nvSpPr>
        <p:spPr>
          <a:xfrm>
            <a:off x="5474312" y="3562628"/>
            <a:ext cx="656456" cy="656456"/>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70" name="Oval 69">
            <a:extLst>
              <a:ext uri="{FF2B5EF4-FFF2-40B4-BE49-F238E27FC236}">
                <a16:creationId xmlns:a16="http://schemas.microsoft.com/office/drawing/2014/main" id="{90C2D5E7-EB33-4205-8293-EE25457DDA59}"/>
              </a:ext>
            </a:extLst>
          </p:cNvPr>
          <p:cNvSpPr/>
          <p:nvPr/>
        </p:nvSpPr>
        <p:spPr>
          <a:xfrm>
            <a:off x="5474312" y="4649523"/>
            <a:ext cx="656456" cy="656456"/>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72" name="Oval 21">
            <a:extLst>
              <a:ext uri="{FF2B5EF4-FFF2-40B4-BE49-F238E27FC236}">
                <a16:creationId xmlns:a16="http://schemas.microsoft.com/office/drawing/2014/main" id="{12B7915D-7F25-4BC2-881E-DFB8125D8B3D}"/>
              </a:ext>
            </a:extLst>
          </p:cNvPr>
          <p:cNvSpPr>
            <a:spLocks noChangeAspect="1"/>
          </p:cNvSpPr>
          <p:nvPr/>
        </p:nvSpPr>
        <p:spPr>
          <a:xfrm rot="20700000">
            <a:off x="5601870" y="3735174"/>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74" name="Freeform 95">
            <a:extLst>
              <a:ext uri="{FF2B5EF4-FFF2-40B4-BE49-F238E27FC236}">
                <a16:creationId xmlns:a16="http://schemas.microsoft.com/office/drawing/2014/main" id="{D69D4224-4117-407C-93B1-A43FF723781F}"/>
              </a:ext>
            </a:extLst>
          </p:cNvPr>
          <p:cNvSpPr>
            <a:spLocks/>
          </p:cNvSpPr>
          <p:nvPr/>
        </p:nvSpPr>
        <p:spPr>
          <a:xfrm>
            <a:off x="5628408" y="1555209"/>
            <a:ext cx="338573" cy="3385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76" name="Isosceles Triangle 20">
            <a:extLst>
              <a:ext uri="{FF2B5EF4-FFF2-40B4-BE49-F238E27FC236}">
                <a16:creationId xmlns:a16="http://schemas.microsoft.com/office/drawing/2014/main" id="{236E9D14-2FBF-41A1-912A-3934B484DD71}"/>
              </a:ext>
            </a:extLst>
          </p:cNvPr>
          <p:cNvSpPr>
            <a:spLocks noChangeAspect="1"/>
          </p:cNvSpPr>
          <p:nvPr/>
        </p:nvSpPr>
        <p:spPr>
          <a:xfrm rot="8201235">
            <a:off x="5630997" y="4823113"/>
            <a:ext cx="322962" cy="356093"/>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78" name="Rounded Rectangle 1">
            <a:extLst>
              <a:ext uri="{FF2B5EF4-FFF2-40B4-BE49-F238E27FC236}">
                <a16:creationId xmlns:a16="http://schemas.microsoft.com/office/drawing/2014/main" id="{5D0AEEE5-10B6-4EC6-B7DE-BBD9E00FFC1D}"/>
              </a:ext>
            </a:extLst>
          </p:cNvPr>
          <p:cNvSpPr>
            <a:spLocks noChangeAspect="1"/>
          </p:cNvSpPr>
          <p:nvPr/>
        </p:nvSpPr>
        <p:spPr>
          <a:xfrm>
            <a:off x="5702225" y="2633657"/>
            <a:ext cx="200630" cy="338573"/>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80" name="TextBox 79">
            <a:extLst>
              <a:ext uri="{FF2B5EF4-FFF2-40B4-BE49-F238E27FC236}">
                <a16:creationId xmlns:a16="http://schemas.microsoft.com/office/drawing/2014/main" id="{A77389CE-E1BC-4236-8893-ECC0108A17F7}"/>
              </a:ext>
            </a:extLst>
          </p:cNvPr>
          <p:cNvSpPr txBox="1"/>
          <p:nvPr/>
        </p:nvSpPr>
        <p:spPr>
          <a:xfrm>
            <a:off x="6341289" y="1378610"/>
            <a:ext cx="5780033" cy="707886"/>
          </a:xfrm>
          <a:prstGeom prst="rect">
            <a:avLst/>
          </a:prstGeom>
          <a:noFill/>
        </p:spPr>
        <p:txBody>
          <a:bodyPr wrap="square" lIns="91440" tIns="45720" rIns="91440" bIns="45720" rtlCol="0" anchor="t">
            <a:spAutoFit/>
          </a:bodyPr>
          <a:lstStyle/>
          <a:p>
            <a:r>
              <a:rPr lang="en-US" sz="2000" dirty="0">
                <a:solidFill>
                  <a:schemeClr val="bg1"/>
                </a:solidFill>
              </a:rPr>
              <a:t>According to our study the premium for individual insurance is less than the corporate insurance.</a:t>
            </a:r>
          </a:p>
        </p:txBody>
      </p:sp>
      <p:sp>
        <p:nvSpPr>
          <p:cNvPr id="82" name="TextBox 81">
            <a:extLst>
              <a:ext uri="{FF2B5EF4-FFF2-40B4-BE49-F238E27FC236}">
                <a16:creationId xmlns:a16="http://schemas.microsoft.com/office/drawing/2014/main" id="{AE913475-1432-42B0-93E6-24DF44FA1E87}"/>
              </a:ext>
            </a:extLst>
          </p:cNvPr>
          <p:cNvSpPr txBox="1"/>
          <p:nvPr/>
        </p:nvSpPr>
        <p:spPr>
          <a:xfrm>
            <a:off x="6325394" y="2341278"/>
            <a:ext cx="5643406" cy="1015663"/>
          </a:xfrm>
          <a:prstGeom prst="rect">
            <a:avLst/>
          </a:prstGeom>
          <a:noFill/>
        </p:spPr>
        <p:txBody>
          <a:bodyPr wrap="square" rtlCol="0">
            <a:spAutoFit/>
          </a:bodyPr>
          <a:lstStyle/>
          <a:p>
            <a:r>
              <a:rPr lang="en-US" sz="2000" dirty="0">
                <a:solidFill>
                  <a:schemeClr val="bg1"/>
                </a:solidFill>
              </a:rPr>
              <a:t>When an individual claims he or she gets a higher coverage through individual insurance and it shields you even after you resign or retire.</a:t>
            </a:r>
          </a:p>
        </p:txBody>
      </p:sp>
      <p:sp>
        <p:nvSpPr>
          <p:cNvPr id="84" name="TextBox 83">
            <a:extLst>
              <a:ext uri="{FF2B5EF4-FFF2-40B4-BE49-F238E27FC236}">
                <a16:creationId xmlns:a16="http://schemas.microsoft.com/office/drawing/2014/main" id="{6468E117-D5F1-4726-95CE-32937905B53D}"/>
              </a:ext>
            </a:extLst>
          </p:cNvPr>
          <p:cNvSpPr txBox="1"/>
          <p:nvPr/>
        </p:nvSpPr>
        <p:spPr>
          <a:xfrm>
            <a:off x="6325394" y="3476503"/>
            <a:ext cx="5358063" cy="1015663"/>
          </a:xfrm>
          <a:prstGeom prst="rect">
            <a:avLst/>
          </a:prstGeom>
          <a:noFill/>
        </p:spPr>
        <p:txBody>
          <a:bodyPr wrap="square" lIns="91440" tIns="45720" rIns="91440" bIns="45720" rtlCol="0" anchor="t">
            <a:spAutoFit/>
          </a:bodyPr>
          <a:lstStyle/>
          <a:p>
            <a:r>
              <a:rPr lang="en-US" sz="2000" dirty="0">
                <a:solidFill>
                  <a:schemeClr val="bg1"/>
                </a:solidFill>
              </a:rPr>
              <a:t>Corporate Insurance is covered by the company and one doesn’t need to pay a single penny.</a:t>
            </a:r>
          </a:p>
        </p:txBody>
      </p:sp>
      <p:sp>
        <p:nvSpPr>
          <p:cNvPr id="86" name="TextBox 85">
            <a:extLst>
              <a:ext uri="{FF2B5EF4-FFF2-40B4-BE49-F238E27FC236}">
                <a16:creationId xmlns:a16="http://schemas.microsoft.com/office/drawing/2014/main" id="{72DCAB0F-CE96-4DB2-ADF2-ED9A328697BC}"/>
              </a:ext>
            </a:extLst>
          </p:cNvPr>
          <p:cNvSpPr txBox="1"/>
          <p:nvPr/>
        </p:nvSpPr>
        <p:spPr>
          <a:xfrm>
            <a:off x="6341290" y="4467028"/>
            <a:ext cx="5069305" cy="1323439"/>
          </a:xfrm>
          <a:prstGeom prst="rect">
            <a:avLst/>
          </a:prstGeom>
          <a:noFill/>
        </p:spPr>
        <p:txBody>
          <a:bodyPr wrap="square" lIns="91440" tIns="45720" rIns="91440" bIns="45720" rtlCol="0" anchor="t">
            <a:spAutoFit/>
          </a:bodyPr>
          <a:lstStyle/>
          <a:p>
            <a:r>
              <a:rPr lang="en-US" sz="2000" dirty="0">
                <a:solidFill>
                  <a:schemeClr val="bg1"/>
                </a:solidFill>
              </a:rPr>
              <a:t>The best way to get insured is by adding an individual insurance to your corporate insurance since it gives a better coverage and is for a longer time span.</a:t>
            </a:r>
          </a:p>
        </p:txBody>
      </p:sp>
    </p:spTree>
    <p:extLst>
      <p:ext uri="{BB962C8B-B14F-4D97-AF65-F5344CB8AC3E}">
        <p14:creationId xmlns:p14="http://schemas.microsoft.com/office/powerpoint/2010/main" val="2096756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D214-9EB0-48BB-AE96-4FABF1475855}"/>
              </a:ext>
            </a:extLst>
          </p:cNvPr>
          <p:cNvSpPr>
            <a:spLocks noGrp="1"/>
          </p:cNvSpPr>
          <p:nvPr>
            <p:ph type="title"/>
          </p:nvPr>
        </p:nvSpPr>
        <p:spPr>
          <a:xfrm>
            <a:off x="838200" y="365125"/>
            <a:ext cx="10515600" cy="904127"/>
          </a:xfrm>
        </p:spPr>
        <p:txBody>
          <a:bodyPr>
            <a:normAutofit/>
          </a:bodyPr>
          <a:lstStyle/>
          <a:p>
            <a:r>
              <a:rPr lang="en-US" sz="4500" dirty="0">
                <a:latin typeface="Times New Roman" panose="02020603050405020304" pitchFamily="18" charset="0"/>
                <a:cs typeface="Times New Roman" panose="02020603050405020304" pitchFamily="18" charset="0"/>
              </a:rPr>
              <a:t>COVID-19:</a:t>
            </a:r>
            <a:endParaRPr lang="en-IN" sz="4500" dirty="0"/>
          </a:p>
        </p:txBody>
      </p:sp>
      <p:sp>
        <p:nvSpPr>
          <p:cNvPr id="3" name="Slide Number Placeholder 2">
            <a:extLst>
              <a:ext uri="{FF2B5EF4-FFF2-40B4-BE49-F238E27FC236}">
                <a16:creationId xmlns:a16="http://schemas.microsoft.com/office/drawing/2014/main" id="{0A32C273-58F8-4D11-BF0E-A80BE38E49E5}"/>
              </a:ext>
            </a:extLst>
          </p:cNvPr>
          <p:cNvSpPr>
            <a:spLocks noGrp="1"/>
          </p:cNvSpPr>
          <p:nvPr>
            <p:ph type="sldNum" sz="quarter" idx="12"/>
          </p:nvPr>
        </p:nvSpPr>
        <p:spPr/>
        <p:txBody>
          <a:bodyPr/>
          <a:lstStyle/>
          <a:p>
            <a:fld id="{82EE24B5-652C-4DB5-B7C3-B5BBEC1280B1}" type="slidenum">
              <a:rPr lang="en-US" smtClean="0"/>
              <a:t>27</a:t>
            </a:fld>
            <a:endParaRPr lang="en-US" dirty="0"/>
          </a:p>
        </p:txBody>
      </p:sp>
      <p:sp>
        <p:nvSpPr>
          <p:cNvPr id="7" name="object 6" descr="Beige rectangle">
            <a:extLst>
              <a:ext uri="{FF2B5EF4-FFF2-40B4-BE49-F238E27FC236}">
                <a16:creationId xmlns:a16="http://schemas.microsoft.com/office/drawing/2014/main" id="{AE79FC99-65AA-4853-A096-EE6A19765B78}"/>
              </a:ext>
            </a:extLst>
          </p:cNvPr>
          <p:cNvSpPr/>
          <p:nvPr/>
        </p:nvSpPr>
        <p:spPr>
          <a:xfrm flipV="1">
            <a:off x="970176" y="1058814"/>
            <a:ext cx="3149063" cy="45719"/>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9" name="Rectangle 8">
            <a:extLst>
              <a:ext uri="{FF2B5EF4-FFF2-40B4-BE49-F238E27FC236}">
                <a16:creationId xmlns:a16="http://schemas.microsoft.com/office/drawing/2014/main" id="{84F54D03-C35D-4045-B31F-6C4FFBD4B090}"/>
              </a:ext>
            </a:extLst>
          </p:cNvPr>
          <p:cNvSpPr/>
          <p:nvPr/>
        </p:nvSpPr>
        <p:spPr>
          <a:xfrm>
            <a:off x="0" y="1384917"/>
            <a:ext cx="4731798" cy="491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1" name="TextBox 10">
            <a:extLst>
              <a:ext uri="{FF2B5EF4-FFF2-40B4-BE49-F238E27FC236}">
                <a16:creationId xmlns:a16="http://schemas.microsoft.com/office/drawing/2014/main" id="{F9F92C84-AD2A-4645-B8B9-A929B93FC055}"/>
              </a:ext>
            </a:extLst>
          </p:cNvPr>
          <p:cNvSpPr txBox="1"/>
          <p:nvPr/>
        </p:nvSpPr>
        <p:spPr>
          <a:xfrm>
            <a:off x="675253" y="1812641"/>
            <a:ext cx="10793591" cy="4062779"/>
          </a:xfrm>
          <a:prstGeom prst="rect">
            <a:avLst/>
          </a:prstGeom>
          <a:solidFill>
            <a:schemeClr val="bg2">
              <a:lumMod val="50000"/>
            </a:schemeClr>
          </a:solidFill>
        </p:spPr>
        <p:txBody>
          <a:bodyPr wrap="square" rtlCol="0">
            <a:spAutoFit/>
          </a:bodyPr>
          <a:lstStyle/>
          <a:p>
            <a:pPr marL="457200" indent="-457200">
              <a:lnSpc>
                <a:spcPct val="150000"/>
              </a:lnSpc>
              <a:buFont typeface="Arial" panose="020B0604020202020204" pitchFamily="34" charset="0"/>
              <a:buChar char="•"/>
            </a:pPr>
            <a:r>
              <a:rPr lang="en-IN" sz="2500" dirty="0">
                <a:solidFill>
                  <a:schemeClr val="bg1"/>
                </a:solidFill>
                <a:latin typeface="Times New Roman" panose="02020603050405020304" pitchFamily="18" charset="0"/>
                <a:cs typeface="Times New Roman" panose="02020603050405020304" pitchFamily="18" charset="0"/>
              </a:rPr>
              <a:t>With any crisis, there is a rush to increase one's cover. </a:t>
            </a:r>
          </a:p>
          <a:p>
            <a:pPr marL="457200" indent="-457200">
              <a:lnSpc>
                <a:spcPct val="150000"/>
              </a:lnSpc>
              <a:buFont typeface="Arial" panose="020B0604020202020204" pitchFamily="34" charset="0"/>
              <a:buChar char="•"/>
            </a:pPr>
            <a:r>
              <a:rPr lang="en-IN" sz="2500" dirty="0">
                <a:solidFill>
                  <a:schemeClr val="bg1"/>
                </a:solidFill>
                <a:latin typeface="Times New Roman" panose="02020603050405020304" pitchFamily="18" charset="0"/>
                <a:cs typeface="Times New Roman" panose="02020603050405020304" pitchFamily="18" charset="0"/>
              </a:rPr>
              <a:t>Insurance companies like pure life covers should see a renewed interest, and since that is largely an online market, it should see a boost in demand. </a:t>
            </a:r>
          </a:p>
          <a:p>
            <a:pPr marL="457200" indent="-457200">
              <a:lnSpc>
                <a:spcPct val="150000"/>
              </a:lnSpc>
              <a:buFont typeface="Arial" panose="020B0604020202020204" pitchFamily="34" charset="0"/>
              <a:buChar char="•"/>
            </a:pPr>
            <a:r>
              <a:rPr lang="en-IN" sz="2500" dirty="0">
                <a:solidFill>
                  <a:schemeClr val="bg1"/>
                </a:solidFill>
                <a:latin typeface="Times New Roman" panose="02020603050405020304" pitchFamily="18" charset="0"/>
                <a:cs typeface="Times New Roman" panose="02020603050405020304" pitchFamily="18" charset="0"/>
              </a:rPr>
              <a:t>However, with people's cash position being unstable, there may be reluctance to take a higher cover. </a:t>
            </a:r>
          </a:p>
          <a:p>
            <a:pPr marL="457200" indent="-457200">
              <a:lnSpc>
                <a:spcPct val="150000"/>
              </a:lnSpc>
              <a:buFont typeface="Arial" panose="020B0604020202020204" pitchFamily="34" charset="0"/>
              <a:buChar char="•"/>
            </a:pPr>
            <a:r>
              <a:rPr lang="en-IN" sz="2500" dirty="0">
                <a:solidFill>
                  <a:schemeClr val="bg1"/>
                </a:solidFill>
                <a:latin typeface="Times New Roman" panose="02020603050405020304" pitchFamily="18" charset="0"/>
                <a:cs typeface="Times New Roman" panose="02020603050405020304" pitchFamily="18" charset="0"/>
              </a:rPr>
              <a:t>Also, higher covers bring in medical tests, which people will be reluctant to do. </a:t>
            </a:r>
          </a:p>
          <a:p>
            <a:pPr marL="457200" indent="-457200">
              <a:lnSpc>
                <a:spcPct val="150000"/>
              </a:lnSpc>
              <a:buFont typeface="Arial" panose="020B0604020202020204" pitchFamily="34" charset="0"/>
              <a:buChar char="•"/>
            </a:pPr>
            <a:r>
              <a:rPr lang="en-IN" sz="2500" dirty="0">
                <a:solidFill>
                  <a:schemeClr val="bg1"/>
                </a:solidFill>
                <a:latin typeface="Times New Roman" panose="02020603050405020304" pitchFamily="18" charset="0"/>
                <a:cs typeface="Times New Roman" panose="02020603050405020304" pitchFamily="18" charset="0"/>
              </a:rPr>
              <a:t>Hence, a temporary slump in sales activity is anticipated. </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1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D214-9EB0-48BB-AE96-4FABF1475855}"/>
              </a:ext>
            </a:extLst>
          </p:cNvPr>
          <p:cNvSpPr>
            <a:spLocks noGrp="1"/>
          </p:cNvSpPr>
          <p:nvPr>
            <p:ph type="title"/>
          </p:nvPr>
        </p:nvSpPr>
        <p:spPr>
          <a:xfrm>
            <a:off x="838200" y="338492"/>
            <a:ext cx="10515600" cy="904127"/>
          </a:xfrm>
        </p:spPr>
        <p:txBody>
          <a:bodyPr>
            <a:normAutofit/>
          </a:bodyPr>
          <a:lstStyle/>
          <a:p>
            <a:r>
              <a:rPr lang="en-US" sz="4500" dirty="0">
                <a:latin typeface="Times New Roman" panose="02020603050405020304" pitchFamily="18" charset="0"/>
                <a:cs typeface="Times New Roman" panose="02020603050405020304" pitchFamily="18" charset="0"/>
              </a:rPr>
              <a:t>COVID-19 ANALYSIS:</a:t>
            </a:r>
            <a:endParaRPr lang="en-US" sz="45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A32C273-58F8-4D11-BF0E-A80BE38E49E5}"/>
              </a:ext>
            </a:extLst>
          </p:cNvPr>
          <p:cNvSpPr>
            <a:spLocks noGrp="1"/>
          </p:cNvSpPr>
          <p:nvPr>
            <p:ph type="sldNum" sz="quarter" idx="12"/>
          </p:nvPr>
        </p:nvSpPr>
        <p:spPr/>
        <p:txBody>
          <a:bodyPr/>
          <a:lstStyle/>
          <a:p>
            <a:fld id="{82EE24B5-652C-4DB5-B7C3-B5BBEC1280B1}" type="slidenum">
              <a:rPr lang="en-US" smtClean="0"/>
              <a:t>28</a:t>
            </a:fld>
            <a:endParaRPr lang="en-US" dirty="0"/>
          </a:p>
        </p:txBody>
      </p:sp>
      <p:sp>
        <p:nvSpPr>
          <p:cNvPr id="7" name="object 6" descr="Beige rectangle">
            <a:extLst>
              <a:ext uri="{FF2B5EF4-FFF2-40B4-BE49-F238E27FC236}">
                <a16:creationId xmlns:a16="http://schemas.microsoft.com/office/drawing/2014/main" id="{AE79FC99-65AA-4853-A096-EE6A19765B78}"/>
              </a:ext>
            </a:extLst>
          </p:cNvPr>
          <p:cNvSpPr/>
          <p:nvPr/>
        </p:nvSpPr>
        <p:spPr>
          <a:xfrm>
            <a:off x="970176" y="1091953"/>
            <a:ext cx="6247370" cy="150665"/>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9" name="Rectangle 8">
            <a:extLst>
              <a:ext uri="{FF2B5EF4-FFF2-40B4-BE49-F238E27FC236}">
                <a16:creationId xmlns:a16="http://schemas.microsoft.com/office/drawing/2014/main" id="{84F54D03-C35D-4045-B31F-6C4FFBD4B090}"/>
              </a:ext>
            </a:extLst>
          </p:cNvPr>
          <p:cNvSpPr/>
          <p:nvPr/>
        </p:nvSpPr>
        <p:spPr>
          <a:xfrm>
            <a:off x="0" y="1384917"/>
            <a:ext cx="4731798" cy="491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1" name="TextBox 10">
            <a:extLst>
              <a:ext uri="{FF2B5EF4-FFF2-40B4-BE49-F238E27FC236}">
                <a16:creationId xmlns:a16="http://schemas.microsoft.com/office/drawing/2014/main" id="{F9F92C84-AD2A-4645-B8B9-A929B93FC055}"/>
              </a:ext>
            </a:extLst>
          </p:cNvPr>
          <p:cNvSpPr txBox="1"/>
          <p:nvPr/>
        </p:nvSpPr>
        <p:spPr>
          <a:xfrm>
            <a:off x="560209" y="1748040"/>
            <a:ext cx="10793591" cy="4191981"/>
          </a:xfrm>
          <a:prstGeom prst="rect">
            <a:avLst/>
          </a:prstGeom>
          <a:solidFill>
            <a:schemeClr val="bg2">
              <a:lumMod val="50000"/>
            </a:schemeClr>
          </a:solid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30% people took individual insurance after the outbreak of Covid-19. </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They believe that they are more exposed to the virus due to their locality and occupation. </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Among these 30% people, 20% have opted for Health insurance and 10% opted life insurance.</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More people opted for health insurance as they said that hospital bills would be a problem for them rather than death.</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Out of the total population 40% had existing individual insurance, 30% opted for individual insurance after the outbreak of Covid-19 and the rest 30% who are only dependent on corporate insurance didn’t opt for any individual insurance as they stated their corporate insurance covers were increased and even the benefits were increased.</a:t>
            </a:r>
          </a:p>
        </p:txBody>
      </p:sp>
    </p:spTree>
    <p:extLst>
      <p:ext uri="{BB962C8B-B14F-4D97-AF65-F5344CB8AC3E}">
        <p14:creationId xmlns:p14="http://schemas.microsoft.com/office/powerpoint/2010/main" val="4173765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DAC1-8AC7-4CCD-B7AE-F5BF91E1859A}"/>
              </a:ext>
            </a:extLst>
          </p:cNvPr>
          <p:cNvSpPr>
            <a:spLocks noGrp="1"/>
          </p:cNvSpPr>
          <p:nvPr>
            <p:ph type="title"/>
          </p:nvPr>
        </p:nvSpPr>
        <p:spPr>
          <a:xfrm>
            <a:off x="838200" y="365126"/>
            <a:ext cx="6200775" cy="653642"/>
          </a:xfrm>
        </p:spPr>
        <p:txBody>
          <a:bodyPr>
            <a:noAutofit/>
          </a:bodyPr>
          <a:lstStyle/>
          <a:p>
            <a:r>
              <a:rPr lang="en-US" sz="4500" dirty="0">
                <a:solidFill>
                  <a:schemeClr val="bg1"/>
                </a:solidFill>
                <a:latin typeface="Times New Roman" panose="02020603050405020304" pitchFamily="18" charset="0"/>
                <a:cs typeface="Times New Roman" panose="02020603050405020304" pitchFamily="18" charset="0"/>
              </a:rPr>
              <a:t>CONCLUSION:</a:t>
            </a:r>
            <a:endParaRPr lang="en-IN" sz="4500" dirty="0">
              <a:solidFill>
                <a:schemeClr val="bg1"/>
              </a:solidFill>
            </a:endParaRPr>
          </a:p>
        </p:txBody>
      </p:sp>
      <p:sp>
        <p:nvSpPr>
          <p:cNvPr id="3" name="Slide Number Placeholder 2">
            <a:extLst>
              <a:ext uri="{FF2B5EF4-FFF2-40B4-BE49-F238E27FC236}">
                <a16:creationId xmlns:a16="http://schemas.microsoft.com/office/drawing/2014/main" id="{DC5A883C-3BEF-4006-8391-9E85EBFD58E0}"/>
              </a:ext>
            </a:extLst>
          </p:cNvPr>
          <p:cNvSpPr>
            <a:spLocks noGrp="1"/>
          </p:cNvSpPr>
          <p:nvPr>
            <p:ph type="sldNum" sz="quarter" idx="12"/>
          </p:nvPr>
        </p:nvSpPr>
        <p:spPr/>
        <p:txBody>
          <a:bodyPr/>
          <a:lstStyle/>
          <a:p>
            <a:fld id="{82EE24B5-652C-4DB5-B7C3-B5BBEC1280B1}" type="slidenum">
              <a:rPr lang="en-US" smtClean="0"/>
              <a:t>29</a:t>
            </a:fld>
            <a:endParaRPr lang="en-US" dirty="0"/>
          </a:p>
        </p:txBody>
      </p:sp>
      <p:sp>
        <p:nvSpPr>
          <p:cNvPr id="4" name="Oval 3">
            <a:extLst>
              <a:ext uri="{FF2B5EF4-FFF2-40B4-BE49-F238E27FC236}">
                <a16:creationId xmlns:a16="http://schemas.microsoft.com/office/drawing/2014/main" id="{E6B4E302-170F-46F0-B692-6FD64289F2C3}"/>
              </a:ext>
            </a:extLst>
          </p:cNvPr>
          <p:cNvSpPr/>
          <p:nvPr/>
        </p:nvSpPr>
        <p:spPr>
          <a:xfrm>
            <a:off x="770259" y="1416224"/>
            <a:ext cx="3900001" cy="382762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
            <a:extLst>
              <a:ext uri="{FF2B5EF4-FFF2-40B4-BE49-F238E27FC236}">
                <a16:creationId xmlns:a16="http://schemas.microsoft.com/office/drawing/2014/main" id="{BC21A957-6E3E-41BB-BA4E-21D2E85CB27F}"/>
              </a:ext>
            </a:extLst>
          </p:cNvPr>
          <p:cNvSpPr/>
          <p:nvPr/>
        </p:nvSpPr>
        <p:spPr>
          <a:xfrm>
            <a:off x="1671425" y="2857860"/>
            <a:ext cx="2681146" cy="3203997"/>
          </a:xfrm>
          <a:custGeom>
            <a:avLst/>
            <a:gdLst>
              <a:gd name="connsiteX0" fmla="*/ 2373452 w 4301913"/>
              <a:gd name="connsiteY0" fmla="*/ 4142218 h 5339689"/>
              <a:gd name="connsiteX1" fmla="*/ 2491863 w 4301913"/>
              <a:gd name="connsiteY1" fmla="*/ 4504031 h 5339689"/>
              <a:gd name="connsiteX2" fmla="*/ 2514887 w 4301913"/>
              <a:gd name="connsiteY2" fmla="*/ 4224449 h 5339689"/>
              <a:gd name="connsiteX3" fmla="*/ 2373452 w 4301913"/>
              <a:gd name="connsiteY3" fmla="*/ 4142218 h 5339689"/>
              <a:gd name="connsiteX4" fmla="*/ 1737713 w 4301913"/>
              <a:gd name="connsiteY4" fmla="*/ 0 h 5339689"/>
              <a:gd name="connsiteX5" fmla="*/ 2494232 w 4301913"/>
              <a:gd name="connsiteY5" fmla="*/ 793865 h 5339689"/>
              <a:gd name="connsiteX6" fmla="*/ 2531098 w 4301913"/>
              <a:gd name="connsiteY6" fmla="*/ 1178908 h 5339689"/>
              <a:gd name="connsiteX7" fmla="*/ 2424404 w 4301913"/>
              <a:gd name="connsiteY7" fmla="*/ 1268744 h 5339689"/>
              <a:gd name="connsiteX8" fmla="*/ 2241510 w 4301913"/>
              <a:gd name="connsiteY8" fmla="*/ 1761783 h 5339689"/>
              <a:gd name="connsiteX9" fmla="*/ 2220061 w 4301913"/>
              <a:gd name="connsiteY9" fmla="*/ 1910756 h 5339689"/>
              <a:gd name="connsiteX10" fmla="*/ 2066052 w 4301913"/>
              <a:gd name="connsiteY10" fmla="*/ 2183666 h 5339689"/>
              <a:gd name="connsiteX11" fmla="*/ 2317587 w 4301913"/>
              <a:gd name="connsiteY11" fmla="*/ 2483987 h 5339689"/>
              <a:gd name="connsiteX12" fmla="*/ 2322187 w 4301913"/>
              <a:gd name="connsiteY12" fmla="*/ 2504347 h 5339689"/>
              <a:gd name="connsiteX13" fmla="*/ 2224379 w 4301913"/>
              <a:gd name="connsiteY13" fmla="*/ 2497471 h 5339689"/>
              <a:gd name="connsiteX14" fmla="*/ 2357729 w 4301913"/>
              <a:gd name="connsiteY14" fmla="*/ 2754646 h 5339689"/>
              <a:gd name="connsiteX15" fmla="*/ 2322187 w 4301913"/>
              <a:gd name="connsiteY15" fmla="*/ 2504347 h 5339689"/>
              <a:gd name="connsiteX16" fmla="*/ 2337445 w 4301913"/>
              <a:gd name="connsiteY16" fmla="*/ 2505420 h 5339689"/>
              <a:gd name="connsiteX17" fmla="*/ 2317587 w 4301913"/>
              <a:gd name="connsiteY17" fmla="*/ 2483987 h 5339689"/>
              <a:gd name="connsiteX18" fmla="*/ 2245348 w 4301913"/>
              <a:gd name="connsiteY18" fmla="*/ 2296761 h 5339689"/>
              <a:gd name="connsiteX19" fmla="*/ 2232191 w 4301913"/>
              <a:gd name="connsiteY19" fmla="*/ 1957698 h 5339689"/>
              <a:gd name="connsiteX20" fmla="*/ 2335047 w 4301913"/>
              <a:gd name="connsiteY20" fmla="*/ 2199249 h 5339689"/>
              <a:gd name="connsiteX21" fmla="*/ 3132200 w 4301913"/>
              <a:gd name="connsiteY21" fmla="*/ 2447242 h 5339689"/>
              <a:gd name="connsiteX22" fmla="*/ 3378274 w 4301913"/>
              <a:gd name="connsiteY22" fmla="*/ 2560857 h 5339689"/>
              <a:gd name="connsiteX23" fmla="*/ 3508883 w 4301913"/>
              <a:gd name="connsiteY23" fmla="*/ 2990167 h 5339689"/>
              <a:gd name="connsiteX24" fmla="*/ 3598240 w 4301913"/>
              <a:gd name="connsiteY24" fmla="*/ 3107894 h 5339689"/>
              <a:gd name="connsiteX25" fmla="*/ 3594745 w 4301913"/>
              <a:gd name="connsiteY25" fmla="*/ 3285579 h 5339689"/>
              <a:gd name="connsiteX26" fmla="*/ 3651895 w 4301913"/>
              <a:gd name="connsiteY26" fmla="*/ 3356092 h 5339689"/>
              <a:gd name="connsiteX27" fmla="*/ 3637711 w 4301913"/>
              <a:gd name="connsiteY27" fmla="*/ 3431264 h 5339689"/>
              <a:gd name="connsiteX28" fmla="*/ 3719804 w 4301913"/>
              <a:gd name="connsiteY28" fmla="*/ 3476627 h 5339689"/>
              <a:gd name="connsiteX29" fmla="*/ 3712883 w 4301913"/>
              <a:gd name="connsiteY29" fmla="*/ 3623134 h 5339689"/>
              <a:gd name="connsiteX30" fmla="*/ 4072229 w 4301913"/>
              <a:gd name="connsiteY30" fmla="*/ 4192921 h 5339689"/>
              <a:gd name="connsiteX31" fmla="*/ 4224629 w 4301913"/>
              <a:gd name="connsiteY31" fmla="*/ 4288171 h 5339689"/>
              <a:gd name="connsiteX32" fmla="*/ 4300829 w 4301913"/>
              <a:gd name="connsiteY32" fmla="*/ 4756815 h 5339689"/>
              <a:gd name="connsiteX33" fmla="*/ 3847261 w 4301913"/>
              <a:gd name="connsiteY33" fmla="*/ 5216962 h 5339689"/>
              <a:gd name="connsiteX34" fmla="*/ 3422680 w 4301913"/>
              <a:gd name="connsiteY34" fmla="*/ 5222784 h 5339689"/>
              <a:gd name="connsiteX35" fmla="*/ 3313176 w 4301913"/>
              <a:gd name="connsiteY35" fmla="*/ 5151314 h 5339689"/>
              <a:gd name="connsiteX36" fmla="*/ 3369638 w 4301913"/>
              <a:gd name="connsiteY36" fmla="*/ 5323498 h 5339689"/>
              <a:gd name="connsiteX37" fmla="*/ 433336 w 4301913"/>
              <a:gd name="connsiteY37" fmla="*/ 5339690 h 5339689"/>
              <a:gd name="connsiteX38" fmla="*/ 481304 w 4301913"/>
              <a:gd name="connsiteY38" fmla="*/ 4979179 h 5339689"/>
              <a:gd name="connsiteX39" fmla="*/ 398526 w 4301913"/>
              <a:gd name="connsiteY39" fmla="*/ 4755101 h 5339689"/>
              <a:gd name="connsiteX40" fmla="*/ 421207 w 4301913"/>
              <a:gd name="connsiteY40" fmla="*/ 4524378 h 5339689"/>
              <a:gd name="connsiteX41" fmla="*/ 348297 w 4301913"/>
              <a:gd name="connsiteY41" fmla="*/ 4473120 h 5339689"/>
              <a:gd name="connsiteX42" fmla="*/ 279224 w 4301913"/>
              <a:gd name="connsiteY42" fmla="*/ 4134948 h 5339689"/>
              <a:gd name="connsiteX43" fmla="*/ 73305 w 4301913"/>
              <a:gd name="connsiteY43" fmla="*/ 3621969 h 5339689"/>
              <a:gd name="connsiteX44" fmla="*/ 12523 w 4301913"/>
              <a:gd name="connsiteY44" fmla="*/ 3119269 h 5339689"/>
              <a:gd name="connsiteX45" fmla="*/ 109829 w 4301913"/>
              <a:gd name="connsiteY45" fmla="*/ 2487946 h 5339689"/>
              <a:gd name="connsiteX46" fmla="*/ 874434 w 4301913"/>
              <a:gd name="connsiteY46" fmla="*/ 2132575 h 5339689"/>
              <a:gd name="connsiteX47" fmla="*/ 1273431 w 4301913"/>
              <a:gd name="connsiteY47" fmla="*/ 1758902 h 5339689"/>
              <a:gd name="connsiteX48" fmla="*/ 1281747 w 4301913"/>
              <a:gd name="connsiteY48" fmla="*/ 1766651 h 5339689"/>
              <a:gd name="connsiteX49" fmla="*/ 1956993 w 4301913"/>
              <a:gd name="connsiteY49" fmla="*/ 2690917 h 5339689"/>
              <a:gd name="connsiteX50" fmla="*/ 1754023 w 4301913"/>
              <a:gd name="connsiteY50" fmla="*/ 2443267 h 5339689"/>
              <a:gd name="connsiteX51" fmla="*/ 2026615 w 4301913"/>
              <a:gd name="connsiteY51" fmla="*/ 2183146 h 5339689"/>
              <a:gd name="connsiteX52" fmla="*/ 2044038 w 4301913"/>
              <a:gd name="connsiteY52" fmla="*/ 2183376 h 5339689"/>
              <a:gd name="connsiteX53" fmla="*/ 1900529 w 4301913"/>
              <a:gd name="connsiteY53" fmla="*/ 2106944 h 5339689"/>
              <a:gd name="connsiteX54" fmla="*/ 1525079 w 4301913"/>
              <a:gd name="connsiteY54" fmla="*/ 1935494 h 5339689"/>
              <a:gd name="connsiteX55" fmla="*/ 1329029 w 4301913"/>
              <a:gd name="connsiteY55" fmla="*/ 1706894 h 5339689"/>
              <a:gd name="connsiteX56" fmla="*/ 1195679 w 4301913"/>
              <a:gd name="connsiteY56" fmla="*/ 1325894 h 5339689"/>
              <a:gd name="connsiteX57" fmla="*/ 1114614 w 4301913"/>
              <a:gd name="connsiteY57" fmla="*/ 1385991 h 5339689"/>
              <a:gd name="connsiteX58" fmla="*/ 960295 w 4301913"/>
              <a:gd name="connsiteY58" fmla="*/ 992999 h 5339689"/>
              <a:gd name="connsiteX59" fmla="*/ 1055408 w 4301913"/>
              <a:gd name="connsiteY59" fmla="*/ 898982 h 5339689"/>
              <a:gd name="connsiteX60" fmla="*/ 1737713 w 4301913"/>
              <a:gd name="connsiteY60" fmla="*/ 0 h 5339689"/>
              <a:gd name="connsiteX0" fmla="*/ 2373452 w 4301913"/>
              <a:gd name="connsiteY0" fmla="*/ 4142218 h 5334537"/>
              <a:gd name="connsiteX1" fmla="*/ 2491863 w 4301913"/>
              <a:gd name="connsiteY1" fmla="*/ 4504031 h 5334537"/>
              <a:gd name="connsiteX2" fmla="*/ 2514887 w 4301913"/>
              <a:gd name="connsiteY2" fmla="*/ 4224449 h 5334537"/>
              <a:gd name="connsiteX3" fmla="*/ 2373452 w 4301913"/>
              <a:gd name="connsiteY3" fmla="*/ 4142218 h 5334537"/>
              <a:gd name="connsiteX4" fmla="*/ 1737713 w 4301913"/>
              <a:gd name="connsiteY4" fmla="*/ 0 h 5334537"/>
              <a:gd name="connsiteX5" fmla="*/ 2494232 w 4301913"/>
              <a:gd name="connsiteY5" fmla="*/ 793865 h 5334537"/>
              <a:gd name="connsiteX6" fmla="*/ 2531098 w 4301913"/>
              <a:gd name="connsiteY6" fmla="*/ 1178908 h 5334537"/>
              <a:gd name="connsiteX7" fmla="*/ 2424404 w 4301913"/>
              <a:gd name="connsiteY7" fmla="*/ 1268744 h 5334537"/>
              <a:gd name="connsiteX8" fmla="*/ 2241510 w 4301913"/>
              <a:gd name="connsiteY8" fmla="*/ 1761783 h 5334537"/>
              <a:gd name="connsiteX9" fmla="*/ 2220061 w 4301913"/>
              <a:gd name="connsiteY9" fmla="*/ 1910756 h 5334537"/>
              <a:gd name="connsiteX10" fmla="*/ 2066052 w 4301913"/>
              <a:gd name="connsiteY10" fmla="*/ 2183666 h 5334537"/>
              <a:gd name="connsiteX11" fmla="*/ 2317587 w 4301913"/>
              <a:gd name="connsiteY11" fmla="*/ 2483987 h 5334537"/>
              <a:gd name="connsiteX12" fmla="*/ 2322187 w 4301913"/>
              <a:gd name="connsiteY12" fmla="*/ 2504347 h 5334537"/>
              <a:gd name="connsiteX13" fmla="*/ 2224379 w 4301913"/>
              <a:gd name="connsiteY13" fmla="*/ 2497471 h 5334537"/>
              <a:gd name="connsiteX14" fmla="*/ 2357729 w 4301913"/>
              <a:gd name="connsiteY14" fmla="*/ 2754646 h 5334537"/>
              <a:gd name="connsiteX15" fmla="*/ 2322187 w 4301913"/>
              <a:gd name="connsiteY15" fmla="*/ 2504347 h 5334537"/>
              <a:gd name="connsiteX16" fmla="*/ 2337445 w 4301913"/>
              <a:gd name="connsiteY16" fmla="*/ 2505420 h 5334537"/>
              <a:gd name="connsiteX17" fmla="*/ 2317587 w 4301913"/>
              <a:gd name="connsiteY17" fmla="*/ 2483987 h 5334537"/>
              <a:gd name="connsiteX18" fmla="*/ 2245348 w 4301913"/>
              <a:gd name="connsiteY18" fmla="*/ 2296761 h 5334537"/>
              <a:gd name="connsiteX19" fmla="*/ 2232191 w 4301913"/>
              <a:gd name="connsiteY19" fmla="*/ 1957698 h 5334537"/>
              <a:gd name="connsiteX20" fmla="*/ 2335047 w 4301913"/>
              <a:gd name="connsiteY20" fmla="*/ 2199249 h 5334537"/>
              <a:gd name="connsiteX21" fmla="*/ 3132200 w 4301913"/>
              <a:gd name="connsiteY21" fmla="*/ 2447242 h 5334537"/>
              <a:gd name="connsiteX22" fmla="*/ 3378274 w 4301913"/>
              <a:gd name="connsiteY22" fmla="*/ 2560857 h 5334537"/>
              <a:gd name="connsiteX23" fmla="*/ 3508883 w 4301913"/>
              <a:gd name="connsiteY23" fmla="*/ 2990167 h 5334537"/>
              <a:gd name="connsiteX24" fmla="*/ 3598240 w 4301913"/>
              <a:gd name="connsiteY24" fmla="*/ 3107894 h 5334537"/>
              <a:gd name="connsiteX25" fmla="*/ 3594745 w 4301913"/>
              <a:gd name="connsiteY25" fmla="*/ 3285579 h 5334537"/>
              <a:gd name="connsiteX26" fmla="*/ 3651895 w 4301913"/>
              <a:gd name="connsiteY26" fmla="*/ 3356092 h 5334537"/>
              <a:gd name="connsiteX27" fmla="*/ 3637711 w 4301913"/>
              <a:gd name="connsiteY27" fmla="*/ 3431264 h 5334537"/>
              <a:gd name="connsiteX28" fmla="*/ 3719804 w 4301913"/>
              <a:gd name="connsiteY28" fmla="*/ 3476627 h 5334537"/>
              <a:gd name="connsiteX29" fmla="*/ 3712883 w 4301913"/>
              <a:gd name="connsiteY29" fmla="*/ 3623134 h 5334537"/>
              <a:gd name="connsiteX30" fmla="*/ 4072229 w 4301913"/>
              <a:gd name="connsiteY30" fmla="*/ 4192921 h 5334537"/>
              <a:gd name="connsiteX31" fmla="*/ 4224629 w 4301913"/>
              <a:gd name="connsiteY31" fmla="*/ 4288171 h 5334537"/>
              <a:gd name="connsiteX32" fmla="*/ 4300829 w 4301913"/>
              <a:gd name="connsiteY32" fmla="*/ 4756815 h 5334537"/>
              <a:gd name="connsiteX33" fmla="*/ 3847261 w 4301913"/>
              <a:gd name="connsiteY33" fmla="*/ 5216962 h 5334537"/>
              <a:gd name="connsiteX34" fmla="*/ 3422680 w 4301913"/>
              <a:gd name="connsiteY34" fmla="*/ 5222784 h 5334537"/>
              <a:gd name="connsiteX35" fmla="*/ 3313176 w 4301913"/>
              <a:gd name="connsiteY35" fmla="*/ 5151314 h 5334537"/>
              <a:gd name="connsiteX36" fmla="*/ 3369638 w 4301913"/>
              <a:gd name="connsiteY36" fmla="*/ 5323498 h 5334537"/>
              <a:gd name="connsiteX37" fmla="*/ 428472 w 4301913"/>
              <a:gd name="connsiteY37" fmla="*/ 5334537 h 5334537"/>
              <a:gd name="connsiteX38" fmla="*/ 481304 w 4301913"/>
              <a:gd name="connsiteY38" fmla="*/ 4979179 h 5334537"/>
              <a:gd name="connsiteX39" fmla="*/ 398526 w 4301913"/>
              <a:gd name="connsiteY39" fmla="*/ 4755101 h 5334537"/>
              <a:gd name="connsiteX40" fmla="*/ 421207 w 4301913"/>
              <a:gd name="connsiteY40" fmla="*/ 4524378 h 5334537"/>
              <a:gd name="connsiteX41" fmla="*/ 348297 w 4301913"/>
              <a:gd name="connsiteY41" fmla="*/ 4473120 h 5334537"/>
              <a:gd name="connsiteX42" fmla="*/ 279224 w 4301913"/>
              <a:gd name="connsiteY42" fmla="*/ 4134948 h 5334537"/>
              <a:gd name="connsiteX43" fmla="*/ 73305 w 4301913"/>
              <a:gd name="connsiteY43" fmla="*/ 3621969 h 5334537"/>
              <a:gd name="connsiteX44" fmla="*/ 12523 w 4301913"/>
              <a:gd name="connsiteY44" fmla="*/ 3119269 h 5334537"/>
              <a:gd name="connsiteX45" fmla="*/ 109829 w 4301913"/>
              <a:gd name="connsiteY45" fmla="*/ 2487946 h 5334537"/>
              <a:gd name="connsiteX46" fmla="*/ 874434 w 4301913"/>
              <a:gd name="connsiteY46" fmla="*/ 2132575 h 5334537"/>
              <a:gd name="connsiteX47" fmla="*/ 1273431 w 4301913"/>
              <a:gd name="connsiteY47" fmla="*/ 1758902 h 5334537"/>
              <a:gd name="connsiteX48" fmla="*/ 1281747 w 4301913"/>
              <a:gd name="connsiteY48" fmla="*/ 1766651 h 5334537"/>
              <a:gd name="connsiteX49" fmla="*/ 1956993 w 4301913"/>
              <a:gd name="connsiteY49" fmla="*/ 2690917 h 5334537"/>
              <a:gd name="connsiteX50" fmla="*/ 1754023 w 4301913"/>
              <a:gd name="connsiteY50" fmla="*/ 2443267 h 5334537"/>
              <a:gd name="connsiteX51" fmla="*/ 2026615 w 4301913"/>
              <a:gd name="connsiteY51" fmla="*/ 2183146 h 5334537"/>
              <a:gd name="connsiteX52" fmla="*/ 2044038 w 4301913"/>
              <a:gd name="connsiteY52" fmla="*/ 2183376 h 5334537"/>
              <a:gd name="connsiteX53" fmla="*/ 1900529 w 4301913"/>
              <a:gd name="connsiteY53" fmla="*/ 2106944 h 5334537"/>
              <a:gd name="connsiteX54" fmla="*/ 1525079 w 4301913"/>
              <a:gd name="connsiteY54" fmla="*/ 1935494 h 5334537"/>
              <a:gd name="connsiteX55" fmla="*/ 1329029 w 4301913"/>
              <a:gd name="connsiteY55" fmla="*/ 1706894 h 5334537"/>
              <a:gd name="connsiteX56" fmla="*/ 1195679 w 4301913"/>
              <a:gd name="connsiteY56" fmla="*/ 1325894 h 5334537"/>
              <a:gd name="connsiteX57" fmla="*/ 1114614 w 4301913"/>
              <a:gd name="connsiteY57" fmla="*/ 1385991 h 5334537"/>
              <a:gd name="connsiteX58" fmla="*/ 960295 w 4301913"/>
              <a:gd name="connsiteY58" fmla="*/ 992999 h 5334537"/>
              <a:gd name="connsiteX59" fmla="*/ 1055408 w 4301913"/>
              <a:gd name="connsiteY59" fmla="*/ 898982 h 5334537"/>
              <a:gd name="connsiteX60" fmla="*/ 1737713 w 4301913"/>
              <a:gd name="connsiteY60" fmla="*/ 0 h 5334537"/>
              <a:gd name="connsiteX0" fmla="*/ 2373452 w 4301913"/>
              <a:gd name="connsiteY0" fmla="*/ 4142218 h 5324230"/>
              <a:gd name="connsiteX1" fmla="*/ 2491863 w 4301913"/>
              <a:gd name="connsiteY1" fmla="*/ 4504031 h 5324230"/>
              <a:gd name="connsiteX2" fmla="*/ 2514887 w 4301913"/>
              <a:gd name="connsiteY2" fmla="*/ 4224449 h 5324230"/>
              <a:gd name="connsiteX3" fmla="*/ 2373452 w 4301913"/>
              <a:gd name="connsiteY3" fmla="*/ 4142218 h 5324230"/>
              <a:gd name="connsiteX4" fmla="*/ 1737713 w 4301913"/>
              <a:gd name="connsiteY4" fmla="*/ 0 h 5324230"/>
              <a:gd name="connsiteX5" fmla="*/ 2494232 w 4301913"/>
              <a:gd name="connsiteY5" fmla="*/ 793865 h 5324230"/>
              <a:gd name="connsiteX6" fmla="*/ 2531098 w 4301913"/>
              <a:gd name="connsiteY6" fmla="*/ 1178908 h 5324230"/>
              <a:gd name="connsiteX7" fmla="*/ 2424404 w 4301913"/>
              <a:gd name="connsiteY7" fmla="*/ 1268744 h 5324230"/>
              <a:gd name="connsiteX8" fmla="*/ 2241510 w 4301913"/>
              <a:gd name="connsiteY8" fmla="*/ 1761783 h 5324230"/>
              <a:gd name="connsiteX9" fmla="*/ 2220061 w 4301913"/>
              <a:gd name="connsiteY9" fmla="*/ 1910756 h 5324230"/>
              <a:gd name="connsiteX10" fmla="*/ 2066052 w 4301913"/>
              <a:gd name="connsiteY10" fmla="*/ 2183666 h 5324230"/>
              <a:gd name="connsiteX11" fmla="*/ 2317587 w 4301913"/>
              <a:gd name="connsiteY11" fmla="*/ 2483987 h 5324230"/>
              <a:gd name="connsiteX12" fmla="*/ 2322187 w 4301913"/>
              <a:gd name="connsiteY12" fmla="*/ 2504347 h 5324230"/>
              <a:gd name="connsiteX13" fmla="*/ 2224379 w 4301913"/>
              <a:gd name="connsiteY13" fmla="*/ 2497471 h 5324230"/>
              <a:gd name="connsiteX14" fmla="*/ 2357729 w 4301913"/>
              <a:gd name="connsiteY14" fmla="*/ 2754646 h 5324230"/>
              <a:gd name="connsiteX15" fmla="*/ 2322187 w 4301913"/>
              <a:gd name="connsiteY15" fmla="*/ 2504347 h 5324230"/>
              <a:gd name="connsiteX16" fmla="*/ 2337445 w 4301913"/>
              <a:gd name="connsiteY16" fmla="*/ 2505420 h 5324230"/>
              <a:gd name="connsiteX17" fmla="*/ 2317587 w 4301913"/>
              <a:gd name="connsiteY17" fmla="*/ 2483987 h 5324230"/>
              <a:gd name="connsiteX18" fmla="*/ 2245348 w 4301913"/>
              <a:gd name="connsiteY18" fmla="*/ 2296761 h 5324230"/>
              <a:gd name="connsiteX19" fmla="*/ 2232191 w 4301913"/>
              <a:gd name="connsiteY19" fmla="*/ 1957698 h 5324230"/>
              <a:gd name="connsiteX20" fmla="*/ 2335047 w 4301913"/>
              <a:gd name="connsiteY20" fmla="*/ 2199249 h 5324230"/>
              <a:gd name="connsiteX21" fmla="*/ 3132200 w 4301913"/>
              <a:gd name="connsiteY21" fmla="*/ 2447242 h 5324230"/>
              <a:gd name="connsiteX22" fmla="*/ 3378274 w 4301913"/>
              <a:gd name="connsiteY22" fmla="*/ 2560857 h 5324230"/>
              <a:gd name="connsiteX23" fmla="*/ 3508883 w 4301913"/>
              <a:gd name="connsiteY23" fmla="*/ 2990167 h 5324230"/>
              <a:gd name="connsiteX24" fmla="*/ 3598240 w 4301913"/>
              <a:gd name="connsiteY24" fmla="*/ 3107894 h 5324230"/>
              <a:gd name="connsiteX25" fmla="*/ 3594745 w 4301913"/>
              <a:gd name="connsiteY25" fmla="*/ 3285579 h 5324230"/>
              <a:gd name="connsiteX26" fmla="*/ 3651895 w 4301913"/>
              <a:gd name="connsiteY26" fmla="*/ 3356092 h 5324230"/>
              <a:gd name="connsiteX27" fmla="*/ 3637711 w 4301913"/>
              <a:gd name="connsiteY27" fmla="*/ 3431264 h 5324230"/>
              <a:gd name="connsiteX28" fmla="*/ 3719804 w 4301913"/>
              <a:gd name="connsiteY28" fmla="*/ 3476627 h 5324230"/>
              <a:gd name="connsiteX29" fmla="*/ 3712883 w 4301913"/>
              <a:gd name="connsiteY29" fmla="*/ 3623134 h 5324230"/>
              <a:gd name="connsiteX30" fmla="*/ 4072229 w 4301913"/>
              <a:gd name="connsiteY30" fmla="*/ 4192921 h 5324230"/>
              <a:gd name="connsiteX31" fmla="*/ 4224629 w 4301913"/>
              <a:gd name="connsiteY31" fmla="*/ 4288171 h 5324230"/>
              <a:gd name="connsiteX32" fmla="*/ 4300829 w 4301913"/>
              <a:gd name="connsiteY32" fmla="*/ 4756815 h 5324230"/>
              <a:gd name="connsiteX33" fmla="*/ 3847261 w 4301913"/>
              <a:gd name="connsiteY33" fmla="*/ 5216962 h 5324230"/>
              <a:gd name="connsiteX34" fmla="*/ 3422680 w 4301913"/>
              <a:gd name="connsiteY34" fmla="*/ 5222784 h 5324230"/>
              <a:gd name="connsiteX35" fmla="*/ 3313176 w 4301913"/>
              <a:gd name="connsiteY35" fmla="*/ 5151314 h 5324230"/>
              <a:gd name="connsiteX36" fmla="*/ 3369638 w 4301913"/>
              <a:gd name="connsiteY36" fmla="*/ 5323498 h 5324230"/>
              <a:gd name="connsiteX37" fmla="*/ 438198 w 4301913"/>
              <a:gd name="connsiteY37" fmla="*/ 5324230 h 5324230"/>
              <a:gd name="connsiteX38" fmla="*/ 481304 w 4301913"/>
              <a:gd name="connsiteY38" fmla="*/ 4979179 h 5324230"/>
              <a:gd name="connsiteX39" fmla="*/ 398526 w 4301913"/>
              <a:gd name="connsiteY39" fmla="*/ 4755101 h 5324230"/>
              <a:gd name="connsiteX40" fmla="*/ 421207 w 4301913"/>
              <a:gd name="connsiteY40" fmla="*/ 4524378 h 5324230"/>
              <a:gd name="connsiteX41" fmla="*/ 348297 w 4301913"/>
              <a:gd name="connsiteY41" fmla="*/ 4473120 h 5324230"/>
              <a:gd name="connsiteX42" fmla="*/ 279224 w 4301913"/>
              <a:gd name="connsiteY42" fmla="*/ 4134948 h 5324230"/>
              <a:gd name="connsiteX43" fmla="*/ 73305 w 4301913"/>
              <a:gd name="connsiteY43" fmla="*/ 3621969 h 5324230"/>
              <a:gd name="connsiteX44" fmla="*/ 12523 w 4301913"/>
              <a:gd name="connsiteY44" fmla="*/ 3119269 h 5324230"/>
              <a:gd name="connsiteX45" fmla="*/ 109829 w 4301913"/>
              <a:gd name="connsiteY45" fmla="*/ 2487946 h 5324230"/>
              <a:gd name="connsiteX46" fmla="*/ 874434 w 4301913"/>
              <a:gd name="connsiteY46" fmla="*/ 2132575 h 5324230"/>
              <a:gd name="connsiteX47" fmla="*/ 1273431 w 4301913"/>
              <a:gd name="connsiteY47" fmla="*/ 1758902 h 5324230"/>
              <a:gd name="connsiteX48" fmla="*/ 1281747 w 4301913"/>
              <a:gd name="connsiteY48" fmla="*/ 1766651 h 5324230"/>
              <a:gd name="connsiteX49" fmla="*/ 1956993 w 4301913"/>
              <a:gd name="connsiteY49" fmla="*/ 2690917 h 5324230"/>
              <a:gd name="connsiteX50" fmla="*/ 1754023 w 4301913"/>
              <a:gd name="connsiteY50" fmla="*/ 2443267 h 5324230"/>
              <a:gd name="connsiteX51" fmla="*/ 2026615 w 4301913"/>
              <a:gd name="connsiteY51" fmla="*/ 2183146 h 5324230"/>
              <a:gd name="connsiteX52" fmla="*/ 2044038 w 4301913"/>
              <a:gd name="connsiteY52" fmla="*/ 2183376 h 5324230"/>
              <a:gd name="connsiteX53" fmla="*/ 1900529 w 4301913"/>
              <a:gd name="connsiteY53" fmla="*/ 2106944 h 5324230"/>
              <a:gd name="connsiteX54" fmla="*/ 1525079 w 4301913"/>
              <a:gd name="connsiteY54" fmla="*/ 1935494 h 5324230"/>
              <a:gd name="connsiteX55" fmla="*/ 1329029 w 4301913"/>
              <a:gd name="connsiteY55" fmla="*/ 1706894 h 5324230"/>
              <a:gd name="connsiteX56" fmla="*/ 1195679 w 4301913"/>
              <a:gd name="connsiteY56" fmla="*/ 1325894 h 5324230"/>
              <a:gd name="connsiteX57" fmla="*/ 1114614 w 4301913"/>
              <a:gd name="connsiteY57" fmla="*/ 1385991 h 5324230"/>
              <a:gd name="connsiteX58" fmla="*/ 960295 w 4301913"/>
              <a:gd name="connsiteY58" fmla="*/ 992999 h 5324230"/>
              <a:gd name="connsiteX59" fmla="*/ 1055408 w 4301913"/>
              <a:gd name="connsiteY59" fmla="*/ 898982 h 5324230"/>
              <a:gd name="connsiteX60" fmla="*/ 1737713 w 4301913"/>
              <a:gd name="connsiteY60" fmla="*/ 0 h 532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301913" h="5324230">
                <a:moveTo>
                  <a:pt x="2373452" y="4142218"/>
                </a:moveTo>
                <a:cubicBezTo>
                  <a:pt x="2537913" y="4328606"/>
                  <a:pt x="2521465" y="4373558"/>
                  <a:pt x="2491863" y="4504031"/>
                </a:cubicBezTo>
                <a:cubicBezTo>
                  <a:pt x="2580670" y="4487585"/>
                  <a:pt x="2613564" y="4300100"/>
                  <a:pt x="2514887" y="4224449"/>
                </a:cubicBezTo>
                <a:lnTo>
                  <a:pt x="2373452" y="4142218"/>
                </a:lnTo>
                <a:close/>
                <a:moveTo>
                  <a:pt x="1737713" y="0"/>
                </a:moveTo>
                <a:cubicBezTo>
                  <a:pt x="2425158" y="11352"/>
                  <a:pt x="2435026" y="479905"/>
                  <a:pt x="2494232" y="793865"/>
                </a:cubicBezTo>
                <a:cubicBezTo>
                  <a:pt x="2643572" y="724861"/>
                  <a:pt x="2542930" y="1106476"/>
                  <a:pt x="2531098" y="1178908"/>
                </a:cubicBezTo>
                <a:cubicBezTo>
                  <a:pt x="2495533" y="1314109"/>
                  <a:pt x="2466547" y="1288137"/>
                  <a:pt x="2424404" y="1268744"/>
                </a:cubicBezTo>
                <a:cubicBezTo>
                  <a:pt x="2416066" y="1502164"/>
                  <a:pt x="2355102" y="1617173"/>
                  <a:pt x="2241510" y="1761783"/>
                </a:cubicBezTo>
                <a:cubicBezTo>
                  <a:pt x="2224493" y="1818019"/>
                  <a:pt x="2227211" y="1861098"/>
                  <a:pt x="2220061" y="1910756"/>
                </a:cubicBezTo>
                <a:cubicBezTo>
                  <a:pt x="2220368" y="2040551"/>
                  <a:pt x="2142095" y="2121990"/>
                  <a:pt x="2066052" y="2183666"/>
                </a:cubicBezTo>
                <a:cubicBezTo>
                  <a:pt x="2195885" y="2193566"/>
                  <a:pt x="2229649" y="2389328"/>
                  <a:pt x="2317587" y="2483987"/>
                </a:cubicBezTo>
                <a:cubicBezTo>
                  <a:pt x="2319660" y="2490805"/>
                  <a:pt x="2321127" y="2497602"/>
                  <a:pt x="2322187" y="2504347"/>
                </a:cubicBezTo>
                <a:lnTo>
                  <a:pt x="2224379" y="2497471"/>
                </a:lnTo>
                <a:lnTo>
                  <a:pt x="2357729" y="2754646"/>
                </a:lnTo>
                <a:cubicBezTo>
                  <a:pt x="2335028" y="2662152"/>
                  <a:pt x="2340109" y="2592609"/>
                  <a:pt x="2322187" y="2504347"/>
                </a:cubicBezTo>
                <a:lnTo>
                  <a:pt x="2337445" y="2505420"/>
                </a:lnTo>
                <a:lnTo>
                  <a:pt x="2317587" y="2483987"/>
                </a:lnTo>
                <a:cubicBezTo>
                  <a:pt x="2305761" y="2431381"/>
                  <a:pt x="2284721" y="2371643"/>
                  <a:pt x="2245348" y="2296761"/>
                </a:cubicBezTo>
                <a:lnTo>
                  <a:pt x="2232191" y="1957698"/>
                </a:lnTo>
                <a:cubicBezTo>
                  <a:pt x="2277440" y="2105096"/>
                  <a:pt x="2296376" y="2176842"/>
                  <a:pt x="2335047" y="2199249"/>
                </a:cubicBezTo>
                <a:cubicBezTo>
                  <a:pt x="2609537" y="2319191"/>
                  <a:pt x="2854421" y="2347036"/>
                  <a:pt x="3132200" y="2447242"/>
                </a:cubicBezTo>
                <a:cubicBezTo>
                  <a:pt x="3214225" y="2485114"/>
                  <a:pt x="3322563" y="2476936"/>
                  <a:pt x="3378274" y="2560857"/>
                </a:cubicBezTo>
                <a:cubicBezTo>
                  <a:pt x="3471148" y="2656815"/>
                  <a:pt x="3478503" y="2894208"/>
                  <a:pt x="3508883" y="2990167"/>
                </a:cubicBezTo>
                <a:cubicBezTo>
                  <a:pt x="3561694" y="3072169"/>
                  <a:pt x="3568454" y="3068652"/>
                  <a:pt x="3598240" y="3107894"/>
                </a:cubicBezTo>
                <a:lnTo>
                  <a:pt x="3594745" y="3285579"/>
                </a:lnTo>
                <a:cubicBezTo>
                  <a:pt x="3632434" y="3346361"/>
                  <a:pt x="3604339" y="3311757"/>
                  <a:pt x="3651895" y="3356092"/>
                </a:cubicBezTo>
                <a:lnTo>
                  <a:pt x="3637711" y="3431264"/>
                </a:lnTo>
                <a:cubicBezTo>
                  <a:pt x="3669461" y="3449674"/>
                  <a:pt x="3681475" y="3431904"/>
                  <a:pt x="3719804" y="3476627"/>
                </a:cubicBezTo>
                <a:cubicBezTo>
                  <a:pt x="3747100" y="3522174"/>
                  <a:pt x="3715190" y="3574298"/>
                  <a:pt x="3712883" y="3623134"/>
                </a:cubicBezTo>
                <a:cubicBezTo>
                  <a:pt x="3810737" y="3668338"/>
                  <a:pt x="3974375" y="3976678"/>
                  <a:pt x="4072229" y="4192921"/>
                </a:cubicBezTo>
                <a:lnTo>
                  <a:pt x="4224629" y="4288171"/>
                </a:lnTo>
                <a:cubicBezTo>
                  <a:pt x="4276342" y="4450964"/>
                  <a:pt x="4308321" y="4521659"/>
                  <a:pt x="4300829" y="4756815"/>
                </a:cubicBezTo>
                <a:cubicBezTo>
                  <a:pt x="4202268" y="4993524"/>
                  <a:pt x="4185935" y="5141424"/>
                  <a:pt x="3847261" y="5216962"/>
                </a:cubicBezTo>
                <a:lnTo>
                  <a:pt x="3422680" y="5222784"/>
                </a:lnTo>
                <a:cubicBezTo>
                  <a:pt x="3348901" y="5207732"/>
                  <a:pt x="3373798" y="5209126"/>
                  <a:pt x="3313176" y="5151314"/>
                </a:cubicBezTo>
                <a:lnTo>
                  <a:pt x="3369638" y="5323498"/>
                </a:lnTo>
                <a:lnTo>
                  <a:pt x="438198" y="5324230"/>
                </a:lnTo>
                <a:lnTo>
                  <a:pt x="481304" y="4979179"/>
                </a:lnTo>
                <a:cubicBezTo>
                  <a:pt x="453711" y="4893522"/>
                  <a:pt x="445854" y="4867071"/>
                  <a:pt x="398526" y="4755101"/>
                </a:cubicBezTo>
                <a:cubicBezTo>
                  <a:pt x="403894" y="4649687"/>
                  <a:pt x="389525" y="4652816"/>
                  <a:pt x="421207" y="4524378"/>
                </a:cubicBezTo>
                <a:lnTo>
                  <a:pt x="348297" y="4473120"/>
                </a:lnTo>
                <a:cubicBezTo>
                  <a:pt x="328562" y="4368071"/>
                  <a:pt x="354876" y="4328805"/>
                  <a:pt x="279224" y="4134948"/>
                </a:cubicBezTo>
                <a:cubicBezTo>
                  <a:pt x="217163" y="3997944"/>
                  <a:pt x="138656" y="3874096"/>
                  <a:pt x="73305" y="3621969"/>
                </a:cubicBezTo>
                <a:cubicBezTo>
                  <a:pt x="24538" y="3425896"/>
                  <a:pt x="71158" y="3338367"/>
                  <a:pt x="12523" y="3119269"/>
                </a:cubicBezTo>
                <a:cubicBezTo>
                  <a:pt x="12066" y="2833176"/>
                  <a:pt x="-50885" y="2823377"/>
                  <a:pt x="109829" y="2487946"/>
                </a:cubicBezTo>
                <a:cubicBezTo>
                  <a:pt x="259443" y="2339886"/>
                  <a:pt x="589963" y="2214850"/>
                  <a:pt x="874434" y="2132575"/>
                </a:cubicBezTo>
                <a:cubicBezTo>
                  <a:pt x="1092173" y="2072702"/>
                  <a:pt x="1226075" y="1743973"/>
                  <a:pt x="1273431" y="1758902"/>
                </a:cubicBezTo>
                <a:cubicBezTo>
                  <a:pt x="1276588" y="1759897"/>
                  <a:pt x="1279360" y="1762420"/>
                  <a:pt x="1281747" y="1766651"/>
                </a:cubicBezTo>
                <a:cubicBezTo>
                  <a:pt x="1249173" y="1864230"/>
                  <a:pt x="1677091" y="2363092"/>
                  <a:pt x="1956993" y="2690917"/>
                </a:cubicBezTo>
                <a:cubicBezTo>
                  <a:pt x="1924422" y="2597402"/>
                  <a:pt x="1924741" y="2576252"/>
                  <a:pt x="1754023" y="2443267"/>
                </a:cubicBezTo>
                <a:lnTo>
                  <a:pt x="2026615" y="2183146"/>
                </a:lnTo>
                <a:lnTo>
                  <a:pt x="2044038" y="2183376"/>
                </a:lnTo>
                <a:cubicBezTo>
                  <a:pt x="1996486" y="2148046"/>
                  <a:pt x="1948508" y="2133093"/>
                  <a:pt x="1900529" y="2106944"/>
                </a:cubicBezTo>
                <a:cubicBezTo>
                  <a:pt x="1791825" y="2112289"/>
                  <a:pt x="1739038" y="2170262"/>
                  <a:pt x="1525079" y="1935494"/>
                </a:cubicBezTo>
                <a:cubicBezTo>
                  <a:pt x="1452054" y="1859294"/>
                  <a:pt x="1388897" y="1806119"/>
                  <a:pt x="1329029" y="1706894"/>
                </a:cubicBezTo>
                <a:cubicBezTo>
                  <a:pt x="1251687" y="1593051"/>
                  <a:pt x="1240129" y="1452894"/>
                  <a:pt x="1195679" y="1325894"/>
                </a:cubicBezTo>
                <a:cubicBezTo>
                  <a:pt x="1168657" y="1345926"/>
                  <a:pt x="1148214" y="1379116"/>
                  <a:pt x="1114614" y="1385991"/>
                </a:cubicBezTo>
                <a:cubicBezTo>
                  <a:pt x="1060982" y="1393140"/>
                  <a:pt x="971167" y="1160178"/>
                  <a:pt x="960295" y="992999"/>
                </a:cubicBezTo>
                <a:cubicBezTo>
                  <a:pt x="956914" y="871755"/>
                  <a:pt x="1002873" y="898526"/>
                  <a:pt x="1055408" y="898982"/>
                </a:cubicBezTo>
                <a:cubicBezTo>
                  <a:pt x="961597" y="398680"/>
                  <a:pt x="1206574" y="23367"/>
                  <a:pt x="1737713"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 name="그룹 3">
            <a:extLst>
              <a:ext uri="{FF2B5EF4-FFF2-40B4-BE49-F238E27FC236}">
                <a16:creationId xmlns:a16="http://schemas.microsoft.com/office/drawing/2014/main" id="{5D9DBE81-F5E8-4BD7-B339-CA48CED0B40C}"/>
              </a:ext>
            </a:extLst>
          </p:cNvPr>
          <p:cNvGrpSpPr/>
          <p:nvPr/>
        </p:nvGrpSpPr>
        <p:grpSpPr>
          <a:xfrm>
            <a:off x="947600" y="1659299"/>
            <a:ext cx="3617833" cy="2928064"/>
            <a:chOff x="1078070" y="1839423"/>
            <a:chExt cx="3831243" cy="3282786"/>
          </a:xfrm>
          <a:solidFill>
            <a:schemeClr val="bg1"/>
          </a:solidFill>
        </p:grpSpPr>
        <p:sp>
          <p:nvSpPr>
            <p:cNvPr id="7" name="Rectangle 14">
              <a:extLst>
                <a:ext uri="{FF2B5EF4-FFF2-40B4-BE49-F238E27FC236}">
                  <a16:creationId xmlns:a16="http://schemas.microsoft.com/office/drawing/2014/main" id="{62C4DA02-7433-430A-8590-18DDA5027A5C}"/>
                </a:ext>
              </a:extLst>
            </p:cNvPr>
            <p:cNvSpPr/>
            <p:nvPr/>
          </p:nvSpPr>
          <p:spPr>
            <a:xfrm>
              <a:off x="2404724" y="2438108"/>
              <a:ext cx="238714" cy="238714"/>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ight Triangle 13">
              <a:extLst>
                <a:ext uri="{FF2B5EF4-FFF2-40B4-BE49-F238E27FC236}">
                  <a16:creationId xmlns:a16="http://schemas.microsoft.com/office/drawing/2014/main" id="{A1689C42-20CF-438D-B3F8-F9E3C49862BC}"/>
                </a:ext>
              </a:extLst>
            </p:cNvPr>
            <p:cNvSpPr/>
            <p:nvPr/>
          </p:nvSpPr>
          <p:spPr>
            <a:xfrm>
              <a:off x="3555666" y="2235219"/>
              <a:ext cx="238714" cy="238714"/>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Rectangle 24">
              <a:extLst>
                <a:ext uri="{FF2B5EF4-FFF2-40B4-BE49-F238E27FC236}">
                  <a16:creationId xmlns:a16="http://schemas.microsoft.com/office/drawing/2014/main" id="{8C0A2C7C-95B6-4D44-AD30-BBF239403CED}"/>
                </a:ext>
              </a:extLst>
            </p:cNvPr>
            <p:cNvSpPr>
              <a:spLocks noChangeAspect="1"/>
            </p:cNvSpPr>
            <p:nvPr/>
          </p:nvSpPr>
          <p:spPr>
            <a:xfrm rot="18900000">
              <a:off x="4052779" y="2881841"/>
              <a:ext cx="303013" cy="238714"/>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ounded Rectangle 4">
              <a:extLst>
                <a:ext uri="{FF2B5EF4-FFF2-40B4-BE49-F238E27FC236}">
                  <a16:creationId xmlns:a16="http://schemas.microsoft.com/office/drawing/2014/main" id="{0AF86493-FF39-4845-841C-E4A2AE5FE456}"/>
                </a:ext>
              </a:extLst>
            </p:cNvPr>
            <p:cNvSpPr>
              <a:spLocks noChangeAspect="1"/>
            </p:cNvSpPr>
            <p:nvPr/>
          </p:nvSpPr>
          <p:spPr>
            <a:xfrm>
              <a:off x="2112885" y="2552244"/>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17">
              <a:extLst>
                <a:ext uri="{FF2B5EF4-FFF2-40B4-BE49-F238E27FC236}">
                  <a16:creationId xmlns:a16="http://schemas.microsoft.com/office/drawing/2014/main" id="{C32246B5-6BDB-46C2-B74E-7B5F53A6BBA8}"/>
                </a:ext>
              </a:extLst>
            </p:cNvPr>
            <p:cNvSpPr/>
            <p:nvPr/>
          </p:nvSpPr>
          <p:spPr>
            <a:xfrm rot="18918221">
              <a:off x="1794989" y="3227385"/>
              <a:ext cx="240821" cy="396417"/>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Isosceles Triangle 15">
              <a:extLst>
                <a:ext uri="{FF2B5EF4-FFF2-40B4-BE49-F238E27FC236}">
                  <a16:creationId xmlns:a16="http://schemas.microsoft.com/office/drawing/2014/main" id="{B8CA4AD1-7335-4803-9EE0-5934AC81D58C}"/>
                </a:ext>
              </a:extLst>
            </p:cNvPr>
            <p:cNvSpPr/>
            <p:nvPr/>
          </p:nvSpPr>
          <p:spPr>
            <a:xfrm rot="2700000">
              <a:off x="1375806" y="2562344"/>
              <a:ext cx="283398" cy="338434"/>
            </a:xfrm>
            <a:custGeom>
              <a:avLst/>
              <a:gdLst>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4379"/>
                <a:gd name="connsiteY0" fmla="*/ 0 h 2717137"/>
                <a:gd name="connsiteX1" fmla="*/ 1297521 w 2274379"/>
                <a:gd name="connsiteY1" fmla="*/ 278058 h 2717137"/>
                <a:gd name="connsiteX2" fmla="*/ 1297521 w 2274379"/>
                <a:gd name="connsiteY2" fmla="*/ 1136177 h 2717137"/>
                <a:gd name="connsiteX3" fmla="*/ 2243605 w 2274379"/>
                <a:gd name="connsiteY3" fmla="*/ 1859882 h 2717137"/>
                <a:gd name="connsiteX4" fmla="*/ 2273082 w 2274379"/>
                <a:gd name="connsiteY4" fmla="*/ 2022587 h 2717137"/>
                <a:gd name="connsiteX5" fmla="*/ 1297521 w 2274379"/>
                <a:gd name="connsiteY5" fmla="*/ 1619844 h 2717137"/>
                <a:gd name="connsiteX6" fmla="*/ 1297521 w 2274379"/>
                <a:gd name="connsiteY6" fmla="*/ 1921812 h 2717137"/>
                <a:gd name="connsiteX7" fmla="*/ 1298247 w 2274379"/>
                <a:gd name="connsiteY7" fmla="*/ 1921812 h 2717137"/>
                <a:gd name="connsiteX8" fmla="*/ 1220288 w 2274379"/>
                <a:gd name="connsiteY8" fmla="*/ 2268335 h 2717137"/>
                <a:gd name="connsiteX9" fmla="*/ 1622045 w 2274379"/>
                <a:gd name="connsiteY9" fmla="*/ 2444341 h 2717137"/>
                <a:gd name="connsiteX10" fmla="*/ 1683005 w 2274379"/>
                <a:gd name="connsiteY10" fmla="*/ 2717137 h 2717137"/>
                <a:gd name="connsiteX11" fmla="*/ 1138503 w 2274379"/>
                <a:gd name="connsiteY11" fmla="*/ 2509111 h 2717137"/>
                <a:gd name="connsiteX12" fmla="*/ 594001 w 2274379"/>
                <a:gd name="connsiteY12" fmla="*/ 2717137 h 2717137"/>
                <a:gd name="connsiteX13" fmla="*/ 643531 w 2274379"/>
                <a:gd name="connsiteY13" fmla="*/ 2451961 h 2717137"/>
                <a:gd name="connsiteX14" fmla="*/ 1052704 w 2274379"/>
                <a:gd name="connsiteY14" fmla="*/ 2270546 h 2717137"/>
                <a:gd name="connsiteX15" fmla="*/ 974247 w 2274379"/>
                <a:gd name="connsiteY15" fmla="*/ 1921812 h 2717137"/>
                <a:gd name="connsiteX16" fmla="*/ 974974 w 2274379"/>
                <a:gd name="connsiteY16" fmla="*/ 1921812 h 2717137"/>
                <a:gd name="connsiteX17" fmla="*/ 974974 w 2274379"/>
                <a:gd name="connsiteY17" fmla="*/ 1620087 h 2717137"/>
                <a:gd name="connsiteX18" fmla="*/ 0 w 2274379"/>
                <a:gd name="connsiteY18" fmla="*/ 2022587 h 2717137"/>
                <a:gd name="connsiteX19" fmla="*/ 48527 w 2274379"/>
                <a:gd name="connsiteY19" fmla="*/ 1856072 h 2717137"/>
                <a:gd name="connsiteX20" fmla="*/ 974974 w 2274379"/>
                <a:gd name="connsiteY20" fmla="*/ 1136848 h 2717137"/>
                <a:gd name="connsiteX21" fmla="*/ 974974 w 2274379"/>
                <a:gd name="connsiteY21" fmla="*/ 278058 h 2717137"/>
                <a:gd name="connsiteX22" fmla="*/ 1136248 w 2274379"/>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75272" h="2717137">
                  <a:moveTo>
                    <a:pt x="1136248" y="0"/>
                  </a:moveTo>
                  <a:cubicBezTo>
                    <a:pt x="1209824" y="92686"/>
                    <a:pt x="1256150" y="148214"/>
                    <a:pt x="1297521" y="278058"/>
                  </a:cubicBezTo>
                  <a:lnTo>
                    <a:pt x="1297521" y="1136177"/>
                  </a:lnTo>
                  <a:lnTo>
                    <a:pt x="2243605" y="1859882"/>
                  </a:lnTo>
                  <a:cubicBezTo>
                    <a:pt x="2268294" y="1919072"/>
                    <a:pt x="2280597" y="1951012"/>
                    <a:pt x="2273082" y="2022587"/>
                  </a:cubicBezTo>
                  <a:lnTo>
                    <a:pt x="1297521" y="1619844"/>
                  </a:lnTo>
                  <a:lnTo>
                    <a:pt x="1297521" y="1921812"/>
                  </a:lnTo>
                  <a:lnTo>
                    <a:pt x="1298247" y="1921812"/>
                  </a:lnTo>
                  <a:cubicBezTo>
                    <a:pt x="1272261" y="2037320"/>
                    <a:pt x="1273523" y="2135486"/>
                    <a:pt x="1220288" y="2268335"/>
                  </a:cubicBezTo>
                  <a:lnTo>
                    <a:pt x="1622045" y="2444341"/>
                  </a:lnTo>
                  <a:lnTo>
                    <a:pt x="1683005" y="2717137"/>
                  </a:lnTo>
                  <a:cubicBezTo>
                    <a:pt x="1508936" y="2640364"/>
                    <a:pt x="1332391" y="2561112"/>
                    <a:pt x="1138503" y="2509111"/>
                  </a:cubicBezTo>
                  <a:cubicBezTo>
                    <a:pt x="924798" y="2551203"/>
                    <a:pt x="777979" y="2630455"/>
                    <a:pt x="594001" y="2717137"/>
                  </a:cubicBezTo>
                  <a:lnTo>
                    <a:pt x="643531" y="2451961"/>
                  </a:lnTo>
                  <a:lnTo>
                    <a:pt x="1052704" y="2270546"/>
                  </a:lnTo>
                  <a:cubicBezTo>
                    <a:pt x="1001780" y="2159255"/>
                    <a:pt x="1000399" y="2038057"/>
                    <a:pt x="974247" y="1921812"/>
                  </a:cubicBezTo>
                  <a:lnTo>
                    <a:pt x="974974" y="1921812"/>
                  </a:lnTo>
                  <a:lnTo>
                    <a:pt x="974974" y="1620087"/>
                  </a:lnTo>
                  <a:lnTo>
                    <a:pt x="0" y="2022587"/>
                  </a:lnTo>
                  <a:cubicBezTo>
                    <a:pt x="6266" y="1947265"/>
                    <a:pt x="17488" y="1916531"/>
                    <a:pt x="48527" y="1856072"/>
                  </a:cubicBezTo>
                  <a:lnTo>
                    <a:pt x="974974" y="1136848"/>
                  </a:lnTo>
                  <a:lnTo>
                    <a:pt x="974974" y="278058"/>
                  </a:lnTo>
                  <a:cubicBezTo>
                    <a:pt x="1006436" y="163077"/>
                    <a:pt x="1057717" y="102595"/>
                    <a:pt x="11362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ounded Rectangle 23551">
              <a:extLst>
                <a:ext uri="{FF2B5EF4-FFF2-40B4-BE49-F238E27FC236}">
                  <a16:creationId xmlns:a16="http://schemas.microsoft.com/office/drawing/2014/main" id="{25BA8829-64D5-4B10-A624-42138B149B69}"/>
                </a:ext>
              </a:extLst>
            </p:cNvPr>
            <p:cNvSpPr>
              <a:spLocks noChangeAspect="1"/>
            </p:cNvSpPr>
            <p:nvPr/>
          </p:nvSpPr>
          <p:spPr>
            <a:xfrm>
              <a:off x="1752884" y="4248208"/>
              <a:ext cx="360000" cy="189230"/>
            </a:xfrm>
            <a:custGeom>
              <a:avLst/>
              <a:gdLst/>
              <a:ahLst/>
              <a:cxnLst/>
              <a:rect l="l" t="t" r="r" b="b"/>
              <a:pathLst>
                <a:path w="3888432" h="1556502">
                  <a:moveTo>
                    <a:pt x="1020793" y="1148393"/>
                  </a:moveTo>
                  <a:cubicBezTo>
                    <a:pt x="1088601" y="1148393"/>
                    <a:pt x="1143569" y="1203362"/>
                    <a:pt x="1143569" y="1271170"/>
                  </a:cubicBezTo>
                  <a:cubicBezTo>
                    <a:pt x="1143569" y="1338977"/>
                    <a:pt x="1088601" y="1393946"/>
                    <a:pt x="1020793" y="1393946"/>
                  </a:cubicBezTo>
                  <a:cubicBezTo>
                    <a:pt x="952985" y="1393946"/>
                    <a:pt x="898016" y="1338977"/>
                    <a:pt x="898016" y="1271170"/>
                  </a:cubicBezTo>
                  <a:cubicBezTo>
                    <a:pt x="898016" y="1203362"/>
                    <a:pt x="952985" y="1148393"/>
                    <a:pt x="1020793" y="1148393"/>
                  </a:cubicBezTo>
                  <a:close/>
                  <a:moveTo>
                    <a:pt x="2976975" y="1148393"/>
                  </a:moveTo>
                  <a:cubicBezTo>
                    <a:pt x="3044783" y="1148393"/>
                    <a:pt x="3099752" y="1203362"/>
                    <a:pt x="3099752" y="1271170"/>
                  </a:cubicBezTo>
                  <a:cubicBezTo>
                    <a:pt x="3099752" y="1338978"/>
                    <a:pt x="3044783" y="1393946"/>
                    <a:pt x="2976975" y="1393946"/>
                  </a:cubicBezTo>
                  <a:cubicBezTo>
                    <a:pt x="2909167" y="1393946"/>
                    <a:pt x="2854198" y="1338978"/>
                    <a:pt x="2854198" y="1271170"/>
                  </a:cubicBezTo>
                  <a:cubicBezTo>
                    <a:pt x="2854198" y="1203362"/>
                    <a:pt x="2909167" y="1148393"/>
                    <a:pt x="2976975" y="1148393"/>
                  </a:cubicBezTo>
                  <a:close/>
                  <a:moveTo>
                    <a:pt x="2971358" y="981192"/>
                  </a:moveTo>
                  <a:cubicBezTo>
                    <a:pt x="2812490" y="981192"/>
                    <a:pt x="2683702" y="1109979"/>
                    <a:pt x="2683702" y="1268847"/>
                  </a:cubicBezTo>
                  <a:cubicBezTo>
                    <a:pt x="2683702" y="1427715"/>
                    <a:pt x="2812490" y="1556502"/>
                    <a:pt x="2971358" y="1556502"/>
                  </a:cubicBezTo>
                  <a:cubicBezTo>
                    <a:pt x="3130226" y="1556502"/>
                    <a:pt x="3259013" y="1427715"/>
                    <a:pt x="3259013" y="1268847"/>
                  </a:cubicBezTo>
                  <a:cubicBezTo>
                    <a:pt x="3259013" y="1109979"/>
                    <a:pt x="3130226" y="981192"/>
                    <a:pt x="2971358" y="981192"/>
                  </a:cubicBezTo>
                  <a:close/>
                  <a:moveTo>
                    <a:pt x="1015175" y="981191"/>
                  </a:moveTo>
                  <a:cubicBezTo>
                    <a:pt x="856308" y="981191"/>
                    <a:pt x="727520" y="1109979"/>
                    <a:pt x="727520" y="1268847"/>
                  </a:cubicBezTo>
                  <a:cubicBezTo>
                    <a:pt x="727520" y="1427715"/>
                    <a:pt x="856308" y="1556502"/>
                    <a:pt x="1015175" y="1556502"/>
                  </a:cubicBezTo>
                  <a:cubicBezTo>
                    <a:pt x="1174043" y="1556502"/>
                    <a:pt x="1302831" y="1427715"/>
                    <a:pt x="1302831" y="1268847"/>
                  </a:cubicBezTo>
                  <a:cubicBezTo>
                    <a:pt x="1302831" y="1109979"/>
                    <a:pt x="1174043" y="981191"/>
                    <a:pt x="1015175" y="981191"/>
                  </a:cubicBezTo>
                  <a:close/>
                  <a:moveTo>
                    <a:pt x="2078038" y="174262"/>
                  </a:moveTo>
                  <a:lnTo>
                    <a:pt x="2078038" y="503839"/>
                  </a:lnTo>
                  <a:lnTo>
                    <a:pt x="1360941" y="503839"/>
                  </a:lnTo>
                  <a:lnTo>
                    <a:pt x="1717210" y="174262"/>
                  </a:lnTo>
                  <a:close/>
                  <a:moveTo>
                    <a:pt x="2605475" y="174262"/>
                  </a:moveTo>
                  <a:lnTo>
                    <a:pt x="2961744" y="503839"/>
                  </a:lnTo>
                  <a:lnTo>
                    <a:pt x="2233507" y="503839"/>
                  </a:lnTo>
                  <a:lnTo>
                    <a:pt x="2233507" y="174262"/>
                  </a:lnTo>
                  <a:close/>
                  <a:moveTo>
                    <a:pt x="2636232" y="0"/>
                  </a:moveTo>
                  <a:lnTo>
                    <a:pt x="1656145" y="0"/>
                  </a:lnTo>
                  <a:lnTo>
                    <a:pt x="1063172" y="515033"/>
                  </a:lnTo>
                  <a:lnTo>
                    <a:pt x="406409" y="515033"/>
                  </a:lnTo>
                  <a:cubicBezTo>
                    <a:pt x="249014" y="515033"/>
                    <a:pt x="121419" y="642628"/>
                    <a:pt x="121419" y="800023"/>
                  </a:cubicBezTo>
                  <a:lnTo>
                    <a:pt x="121419" y="889271"/>
                  </a:lnTo>
                  <a:cubicBezTo>
                    <a:pt x="121419" y="909592"/>
                    <a:pt x="123545" y="929417"/>
                    <a:pt x="127765" y="948497"/>
                  </a:cubicBezTo>
                  <a:cubicBezTo>
                    <a:pt x="54389" y="961341"/>
                    <a:pt x="0" y="1026124"/>
                    <a:pt x="0" y="1103610"/>
                  </a:cubicBezTo>
                  <a:lnTo>
                    <a:pt x="0" y="1109160"/>
                  </a:lnTo>
                  <a:cubicBezTo>
                    <a:pt x="0" y="1198648"/>
                    <a:pt x="72543" y="1271192"/>
                    <a:pt x="162031" y="1271192"/>
                  </a:cubicBezTo>
                  <a:lnTo>
                    <a:pt x="218719" y="1271192"/>
                  </a:lnTo>
                  <a:lnTo>
                    <a:pt x="218719" y="1274779"/>
                  </a:lnTo>
                  <a:lnTo>
                    <a:pt x="509289" y="1274779"/>
                  </a:lnTo>
                  <a:lnTo>
                    <a:pt x="509289" y="1273860"/>
                  </a:lnTo>
                  <a:lnTo>
                    <a:pt x="642206" y="1273860"/>
                  </a:lnTo>
                  <a:lnTo>
                    <a:pt x="641487" y="1266729"/>
                  </a:lnTo>
                  <a:cubicBezTo>
                    <a:pt x="641487" y="1188532"/>
                    <a:pt x="665232" y="1115881"/>
                    <a:pt x="705924" y="1055606"/>
                  </a:cubicBezTo>
                  <a:lnTo>
                    <a:pt x="706310" y="1055063"/>
                  </a:lnTo>
                  <a:lnTo>
                    <a:pt x="747091" y="1005636"/>
                  </a:lnTo>
                  <a:lnTo>
                    <a:pt x="758703" y="994078"/>
                  </a:lnTo>
                  <a:lnTo>
                    <a:pt x="793327" y="965510"/>
                  </a:lnTo>
                  <a:lnTo>
                    <a:pt x="819302" y="947229"/>
                  </a:lnTo>
                  <a:lnTo>
                    <a:pt x="840004" y="935993"/>
                  </a:lnTo>
                  <a:cubicBezTo>
                    <a:pt x="891959" y="907399"/>
                    <a:pt x="951737" y="891735"/>
                    <a:pt x="1015174" y="891735"/>
                  </a:cubicBezTo>
                  <a:cubicBezTo>
                    <a:pt x="1084098" y="891735"/>
                    <a:pt x="1148704" y="910225"/>
                    <a:pt x="1204246" y="942564"/>
                  </a:cubicBezTo>
                  <a:cubicBezTo>
                    <a:pt x="1149428" y="908365"/>
                    <a:pt x="1084703" y="889259"/>
                    <a:pt x="1015546" y="889127"/>
                  </a:cubicBezTo>
                  <a:cubicBezTo>
                    <a:pt x="1016856" y="888736"/>
                    <a:pt x="1018171" y="888729"/>
                    <a:pt x="1019487" y="888729"/>
                  </a:cubicBezTo>
                  <a:cubicBezTo>
                    <a:pt x="1228251" y="888729"/>
                    <a:pt x="1397487" y="1057965"/>
                    <a:pt x="1397487" y="1266729"/>
                  </a:cubicBezTo>
                  <a:cubicBezTo>
                    <a:pt x="1397487" y="1269424"/>
                    <a:pt x="1397459" y="1272113"/>
                    <a:pt x="1396675" y="1274779"/>
                  </a:cubicBezTo>
                  <a:lnTo>
                    <a:pt x="1485322" y="1274779"/>
                  </a:lnTo>
                  <a:lnTo>
                    <a:pt x="1485322" y="1271192"/>
                  </a:lnTo>
                  <a:lnTo>
                    <a:pt x="2594483" y="1271192"/>
                  </a:lnTo>
                  <a:cubicBezTo>
                    <a:pt x="2594248" y="1270411"/>
                    <a:pt x="2594246" y="1269629"/>
                    <a:pt x="2594246" y="1268846"/>
                  </a:cubicBezTo>
                  <a:cubicBezTo>
                    <a:pt x="2594246" y="1060573"/>
                    <a:pt x="2763083" y="891735"/>
                    <a:pt x="2971356" y="891735"/>
                  </a:cubicBezTo>
                  <a:cubicBezTo>
                    <a:pt x="3179630" y="891735"/>
                    <a:pt x="3348467" y="1060573"/>
                    <a:pt x="3348467" y="1268846"/>
                  </a:cubicBezTo>
                  <a:lnTo>
                    <a:pt x="3348230" y="1271192"/>
                  </a:lnTo>
                  <a:lnTo>
                    <a:pt x="3726400" y="1271192"/>
                  </a:lnTo>
                  <a:cubicBezTo>
                    <a:pt x="3815888" y="1271192"/>
                    <a:pt x="3888432" y="1198648"/>
                    <a:pt x="3888432" y="1109160"/>
                  </a:cubicBezTo>
                  <a:lnTo>
                    <a:pt x="3888432" y="1103610"/>
                  </a:lnTo>
                  <a:cubicBezTo>
                    <a:pt x="3888432" y="1035369"/>
                    <a:pt x="3846247" y="976982"/>
                    <a:pt x="3786305" y="953672"/>
                  </a:cubicBezTo>
                  <a:cubicBezTo>
                    <a:pt x="3791719" y="933075"/>
                    <a:pt x="3794257" y="911469"/>
                    <a:pt x="3794257" y="889271"/>
                  </a:cubicBezTo>
                  <a:lnTo>
                    <a:pt x="3794257" y="800023"/>
                  </a:lnTo>
                  <a:cubicBezTo>
                    <a:pt x="3794257" y="642628"/>
                    <a:pt x="3666662" y="515033"/>
                    <a:pt x="3509267" y="515033"/>
                  </a:cubicBezTo>
                  <a:lnTo>
                    <a:pt x="3229205" y="5150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ectangle 23554">
              <a:extLst>
                <a:ext uri="{FF2B5EF4-FFF2-40B4-BE49-F238E27FC236}">
                  <a16:creationId xmlns:a16="http://schemas.microsoft.com/office/drawing/2014/main" id="{B00B8AFF-27D5-4887-BB37-A1336EF3014C}"/>
                </a:ext>
              </a:extLst>
            </p:cNvPr>
            <p:cNvSpPr>
              <a:spLocks noChangeAspect="1"/>
            </p:cNvSpPr>
            <p:nvPr/>
          </p:nvSpPr>
          <p:spPr>
            <a:xfrm flipH="1">
              <a:off x="1117655" y="3826989"/>
              <a:ext cx="310889" cy="264135"/>
            </a:xfrm>
            <a:custGeom>
              <a:avLst/>
              <a:gdLst/>
              <a:ahLst/>
              <a:cxnLst/>
              <a:rect l="l" t="t" r="r" b="b"/>
              <a:pathLst>
                <a:path w="3960441" h="3364818">
                  <a:moveTo>
                    <a:pt x="1333915" y="2579977"/>
                  </a:moveTo>
                  <a:cubicBezTo>
                    <a:pt x="1328835" y="2579977"/>
                    <a:pt x="1324717" y="2584094"/>
                    <a:pt x="1324717" y="2589174"/>
                  </a:cubicBezTo>
                  <a:lnTo>
                    <a:pt x="1324717" y="2625964"/>
                  </a:lnTo>
                  <a:cubicBezTo>
                    <a:pt x="1324717" y="2631044"/>
                    <a:pt x="1328835" y="2635161"/>
                    <a:pt x="1333915" y="2635161"/>
                  </a:cubicBezTo>
                  <a:lnTo>
                    <a:pt x="2639943" y="2635161"/>
                  </a:lnTo>
                  <a:cubicBezTo>
                    <a:pt x="2645023" y="2635161"/>
                    <a:pt x="2649141" y="2631044"/>
                    <a:pt x="2649141" y="2625964"/>
                  </a:cubicBezTo>
                  <a:lnTo>
                    <a:pt x="2649141" y="2589174"/>
                  </a:lnTo>
                  <a:cubicBezTo>
                    <a:pt x="2649141" y="2584094"/>
                    <a:pt x="2645023" y="2579977"/>
                    <a:pt x="2639943" y="2579977"/>
                  </a:cubicBezTo>
                  <a:close/>
                  <a:moveTo>
                    <a:pt x="1333915" y="2420180"/>
                  </a:moveTo>
                  <a:cubicBezTo>
                    <a:pt x="1328835" y="2420180"/>
                    <a:pt x="1324717" y="2424297"/>
                    <a:pt x="1324717" y="2429377"/>
                  </a:cubicBezTo>
                  <a:lnTo>
                    <a:pt x="1324717" y="2466167"/>
                  </a:lnTo>
                  <a:cubicBezTo>
                    <a:pt x="1324717" y="2471247"/>
                    <a:pt x="1328835" y="2475364"/>
                    <a:pt x="1333915" y="2475364"/>
                  </a:cubicBezTo>
                  <a:lnTo>
                    <a:pt x="2639943" y="2475364"/>
                  </a:lnTo>
                  <a:cubicBezTo>
                    <a:pt x="2645023" y="2475364"/>
                    <a:pt x="2649141" y="2471247"/>
                    <a:pt x="2649141" y="2466167"/>
                  </a:cubicBezTo>
                  <a:lnTo>
                    <a:pt x="2649141" y="2429377"/>
                  </a:lnTo>
                  <a:cubicBezTo>
                    <a:pt x="2649141" y="2424297"/>
                    <a:pt x="2645023" y="2420180"/>
                    <a:pt x="2639943" y="2420180"/>
                  </a:cubicBezTo>
                  <a:close/>
                  <a:moveTo>
                    <a:pt x="1333915" y="2260382"/>
                  </a:moveTo>
                  <a:cubicBezTo>
                    <a:pt x="1328835" y="2260382"/>
                    <a:pt x="1324717" y="2264499"/>
                    <a:pt x="1324717" y="2269579"/>
                  </a:cubicBezTo>
                  <a:lnTo>
                    <a:pt x="1324717" y="2306368"/>
                  </a:lnTo>
                  <a:cubicBezTo>
                    <a:pt x="1324717" y="2311448"/>
                    <a:pt x="1328835" y="2315566"/>
                    <a:pt x="1333915" y="2315566"/>
                  </a:cubicBezTo>
                  <a:lnTo>
                    <a:pt x="2639943" y="2315566"/>
                  </a:lnTo>
                  <a:cubicBezTo>
                    <a:pt x="2645023" y="2315566"/>
                    <a:pt x="2649141" y="2311448"/>
                    <a:pt x="2649141" y="2306368"/>
                  </a:cubicBezTo>
                  <a:lnTo>
                    <a:pt x="2649141" y="2269579"/>
                  </a:lnTo>
                  <a:cubicBezTo>
                    <a:pt x="2649141" y="2264499"/>
                    <a:pt x="2645023" y="2260382"/>
                    <a:pt x="2639943" y="2260382"/>
                  </a:cubicBezTo>
                  <a:close/>
                  <a:moveTo>
                    <a:pt x="3126189" y="2223642"/>
                  </a:moveTo>
                  <a:cubicBezTo>
                    <a:pt x="3006895" y="2223642"/>
                    <a:pt x="2910189" y="2320348"/>
                    <a:pt x="2910189" y="2439642"/>
                  </a:cubicBezTo>
                  <a:cubicBezTo>
                    <a:pt x="2910189" y="2558936"/>
                    <a:pt x="3006895" y="2655642"/>
                    <a:pt x="3126189" y="2655642"/>
                  </a:cubicBezTo>
                  <a:cubicBezTo>
                    <a:pt x="3245483" y="2655642"/>
                    <a:pt x="3342189" y="2558936"/>
                    <a:pt x="3342189" y="2439642"/>
                  </a:cubicBezTo>
                  <a:cubicBezTo>
                    <a:pt x="3342189" y="2320348"/>
                    <a:pt x="3245483" y="2223642"/>
                    <a:pt x="3126189" y="2223642"/>
                  </a:cubicBezTo>
                  <a:close/>
                  <a:moveTo>
                    <a:pt x="859578" y="2218523"/>
                  </a:moveTo>
                  <a:cubicBezTo>
                    <a:pt x="744527" y="2218523"/>
                    <a:pt x="651259" y="2311790"/>
                    <a:pt x="651259" y="2426842"/>
                  </a:cubicBezTo>
                  <a:cubicBezTo>
                    <a:pt x="651259" y="2541893"/>
                    <a:pt x="744527" y="2635161"/>
                    <a:pt x="859578" y="2635161"/>
                  </a:cubicBezTo>
                  <a:cubicBezTo>
                    <a:pt x="974630" y="2635161"/>
                    <a:pt x="1067897" y="2541893"/>
                    <a:pt x="1067897" y="2426842"/>
                  </a:cubicBezTo>
                  <a:cubicBezTo>
                    <a:pt x="1067897" y="2311790"/>
                    <a:pt x="974630" y="2218523"/>
                    <a:pt x="859578" y="2218523"/>
                  </a:cubicBezTo>
                  <a:close/>
                  <a:moveTo>
                    <a:pt x="1871701" y="635200"/>
                  </a:moveTo>
                  <a:cubicBezTo>
                    <a:pt x="1381458" y="644736"/>
                    <a:pt x="1018694" y="716473"/>
                    <a:pt x="980424" y="801248"/>
                  </a:cubicBezTo>
                  <a:lnTo>
                    <a:pt x="979954" y="801248"/>
                  </a:lnTo>
                  <a:lnTo>
                    <a:pt x="977292" y="811895"/>
                  </a:lnTo>
                  <a:cubicBezTo>
                    <a:pt x="976157" y="813296"/>
                    <a:pt x="976066" y="814820"/>
                    <a:pt x="976180" y="816347"/>
                  </a:cubicBezTo>
                  <a:lnTo>
                    <a:pt x="795977" y="1537155"/>
                  </a:lnTo>
                  <a:lnTo>
                    <a:pt x="3168603" y="1537155"/>
                  </a:lnTo>
                  <a:lnTo>
                    <a:pt x="2984626" y="801248"/>
                  </a:lnTo>
                  <a:lnTo>
                    <a:pt x="2976093" y="801248"/>
                  </a:lnTo>
                  <a:cubicBezTo>
                    <a:pt x="2937858" y="717165"/>
                    <a:pt x="2580113" y="645145"/>
                    <a:pt x="2088410" y="635267"/>
                  </a:cubicBezTo>
                  <a:cubicBezTo>
                    <a:pt x="2016399" y="633822"/>
                    <a:pt x="1943738" y="633799"/>
                    <a:pt x="1871701" y="635200"/>
                  </a:cubicBezTo>
                  <a:close/>
                  <a:moveTo>
                    <a:pt x="1462979" y="0"/>
                  </a:moveTo>
                  <a:lnTo>
                    <a:pt x="2510732" y="0"/>
                  </a:lnTo>
                  <a:cubicBezTo>
                    <a:pt x="2553905" y="0"/>
                    <a:pt x="2588903" y="34997"/>
                    <a:pt x="2588903" y="78170"/>
                  </a:cubicBezTo>
                  <a:lnTo>
                    <a:pt x="2588903" y="433797"/>
                  </a:lnTo>
                  <a:cubicBezTo>
                    <a:pt x="3038017" y="475961"/>
                    <a:pt x="3324934" y="564368"/>
                    <a:pt x="3312039" y="659853"/>
                  </a:cubicBezTo>
                  <a:lnTo>
                    <a:pt x="3314035" y="659853"/>
                  </a:lnTo>
                  <a:lnTo>
                    <a:pt x="3516885" y="1471251"/>
                  </a:lnTo>
                  <a:cubicBezTo>
                    <a:pt x="3530074" y="1447322"/>
                    <a:pt x="3549491" y="1432519"/>
                    <a:pt x="3571039" y="1432519"/>
                  </a:cubicBezTo>
                  <a:lnTo>
                    <a:pt x="3885785" y="1432519"/>
                  </a:lnTo>
                  <a:cubicBezTo>
                    <a:pt x="3927012" y="1432519"/>
                    <a:pt x="3960441" y="1486709"/>
                    <a:pt x="3960441" y="1553561"/>
                  </a:cubicBezTo>
                  <a:cubicBezTo>
                    <a:pt x="3960441" y="1620415"/>
                    <a:pt x="3927012" y="1674603"/>
                    <a:pt x="3885785" y="1674603"/>
                  </a:cubicBezTo>
                  <a:lnTo>
                    <a:pt x="3571039" y="1674603"/>
                  </a:lnTo>
                  <a:lnTo>
                    <a:pt x="3567428" y="1673421"/>
                  </a:lnTo>
                  <a:lnTo>
                    <a:pt x="3568671" y="1678393"/>
                  </a:lnTo>
                  <a:cubicBezTo>
                    <a:pt x="3672942" y="1773136"/>
                    <a:pt x="3737544" y="1910038"/>
                    <a:pt x="3737544" y="2062028"/>
                  </a:cubicBezTo>
                  <a:lnTo>
                    <a:pt x="3737544" y="2413961"/>
                  </a:lnTo>
                  <a:cubicBezTo>
                    <a:pt x="3737544" y="2629713"/>
                    <a:pt x="3607370" y="2815060"/>
                    <a:pt x="3420381" y="2892817"/>
                  </a:cubicBezTo>
                  <a:lnTo>
                    <a:pt x="3420381" y="3209197"/>
                  </a:lnTo>
                  <a:cubicBezTo>
                    <a:pt x="3420381" y="3295143"/>
                    <a:pt x="3350708" y="3364816"/>
                    <a:pt x="3264762" y="3364816"/>
                  </a:cubicBezTo>
                  <a:lnTo>
                    <a:pt x="2999936" y="3364816"/>
                  </a:lnTo>
                  <a:cubicBezTo>
                    <a:pt x="2913990" y="3364816"/>
                    <a:pt x="2844317" y="3295143"/>
                    <a:pt x="2844317" y="3209197"/>
                  </a:cubicBezTo>
                  <a:lnTo>
                    <a:pt x="2844317" y="2907616"/>
                  </a:lnTo>
                  <a:lnTo>
                    <a:pt x="1116125" y="2907616"/>
                  </a:lnTo>
                  <a:lnTo>
                    <a:pt x="1116125" y="3209199"/>
                  </a:lnTo>
                  <a:cubicBezTo>
                    <a:pt x="1116125" y="3295145"/>
                    <a:pt x="1046452" y="3364818"/>
                    <a:pt x="960506" y="3364818"/>
                  </a:cubicBezTo>
                  <a:lnTo>
                    <a:pt x="695680" y="3364818"/>
                  </a:lnTo>
                  <a:cubicBezTo>
                    <a:pt x="609734" y="3364818"/>
                    <a:pt x="540061" y="3295145"/>
                    <a:pt x="540061" y="3209199"/>
                  </a:cubicBezTo>
                  <a:lnTo>
                    <a:pt x="540061" y="2888789"/>
                  </a:lnTo>
                  <a:cubicBezTo>
                    <a:pt x="360356" y="2806419"/>
                    <a:pt x="236167" y="2624693"/>
                    <a:pt x="236167" y="2413961"/>
                  </a:cubicBezTo>
                  <a:lnTo>
                    <a:pt x="236167" y="2062028"/>
                  </a:lnTo>
                  <a:cubicBezTo>
                    <a:pt x="236167" y="1910038"/>
                    <a:pt x="300770" y="1773136"/>
                    <a:pt x="405042" y="1678393"/>
                  </a:cubicBezTo>
                  <a:lnTo>
                    <a:pt x="407467" y="1668691"/>
                  </a:lnTo>
                  <a:cubicBezTo>
                    <a:pt x="402272" y="1673244"/>
                    <a:pt x="395935" y="1674603"/>
                    <a:pt x="389402" y="1674603"/>
                  </a:cubicBezTo>
                  <a:lnTo>
                    <a:pt x="74658" y="1674603"/>
                  </a:lnTo>
                  <a:cubicBezTo>
                    <a:pt x="33429" y="1674603"/>
                    <a:pt x="0" y="1620415"/>
                    <a:pt x="0" y="1553561"/>
                  </a:cubicBezTo>
                  <a:cubicBezTo>
                    <a:pt x="0" y="1486709"/>
                    <a:pt x="33429" y="1432519"/>
                    <a:pt x="74658" y="1432519"/>
                  </a:cubicBezTo>
                  <a:lnTo>
                    <a:pt x="389402" y="1432519"/>
                  </a:lnTo>
                  <a:cubicBezTo>
                    <a:pt x="416427" y="1432519"/>
                    <a:pt x="440099" y="1455801"/>
                    <a:pt x="451844" y="1491180"/>
                  </a:cubicBezTo>
                  <a:lnTo>
                    <a:pt x="659676" y="659853"/>
                  </a:lnTo>
                  <a:lnTo>
                    <a:pt x="666048" y="659853"/>
                  </a:lnTo>
                  <a:cubicBezTo>
                    <a:pt x="653344" y="564084"/>
                    <a:pt x="940380" y="476400"/>
                    <a:pt x="1384809" y="434090"/>
                  </a:cubicBezTo>
                  <a:lnTo>
                    <a:pt x="1384809" y="78170"/>
                  </a:lnTo>
                  <a:cubicBezTo>
                    <a:pt x="1384809" y="34997"/>
                    <a:pt x="1419806" y="0"/>
                    <a:pt x="14629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1">
              <a:extLst>
                <a:ext uri="{FF2B5EF4-FFF2-40B4-BE49-F238E27FC236}">
                  <a16:creationId xmlns:a16="http://schemas.microsoft.com/office/drawing/2014/main" id="{1C81752E-B375-4149-BDD8-F551DD9CDDF0}"/>
                </a:ext>
              </a:extLst>
            </p:cNvPr>
            <p:cNvSpPr>
              <a:spLocks noChangeAspect="1"/>
            </p:cNvSpPr>
            <p:nvPr/>
          </p:nvSpPr>
          <p:spPr>
            <a:xfrm flipH="1">
              <a:off x="4372755" y="3105182"/>
              <a:ext cx="243034" cy="243041"/>
            </a:xfrm>
            <a:custGeom>
              <a:avLst/>
              <a:gdLst/>
              <a:ahLst/>
              <a:cxnLst/>
              <a:rect l="l" t="t" r="r" b="b"/>
              <a:pathLst>
                <a:path w="3946957" h="3947095">
                  <a:moveTo>
                    <a:pt x="455702" y="3587095"/>
                  </a:moveTo>
                  <a:lnTo>
                    <a:pt x="1175702" y="3587095"/>
                  </a:lnTo>
                  <a:lnTo>
                    <a:pt x="1175702" y="3799441"/>
                  </a:lnTo>
                  <a:cubicBezTo>
                    <a:pt x="1175702" y="3880988"/>
                    <a:pt x="1109595" y="3947095"/>
                    <a:pt x="1028048" y="3947095"/>
                  </a:cubicBezTo>
                  <a:lnTo>
                    <a:pt x="603356" y="3947095"/>
                  </a:lnTo>
                  <a:cubicBezTo>
                    <a:pt x="521809" y="3947095"/>
                    <a:pt x="455702" y="3880988"/>
                    <a:pt x="455702" y="3799441"/>
                  </a:cubicBezTo>
                  <a:close/>
                  <a:moveTo>
                    <a:pt x="2751999" y="3587094"/>
                  </a:moveTo>
                  <a:lnTo>
                    <a:pt x="3471999" y="3587094"/>
                  </a:lnTo>
                  <a:lnTo>
                    <a:pt x="3471999" y="3799440"/>
                  </a:lnTo>
                  <a:cubicBezTo>
                    <a:pt x="3471999" y="3880987"/>
                    <a:pt x="3405892" y="3947094"/>
                    <a:pt x="3324345" y="3947094"/>
                  </a:cubicBezTo>
                  <a:lnTo>
                    <a:pt x="2899653" y="3947094"/>
                  </a:lnTo>
                  <a:cubicBezTo>
                    <a:pt x="2818106" y="3947094"/>
                    <a:pt x="2751999" y="3880987"/>
                    <a:pt x="2751999" y="3799440"/>
                  </a:cubicBezTo>
                  <a:close/>
                  <a:moveTo>
                    <a:pt x="1383221" y="3134113"/>
                  </a:moveTo>
                  <a:cubicBezTo>
                    <a:pt x="1353398" y="3134113"/>
                    <a:pt x="1329221" y="3158290"/>
                    <a:pt x="1329221" y="3188113"/>
                  </a:cubicBezTo>
                  <a:cubicBezTo>
                    <a:pt x="1329221" y="3217936"/>
                    <a:pt x="1353398" y="3242113"/>
                    <a:pt x="1383221" y="3242113"/>
                  </a:cubicBezTo>
                  <a:lnTo>
                    <a:pt x="2535221" y="3242113"/>
                  </a:lnTo>
                  <a:cubicBezTo>
                    <a:pt x="2565044" y="3242113"/>
                    <a:pt x="2589221" y="3217936"/>
                    <a:pt x="2589221" y="3188113"/>
                  </a:cubicBezTo>
                  <a:cubicBezTo>
                    <a:pt x="2589221" y="3158290"/>
                    <a:pt x="2565044" y="3134113"/>
                    <a:pt x="2535221" y="3134113"/>
                  </a:cubicBezTo>
                  <a:close/>
                  <a:moveTo>
                    <a:pt x="1383221" y="2844258"/>
                  </a:moveTo>
                  <a:cubicBezTo>
                    <a:pt x="1353398" y="2844258"/>
                    <a:pt x="1329221" y="2868435"/>
                    <a:pt x="1329221" y="2898258"/>
                  </a:cubicBezTo>
                  <a:cubicBezTo>
                    <a:pt x="1329221" y="2928081"/>
                    <a:pt x="1353398" y="2952258"/>
                    <a:pt x="1383221" y="2952258"/>
                  </a:cubicBezTo>
                  <a:lnTo>
                    <a:pt x="2535221" y="2952258"/>
                  </a:lnTo>
                  <a:cubicBezTo>
                    <a:pt x="2565044" y="2952258"/>
                    <a:pt x="2589221" y="2928081"/>
                    <a:pt x="2589221" y="2898258"/>
                  </a:cubicBezTo>
                  <a:cubicBezTo>
                    <a:pt x="2589221" y="2868435"/>
                    <a:pt x="2565044" y="2844258"/>
                    <a:pt x="2535221" y="2844258"/>
                  </a:cubicBezTo>
                  <a:close/>
                  <a:moveTo>
                    <a:pt x="1383221" y="2554402"/>
                  </a:moveTo>
                  <a:cubicBezTo>
                    <a:pt x="1353398" y="2554402"/>
                    <a:pt x="1329221" y="2578579"/>
                    <a:pt x="1329221" y="2608402"/>
                  </a:cubicBezTo>
                  <a:cubicBezTo>
                    <a:pt x="1329221" y="2638225"/>
                    <a:pt x="1353398" y="2662402"/>
                    <a:pt x="1383221" y="2662402"/>
                  </a:cubicBezTo>
                  <a:lnTo>
                    <a:pt x="2535221" y="2662402"/>
                  </a:lnTo>
                  <a:cubicBezTo>
                    <a:pt x="2565044" y="2662402"/>
                    <a:pt x="2589221" y="2638225"/>
                    <a:pt x="2589221" y="2608402"/>
                  </a:cubicBezTo>
                  <a:cubicBezTo>
                    <a:pt x="2589221" y="2578579"/>
                    <a:pt x="2565044" y="2554402"/>
                    <a:pt x="2535221" y="2554402"/>
                  </a:cubicBezTo>
                  <a:close/>
                  <a:moveTo>
                    <a:pt x="3111999" y="2270017"/>
                  </a:moveTo>
                  <a:cubicBezTo>
                    <a:pt x="2985747" y="2270017"/>
                    <a:pt x="2883399" y="2372365"/>
                    <a:pt x="2883399" y="2498617"/>
                  </a:cubicBezTo>
                  <a:cubicBezTo>
                    <a:pt x="2883399" y="2624869"/>
                    <a:pt x="2985747" y="2727217"/>
                    <a:pt x="3111999" y="2727217"/>
                  </a:cubicBezTo>
                  <a:cubicBezTo>
                    <a:pt x="3238251" y="2727217"/>
                    <a:pt x="3340599" y="2624869"/>
                    <a:pt x="3340599" y="2498617"/>
                  </a:cubicBezTo>
                  <a:cubicBezTo>
                    <a:pt x="3340599" y="2372365"/>
                    <a:pt x="3238251" y="2270017"/>
                    <a:pt x="3111999" y="2270017"/>
                  </a:cubicBezTo>
                  <a:close/>
                  <a:moveTo>
                    <a:pt x="760887" y="2270017"/>
                  </a:moveTo>
                  <a:cubicBezTo>
                    <a:pt x="634635" y="2270017"/>
                    <a:pt x="532287" y="2372365"/>
                    <a:pt x="532287" y="2498617"/>
                  </a:cubicBezTo>
                  <a:cubicBezTo>
                    <a:pt x="532287" y="2624869"/>
                    <a:pt x="634635" y="2727217"/>
                    <a:pt x="760887" y="2727217"/>
                  </a:cubicBezTo>
                  <a:cubicBezTo>
                    <a:pt x="887139" y="2727217"/>
                    <a:pt x="989487" y="2624869"/>
                    <a:pt x="989487" y="2498617"/>
                  </a:cubicBezTo>
                  <a:cubicBezTo>
                    <a:pt x="989487" y="2372365"/>
                    <a:pt x="887139" y="2270017"/>
                    <a:pt x="760887" y="2270017"/>
                  </a:cubicBezTo>
                  <a:close/>
                  <a:moveTo>
                    <a:pt x="971207" y="829857"/>
                  </a:moveTo>
                  <a:cubicBezTo>
                    <a:pt x="870305" y="829857"/>
                    <a:pt x="788507" y="911655"/>
                    <a:pt x="788507" y="1012557"/>
                  </a:cubicBezTo>
                  <a:lnTo>
                    <a:pt x="788507" y="1926037"/>
                  </a:lnTo>
                  <a:lnTo>
                    <a:pt x="3156387" y="1926037"/>
                  </a:lnTo>
                  <a:lnTo>
                    <a:pt x="3156387" y="1012557"/>
                  </a:lnTo>
                  <a:cubicBezTo>
                    <a:pt x="3156387" y="911655"/>
                    <a:pt x="3074589" y="829857"/>
                    <a:pt x="2973687" y="829857"/>
                  </a:cubicBezTo>
                  <a:close/>
                  <a:moveTo>
                    <a:pt x="1090121" y="237323"/>
                  </a:moveTo>
                  <a:cubicBezTo>
                    <a:pt x="1000767" y="237323"/>
                    <a:pt x="928331" y="309759"/>
                    <a:pt x="928331" y="399113"/>
                  </a:cubicBezTo>
                  <a:cubicBezTo>
                    <a:pt x="928331" y="488467"/>
                    <a:pt x="1000767" y="560903"/>
                    <a:pt x="1090121" y="560903"/>
                  </a:cubicBezTo>
                  <a:lnTo>
                    <a:pt x="2854773" y="560903"/>
                  </a:lnTo>
                  <a:cubicBezTo>
                    <a:pt x="2944127" y="560903"/>
                    <a:pt x="3016563" y="488467"/>
                    <a:pt x="3016563" y="399113"/>
                  </a:cubicBezTo>
                  <a:cubicBezTo>
                    <a:pt x="3016563" y="309759"/>
                    <a:pt x="2944127" y="237323"/>
                    <a:pt x="2854773" y="237323"/>
                  </a:cubicBezTo>
                  <a:close/>
                  <a:moveTo>
                    <a:pt x="754613" y="0"/>
                  </a:moveTo>
                  <a:lnTo>
                    <a:pt x="1184466" y="0"/>
                  </a:lnTo>
                  <a:lnTo>
                    <a:pt x="2753503" y="0"/>
                  </a:lnTo>
                  <a:lnTo>
                    <a:pt x="3190281" y="0"/>
                  </a:lnTo>
                  <a:cubicBezTo>
                    <a:pt x="3392606" y="0"/>
                    <a:pt x="3556623" y="164017"/>
                    <a:pt x="3556623" y="366342"/>
                  </a:cubicBezTo>
                  <a:lnTo>
                    <a:pt x="3556623" y="2083289"/>
                  </a:lnTo>
                  <a:cubicBezTo>
                    <a:pt x="3623269" y="2093308"/>
                    <a:pt x="3680196" y="2132276"/>
                    <a:pt x="3715583" y="2186636"/>
                  </a:cubicBezTo>
                  <a:cubicBezTo>
                    <a:pt x="3751084" y="2177432"/>
                    <a:pt x="3776678" y="2144881"/>
                    <a:pt x="3776678" y="2106351"/>
                  </a:cubicBezTo>
                  <a:lnTo>
                    <a:pt x="3776678" y="2014806"/>
                  </a:lnTo>
                  <a:lnTo>
                    <a:pt x="3738736" y="2014806"/>
                  </a:lnTo>
                  <a:cubicBezTo>
                    <a:pt x="3694658" y="2014806"/>
                    <a:pt x="3658925" y="1979073"/>
                    <a:pt x="3658925" y="1934995"/>
                  </a:cubicBezTo>
                  <a:lnTo>
                    <a:pt x="3658925" y="1524592"/>
                  </a:lnTo>
                  <a:cubicBezTo>
                    <a:pt x="3658925" y="1480514"/>
                    <a:pt x="3694658" y="1444781"/>
                    <a:pt x="3738736" y="1444781"/>
                  </a:cubicBezTo>
                  <a:lnTo>
                    <a:pt x="3867146" y="1444781"/>
                  </a:lnTo>
                  <a:cubicBezTo>
                    <a:pt x="3911224" y="1444781"/>
                    <a:pt x="3946957" y="1480514"/>
                    <a:pt x="3946957" y="1524592"/>
                  </a:cubicBezTo>
                  <a:lnTo>
                    <a:pt x="3946957" y="1934995"/>
                  </a:lnTo>
                  <a:lnTo>
                    <a:pt x="3942009" y="1959504"/>
                  </a:lnTo>
                  <a:lnTo>
                    <a:pt x="3946957" y="1964452"/>
                  </a:lnTo>
                  <a:lnTo>
                    <a:pt x="3941010" y="1964452"/>
                  </a:lnTo>
                  <a:cubicBezTo>
                    <a:pt x="3932395" y="1986875"/>
                    <a:pt x="3913715" y="2004223"/>
                    <a:pt x="3890197" y="2010152"/>
                  </a:cubicBezTo>
                  <a:lnTo>
                    <a:pt x="3890197" y="2106351"/>
                  </a:lnTo>
                  <a:cubicBezTo>
                    <a:pt x="3890197" y="2194633"/>
                    <a:pt x="3832612" y="2269465"/>
                    <a:pt x="3752660" y="2294428"/>
                  </a:cubicBezTo>
                  <a:cubicBezTo>
                    <a:pt x="3754645" y="2302103"/>
                    <a:pt x="3755036" y="2310007"/>
                    <a:pt x="3755036" y="2318002"/>
                  </a:cubicBezTo>
                  <a:lnTo>
                    <a:pt x="3755036" y="3278100"/>
                  </a:lnTo>
                  <a:cubicBezTo>
                    <a:pt x="3755036" y="3410665"/>
                    <a:pt x="3647570" y="3518131"/>
                    <a:pt x="3515005" y="3518131"/>
                  </a:cubicBezTo>
                  <a:lnTo>
                    <a:pt x="422750" y="3518131"/>
                  </a:lnTo>
                  <a:cubicBezTo>
                    <a:pt x="290185" y="3518131"/>
                    <a:pt x="182719" y="3410665"/>
                    <a:pt x="182719" y="3278100"/>
                  </a:cubicBezTo>
                  <a:lnTo>
                    <a:pt x="182719" y="2318002"/>
                  </a:lnTo>
                  <a:lnTo>
                    <a:pt x="185375" y="2291659"/>
                  </a:lnTo>
                  <a:cubicBezTo>
                    <a:pt x="110118" y="2263849"/>
                    <a:pt x="56760" y="2191331"/>
                    <a:pt x="56760" y="2106351"/>
                  </a:cubicBezTo>
                  <a:lnTo>
                    <a:pt x="56760" y="2010152"/>
                  </a:lnTo>
                  <a:cubicBezTo>
                    <a:pt x="33242" y="2004223"/>
                    <a:pt x="14562" y="1986875"/>
                    <a:pt x="5947" y="1964452"/>
                  </a:cubicBezTo>
                  <a:lnTo>
                    <a:pt x="0" y="1964452"/>
                  </a:lnTo>
                  <a:lnTo>
                    <a:pt x="4948" y="1959504"/>
                  </a:lnTo>
                  <a:cubicBezTo>
                    <a:pt x="1383" y="1952016"/>
                    <a:pt x="0" y="1943667"/>
                    <a:pt x="0" y="1934995"/>
                  </a:cubicBezTo>
                  <a:lnTo>
                    <a:pt x="0" y="1524592"/>
                  </a:lnTo>
                  <a:cubicBezTo>
                    <a:pt x="0" y="1480514"/>
                    <a:pt x="35733" y="1444781"/>
                    <a:pt x="79811" y="1444781"/>
                  </a:cubicBezTo>
                  <a:lnTo>
                    <a:pt x="208221" y="1444781"/>
                  </a:lnTo>
                  <a:cubicBezTo>
                    <a:pt x="252299" y="1444781"/>
                    <a:pt x="288032" y="1480514"/>
                    <a:pt x="288032" y="1524592"/>
                  </a:cubicBezTo>
                  <a:lnTo>
                    <a:pt x="288032" y="1934995"/>
                  </a:lnTo>
                  <a:cubicBezTo>
                    <a:pt x="288032" y="1979073"/>
                    <a:pt x="252299" y="2014806"/>
                    <a:pt x="208221" y="2014806"/>
                  </a:cubicBezTo>
                  <a:lnTo>
                    <a:pt x="170279" y="2014806"/>
                  </a:lnTo>
                  <a:lnTo>
                    <a:pt x="170279" y="2106351"/>
                  </a:lnTo>
                  <a:cubicBezTo>
                    <a:pt x="170279" y="2141902"/>
                    <a:pt x="192068" y="2172363"/>
                    <a:pt x="223082" y="2184962"/>
                  </a:cubicBezTo>
                  <a:cubicBezTo>
                    <a:pt x="259935" y="2129570"/>
                    <a:pt x="319242" y="2090441"/>
                    <a:pt x="388271" y="2082340"/>
                  </a:cubicBezTo>
                  <a:lnTo>
                    <a:pt x="388271" y="366342"/>
                  </a:lnTo>
                  <a:cubicBezTo>
                    <a:pt x="388271" y="164017"/>
                    <a:pt x="552288" y="0"/>
                    <a:pt x="7546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41">
              <a:extLst>
                <a:ext uri="{FF2B5EF4-FFF2-40B4-BE49-F238E27FC236}">
                  <a16:creationId xmlns:a16="http://schemas.microsoft.com/office/drawing/2014/main" id="{F478E935-5FF1-491B-BA39-E92F137B8CB1}"/>
                </a:ext>
              </a:extLst>
            </p:cNvPr>
            <p:cNvSpPr>
              <a:spLocks/>
            </p:cNvSpPr>
            <p:nvPr/>
          </p:nvSpPr>
          <p:spPr>
            <a:xfrm>
              <a:off x="3029684" y="2659388"/>
              <a:ext cx="238714" cy="238714"/>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Isosceles Triangle 3">
              <a:extLst>
                <a:ext uri="{FF2B5EF4-FFF2-40B4-BE49-F238E27FC236}">
                  <a16:creationId xmlns:a16="http://schemas.microsoft.com/office/drawing/2014/main" id="{E3A3F939-9B34-4E41-9577-B3A805DC2525}"/>
                </a:ext>
              </a:extLst>
            </p:cNvPr>
            <p:cNvSpPr>
              <a:spLocks noChangeAspect="1"/>
            </p:cNvSpPr>
            <p:nvPr/>
          </p:nvSpPr>
          <p:spPr>
            <a:xfrm>
              <a:off x="2885706" y="1860786"/>
              <a:ext cx="238489" cy="238714"/>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Parallelogram 16">
              <a:extLst>
                <a:ext uri="{FF2B5EF4-FFF2-40B4-BE49-F238E27FC236}">
                  <a16:creationId xmlns:a16="http://schemas.microsoft.com/office/drawing/2014/main" id="{A6C2872C-7EB4-49EB-A922-B865616ADA3A}"/>
                </a:ext>
              </a:extLst>
            </p:cNvPr>
            <p:cNvSpPr>
              <a:spLocks noChangeAspect="1"/>
            </p:cNvSpPr>
            <p:nvPr/>
          </p:nvSpPr>
          <p:spPr>
            <a:xfrm>
              <a:off x="3478186" y="4255970"/>
              <a:ext cx="276036" cy="247834"/>
            </a:xfrm>
            <a:custGeom>
              <a:avLst/>
              <a:gdLst/>
              <a:ahLst/>
              <a:cxnLst/>
              <a:rect l="l" t="t" r="r" b="b"/>
              <a:pathLst>
                <a:path w="3934640" h="3532656">
                  <a:moveTo>
                    <a:pt x="2573592" y="1183599"/>
                  </a:moveTo>
                  <a:lnTo>
                    <a:pt x="2377693" y="2032131"/>
                  </a:lnTo>
                  <a:lnTo>
                    <a:pt x="2446949" y="2032131"/>
                  </a:lnTo>
                  <a:lnTo>
                    <a:pt x="2804808" y="1183599"/>
                  </a:lnTo>
                  <a:close/>
                  <a:moveTo>
                    <a:pt x="2007316" y="1183599"/>
                  </a:moveTo>
                  <a:lnTo>
                    <a:pt x="1947980" y="2032131"/>
                  </a:lnTo>
                  <a:lnTo>
                    <a:pt x="2122757" y="2032131"/>
                  </a:lnTo>
                  <a:lnTo>
                    <a:pt x="2318656" y="1183599"/>
                  </a:lnTo>
                  <a:close/>
                  <a:moveTo>
                    <a:pt x="1419083" y="1183599"/>
                  </a:moveTo>
                  <a:lnTo>
                    <a:pt x="1523269" y="2032131"/>
                  </a:lnTo>
                  <a:lnTo>
                    <a:pt x="1698972" y="2032131"/>
                  </a:lnTo>
                  <a:lnTo>
                    <a:pt x="1758307" y="1183599"/>
                  </a:lnTo>
                  <a:close/>
                  <a:moveTo>
                    <a:pt x="877916" y="1183599"/>
                  </a:moveTo>
                  <a:lnTo>
                    <a:pt x="1073815" y="2032131"/>
                  </a:lnTo>
                  <a:lnTo>
                    <a:pt x="1273002" y="2032131"/>
                  </a:lnTo>
                  <a:lnTo>
                    <a:pt x="1168815" y="1183599"/>
                  </a:lnTo>
                  <a:close/>
                  <a:moveTo>
                    <a:pt x="371286" y="1183599"/>
                  </a:moveTo>
                  <a:lnTo>
                    <a:pt x="697066" y="2032131"/>
                  </a:lnTo>
                  <a:lnTo>
                    <a:pt x="818879" y="2032131"/>
                  </a:lnTo>
                  <a:lnTo>
                    <a:pt x="622980" y="1183599"/>
                  </a:lnTo>
                  <a:close/>
                  <a:moveTo>
                    <a:pt x="3322640" y="0"/>
                  </a:moveTo>
                  <a:lnTo>
                    <a:pt x="3934640" y="0"/>
                  </a:lnTo>
                  <a:lnTo>
                    <a:pt x="3934640" y="248402"/>
                  </a:lnTo>
                  <a:lnTo>
                    <a:pt x="3502713" y="248402"/>
                  </a:lnTo>
                  <a:lnTo>
                    <a:pt x="2335462" y="3016114"/>
                  </a:lnTo>
                  <a:cubicBezTo>
                    <a:pt x="2402764" y="3068355"/>
                    <a:pt x="2445341" y="3150225"/>
                    <a:pt x="2445341" y="3242039"/>
                  </a:cubicBezTo>
                  <a:cubicBezTo>
                    <a:pt x="2445341" y="3402542"/>
                    <a:pt x="2315227" y="3532656"/>
                    <a:pt x="2154724" y="3532656"/>
                  </a:cubicBezTo>
                  <a:cubicBezTo>
                    <a:pt x="1994221" y="3532656"/>
                    <a:pt x="1864107" y="3402542"/>
                    <a:pt x="1864107" y="3242039"/>
                  </a:cubicBezTo>
                  <a:lnTo>
                    <a:pt x="1868362" y="3199824"/>
                  </a:lnTo>
                  <a:lnTo>
                    <a:pt x="1016832" y="3199824"/>
                  </a:lnTo>
                  <a:cubicBezTo>
                    <a:pt x="1020041" y="3213488"/>
                    <a:pt x="1021088" y="3227641"/>
                    <a:pt x="1021088" y="3242039"/>
                  </a:cubicBezTo>
                  <a:cubicBezTo>
                    <a:pt x="1021088" y="3402542"/>
                    <a:pt x="890974" y="3532656"/>
                    <a:pt x="730471" y="3532656"/>
                  </a:cubicBezTo>
                  <a:cubicBezTo>
                    <a:pt x="569968" y="3532656"/>
                    <a:pt x="439854" y="3402542"/>
                    <a:pt x="439854" y="3242039"/>
                  </a:cubicBezTo>
                  <a:cubicBezTo>
                    <a:pt x="439854" y="3081536"/>
                    <a:pt x="569968" y="2951422"/>
                    <a:pt x="730471" y="2951422"/>
                  </a:cubicBezTo>
                  <a:lnTo>
                    <a:pt x="755059" y="2953901"/>
                  </a:lnTo>
                  <a:lnTo>
                    <a:pt x="755059" y="2951422"/>
                  </a:lnTo>
                  <a:lnTo>
                    <a:pt x="2059249" y="2951422"/>
                  </a:lnTo>
                  <a:lnTo>
                    <a:pt x="2342189" y="2280533"/>
                  </a:lnTo>
                  <a:lnTo>
                    <a:pt x="568448" y="2280533"/>
                  </a:lnTo>
                  <a:lnTo>
                    <a:pt x="568448" y="2279626"/>
                  </a:lnTo>
                  <a:lnTo>
                    <a:pt x="516172" y="2279626"/>
                  </a:lnTo>
                  <a:lnTo>
                    <a:pt x="95370" y="1183599"/>
                  </a:lnTo>
                  <a:lnTo>
                    <a:pt x="82280" y="1183599"/>
                  </a:lnTo>
                  <a:lnTo>
                    <a:pt x="82280" y="1149505"/>
                  </a:lnTo>
                  <a:lnTo>
                    <a:pt x="0" y="935197"/>
                  </a:lnTo>
                  <a:lnTo>
                    <a:pt x="82280" y="935197"/>
                  </a:lnTo>
                  <a:lnTo>
                    <a:pt x="275916" y="935197"/>
                  </a:lnTo>
                  <a:lnTo>
                    <a:pt x="2909569" y="935197"/>
                  </a:lnTo>
                  <a:lnTo>
                    <a:pt x="3297651" y="15001"/>
                  </a:lnTo>
                  <a:lnTo>
                    <a:pt x="3322640" y="150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ectangle 2">
              <a:extLst>
                <a:ext uri="{FF2B5EF4-FFF2-40B4-BE49-F238E27FC236}">
                  <a16:creationId xmlns:a16="http://schemas.microsoft.com/office/drawing/2014/main" id="{63CE3399-BF70-4049-8573-9AD04887D9B5}"/>
                </a:ext>
              </a:extLst>
            </p:cNvPr>
            <p:cNvSpPr>
              <a:spLocks/>
            </p:cNvSpPr>
            <p:nvPr/>
          </p:nvSpPr>
          <p:spPr>
            <a:xfrm>
              <a:off x="1797775" y="2099500"/>
              <a:ext cx="360000" cy="288000"/>
            </a:xfrm>
            <a:custGeom>
              <a:avLst/>
              <a:gdLst/>
              <a:ahLst/>
              <a:cxnLst/>
              <a:rect l="l" t="t" r="r" b="b"/>
              <a:pathLst>
                <a:path w="3964058" h="2401366">
                  <a:moveTo>
                    <a:pt x="0" y="2185342"/>
                  </a:moveTo>
                  <a:lnTo>
                    <a:pt x="3964058" y="2185342"/>
                  </a:lnTo>
                  <a:lnTo>
                    <a:pt x="3964058" y="2401366"/>
                  </a:lnTo>
                  <a:lnTo>
                    <a:pt x="0" y="2401366"/>
                  </a:lnTo>
                  <a:close/>
                  <a:moveTo>
                    <a:pt x="3366634" y="90453"/>
                  </a:moveTo>
                  <a:lnTo>
                    <a:pt x="3202377" y="155489"/>
                  </a:lnTo>
                  <a:lnTo>
                    <a:pt x="3241038" y="189472"/>
                  </a:lnTo>
                  <a:lnTo>
                    <a:pt x="3405296" y="124437"/>
                  </a:lnTo>
                  <a:close/>
                  <a:moveTo>
                    <a:pt x="3670744" y="384"/>
                  </a:moveTo>
                  <a:cubicBezTo>
                    <a:pt x="3794484" y="2958"/>
                    <a:pt x="3900638" y="18267"/>
                    <a:pt x="3916429" y="40853"/>
                  </a:cubicBezTo>
                  <a:cubicBezTo>
                    <a:pt x="4006811" y="254939"/>
                    <a:pt x="3180239" y="539375"/>
                    <a:pt x="2656892" y="780145"/>
                  </a:cubicBezTo>
                  <a:lnTo>
                    <a:pt x="2287010" y="1217115"/>
                  </a:lnTo>
                  <a:lnTo>
                    <a:pt x="1812675" y="1059655"/>
                  </a:lnTo>
                  <a:cubicBezTo>
                    <a:pt x="1363417" y="1215884"/>
                    <a:pt x="1069413" y="1350282"/>
                    <a:pt x="479459" y="1460419"/>
                  </a:cubicBezTo>
                  <a:cubicBezTo>
                    <a:pt x="514059" y="1427544"/>
                    <a:pt x="497717" y="1409222"/>
                    <a:pt x="505635" y="1393328"/>
                  </a:cubicBezTo>
                  <a:cubicBezTo>
                    <a:pt x="352375" y="1237485"/>
                    <a:pt x="184559" y="1096199"/>
                    <a:pt x="9468" y="923375"/>
                  </a:cubicBezTo>
                  <a:cubicBezTo>
                    <a:pt x="172142" y="842599"/>
                    <a:pt x="354222" y="880689"/>
                    <a:pt x="667296" y="1112842"/>
                  </a:cubicBezTo>
                  <a:cubicBezTo>
                    <a:pt x="958235" y="1051014"/>
                    <a:pt x="1184590" y="920979"/>
                    <a:pt x="1379107" y="831375"/>
                  </a:cubicBezTo>
                  <a:lnTo>
                    <a:pt x="742785" y="342341"/>
                  </a:lnTo>
                  <a:lnTo>
                    <a:pt x="1019074" y="236619"/>
                  </a:lnTo>
                  <a:lnTo>
                    <a:pt x="2335346" y="437418"/>
                  </a:lnTo>
                  <a:lnTo>
                    <a:pt x="3319535" y="36327"/>
                  </a:lnTo>
                  <a:cubicBezTo>
                    <a:pt x="3405675" y="7972"/>
                    <a:pt x="3547003" y="-2190"/>
                    <a:pt x="3670744" y="3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Rectangle 1">
              <a:extLst>
                <a:ext uri="{FF2B5EF4-FFF2-40B4-BE49-F238E27FC236}">
                  <a16:creationId xmlns:a16="http://schemas.microsoft.com/office/drawing/2014/main" id="{C8772AAC-FA12-4408-8C84-E584E0B5C431}"/>
                </a:ext>
              </a:extLst>
            </p:cNvPr>
            <p:cNvSpPr>
              <a:spLocks/>
            </p:cNvSpPr>
            <p:nvPr/>
          </p:nvSpPr>
          <p:spPr>
            <a:xfrm>
              <a:off x="3546998" y="3255235"/>
              <a:ext cx="278983" cy="278983"/>
            </a:xfrm>
            <a:custGeom>
              <a:avLst/>
              <a:gdLst/>
              <a:ahLst/>
              <a:cxnLst/>
              <a:rect l="l" t="t" r="r" b="b"/>
              <a:pathLst>
                <a:path w="3964058" h="2918304">
                  <a:moveTo>
                    <a:pt x="0" y="2702280"/>
                  </a:moveTo>
                  <a:lnTo>
                    <a:pt x="3964058" y="2702280"/>
                  </a:lnTo>
                  <a:lnTo>
                    <a:pt x="3964058" y="2918304"/>
                  </a:lnTo>
                  <a:lnTo>
                    <a:pt x="0" y="2918304"/>
                  </a:lnTo>
                  <a:close/>
                  <a:moveTo>
                    <a:pt x="3246747" y="1714751"/>
                  </a:moveTo>
                  <a:lnTo>
                    <a:pt x="3250054" y="1766118"/>
                  </a:lnTo>
                  <a:lnTo>
                    <a:pt x="3412189" y="1836280"/>
                  </a:lnTo>
                  <a:lnTo>
                    <a:pt x="3408881" y="1784911"/>
                  </a:lnTo>
                  <a:close/>
                  <a:moveTo>
                    <a:pt x="446042" y="0"/>
                  </a:moveTo>
                  <a:cubicBezTo>
                    <a:pt x="618186" y="57911"/>
                    <a:pt x="720003" y="213595"/>
                    <a:pt x="777223" y="599128"/>
                  </a:cubicBezTo>
                  <a:cubicBezTo>
                    <a:pt x="1026666" y="761134"/>
                    <a:pt x="1278673" y="829243"/>
                    <a:pt x="1479576" y="903428"/>
                  </a:cubicBezTo>
                  <a:lnTo>
                    <a:pt x="1375428" y="107681"/>
                  </a:lnTo>
                  <a:lnTo>
                    <a:pt x="1645551" y="228290"/>
                  </a:lnTo>
                  <a:lnTo>
                    <a:pt x="2434309" y="1301021"/>
                  </a:lnTo>
                  <a:lnTo>
                    <a:pt x="3413850" y="1713334"/>
                  </a:lnTo>
                  <a:cubicBezTo>
                    <a:pt x="3494810" y="1754194"/>
                    <a:pt x="3601930" y="1846942"/>
                    <a:pt x="3687608" y="1936260"/>
                  </a:cubicBezTo>
                  <a:cubicBezTo>
                    <a:pt x="3773285" y="2025578"/>
                    <a:pt x="3837521" y="2111465"/>
                    <a:pt x="3832717" y="2138602"/>
                  </a:cubicBezTo>
                  <a:cubicBezTo>
                    <a:pt x="3745245" y="2353893"/>
                    <a:pt x="2959644" y="1970545"/>
                    <a:pt x="2419332" y="1770733"/>
                  </a:cubicBezTo>
                  <a:lnTo>
                    <a:pt x="1848801" y="1818171"/>
                  </a:lnTo>
                  <a:lnTo>
                    <a:pt x="1624737" y="1371425"/>
                  </a:lnTo>
                  <a:cubicBezTo>
                    <a:pt x="1196592" y="1164222"/>
                    <a:pt x="893667" y="1051363"/>
                    <a:pt x="398628" y="712081"/>
                  </a:cubicBezTo>
                  <a:cubicBezTo>
                    <a:pt x="446340" y="713302"/>
                    <a:pt x="447739" y="688791"/>
                    <a:pt x="464577" y="683150"/>
                  </a:cubicBezTo>
                  <a:cubicBezTo>
                    <a:pt x="466403" y="464581"/>
                    <a:pt x="447644" y="246014"/>
                    <a:pt x="4460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1" name="Trapezoid 2">
              <a:extLst>
                <a:ext uri="{FF2B5EF4-FFF2-40B4-BE49-F238E27FC236}">
                  <a16:creationId xmlns:a16="http://schemas.microsoft.com/office/drawing/2014/main" id="{7F627F47-9CBF-4649-99AE-773F295C82E2}"/>
                </a:ext>
              </a:extLst>
            </p:cNvPr>
            <p:cNvSpPr>
              <a:spLocks noChangeAspect="1"/>
            </p:cNvSpPr>
            <p:nvPr/>
          </p:nvSpPr>
          <p:spPr>
            <a:xfrm>
              <a:off x="4147613" y="4153783"/>
              <a:ext cx="231799" cy="286984"/>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2" name="Pie 2">
              <a:extLst>
                <a:ext uri="{FF2B5EF4-FFF2-40B4-BE49-F238E27FC236}">
                  <a16:creationId xmlns:a16="http://schemas.microsoft.com/office/drawing/2014/main" id="{AEEDD891-ED48-472F-96FE-05E667FEEEBA}"/>
                </a:ext>
              </a:extLst>
            </p:cNvPr>
            <p:cNvSpPr>
              <a:spLocks noChangeAspect="1"/>
            </p:cNvSpPr>
            <p:nvPr/>
          </p:nvSpPr>
          <p:spPr>
            <a:xfrm>
              <a:off x="1737114" y="2481056"/>
              <a:ext cx="271905" cy="267353"/>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3" name="Rectangle 3">
              <a:extLst>
                <a:ext uri="{FF2B5EF4-FFF2-40B4-BE49-F238E27FC236}">
                  <a16:creationId xmlns:a16="http://schemas.microsoft.com/office/drawing/2014/main" id="{DCC69FB3-BB03-42A3-9F3B-1970C9BA8870}"/>
                </a:ext>
              </a:extLst>
            </p:cNvPr>
            <p:cNvSpPr/>
            <p:nvPr/>
          </p:nvSpPr>
          <p:spPr>
            <a:xfrm>
              <a:off x="1199072" y="4320051"/>
              <a:ext cx="209020" cy="214278"/>
            </a:xfrm>
            <a:custGeom>
              <a:avLst/>
              <a:gdLst/>
              <a:ahLst/>
              <a:cxnLst/>
              <a:rect l="l" t="t" r="r" b="b"/>
              <a:pathLst>
                <a:path w="3888432" h="3986242">
                  <a:moveTo>
                    <a:pt x="1060704" y="2277639"/>
                  </a:moveTo>
                  <a:lnTo>
                    <a:pt x="1060704" y="3485989"/>
                  </a:lnTo>
                  <a:lnTo>
                    <a:pt x="520704" y="3485989"/>
                  </a:lnTo>
                  <a:lnTo>
                    <a:pt x="520704" y="2578397"/>
                  </a:lnTo>
                  <a:close/>
                  <a:moveTo>
                    <a:pt x="1767636" y="1883906"/>
                  </a:moveTo>
                  <a:lnTo>
                    <a:pt x="1767636" y="3485989"/>
                  </a:lnTo>
                  <a:lnTo>
                    <a:pt x="1227636" y="3485989"/>
                  </a:lnTo>
                  <a:lnTo>
                    <a:pt x="1227636" y="2184664"/>
                  </a:lnTo>
                  <a:close/>
                  <a:moveTo>
                    <a:pt x="2474568" y="1490174"/>
                  </a:moveTo>
                  <a:lnTo>
                    <a:pt x="2474568" y="3485989"/>
                  </a:lnTo>
                  <a:lnTo>
                    <a:pt x="1934568" y="3485989"/>
                  </a:lnTo>
                  <a:lnTo>
                    <a:pt x="1934568" y="1790932"/>
                  </a:lnTo>
                  <a:close/>
                  <a:moveTo>
                    <a:pt x="3181500" y="1096441"/>
                  </a:moveTo>
                  <a:lnTo>
                    <a:pt x="3181500" y="3485989"/>
                  </a:lnTo>
                  <a:lnTo>
                    <a:pt x="2641500" y="3485989"/>
                  </a:lnTo>
                  <a:lnTo>
                    <a:pt x="2641500" y="1397199"/>
                  </a:lnTo>
                  <a:close/>
                  <a:moveTo>
                    <a:pt x="3888432" y="702709"/>
                  </a:moveTo>
                  <a:lnTo>
                    <a:pt x="3888432" y="3485989"/>
                  </a:lnTo>
                  <a:lnTo>
                    <a:pt x="3348432" y="3485989"/>
                  </a:lnTo>
                  <a:lnTo>
                    <a:pt x="3348432" y="1003467"/>
                  </a:lnTo>
                  <a:close/>
                  <a:moveTo>
                    <a:pt x="0" y="1427"/>
                  </a:moveTo>
                  <a:lnTo>
                    <a:pt x="360000" y="1427"/>
                  </a:lnTo>
                  <a:lnTo>
                    <a:pt x="360000" y="3626242"/>
                  </a:lnTo>
                  <a:lnTo>
                    <a:pt x="3888432" y="3626242"/>
                  </a:lnTo>
                  <a:lnTo>
                    <a:pt x="3888432" y="3986242"/>
                  </a:lnTo>
                  <a:lnTo>
                    <a:pt x="0" y="3986242"/>
                  </a:lnTo>
                  <a:lnTo>
                    <a:pt x="0" y="3889859"/>
                  </a:lnTo>
                  <a:lnTo>
                    <a:pt x="0" y="3626242"/>
                  </a:lnTo>
                  <a:close/>
                  <a:moveTo>
                    <a:pt x="3116446" y="0"/>
                  </a:moveTo>
                  <a:lnTo>
                    <a:pt x="3874383" y="16355"/>
                  </a:lnTo>
                  <a:lnTo>
                    <a:pt x="3507531" y="679701"/>
                  </a:lnTo>
                  <a:lnTo>
                    <a:pt x="3394003" y="482392"/>
                  </a:lnTo>
                  <a:lnTo>
                    <a:pt x="568716" y="2113573"/>
                  </a:lnTo>
                  <a:lnTo>
                    <a:pt x="388716" y="1801804"/>
                  </a:lnTo>
                  <a:lnTo>
                    <a:pt x="3214465" y="17035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Rectangle 14">
              <a:extLst>
                <a:ext uri="{FF2B5EF4-FFF2-40B4-BE49-F238E27FC236}">
                  <a16:creationId xmlns:a16="http://schemas.microsoft.com/office/drawing/2014/main" id="{FD4C766C-F6AC-474A-BAB2-8E430DCB1B46}"/>
                </a:ext>
              </a:extLst>
            </p:cNvPr>
            <p:cNvSpPr>
              <a:spLocks noChangeAspect="1"/>
            </p:cNvSpPr>
            <p:nvPr/>
          </p:nvSpPr>
          <p:spPr>
            <a:xfrm>
              <a:off x="3833917" y="3045453"/>
              <a:ext cx="217115" cy="221334"/>
            </a:xfrm>
            <a:custGeom>
              <a:avLst/>
              <a:gdLst/>
              <a:ahLst/>
              <a:cxnLst/>
              <a:rect l="l" t="t" r="r" b="b"/>
              <a:pathLst>
                <a:path w="3908866" h="3984815">
                  <a:moveTo>
                    <a:pt x="3299723" y="2249687"/>
                  </a:moveTo>
                  <a:lnTo>
                    <a:pt x="3839723" y="2550445"/>
                  </a:lnTo>
                  <a:lnTo>
                    <a:pt x="3839723" y="3458037"/>
                  </a:lnTo>
                  <a:lnTo>
                    <a:pt x="3299723" y="3458037"/>
                  </a:lnTo>
                  <a:close/>
                  <a:moveTo>
                    <a:pt x="2592791" y="1855954"/>
                  </a:moveTo>
                  <a:lnTo>
                    <a:pt x="3132791" y="2156712"/>
                  </a:lnTo>
                  <a:lnTo>
                    <a:pt x="3132791" y="3458037"/>
                  </a:lnTo>
                  <a:lnTo>
                    <a:pt x="2592791" y="3458037"/>
                  </a:lnTo>
                  <a:close/>
                  <a:moveTo>
                    <a:pt x="1885859" y="1462222"/>
                  </a:moveTo>
                  <a:lnTo>
                    <a:pt x="2425859" y="1762980"/>
                  </a:lnTo>
                  <a:lnTo>
                    <a:pt x="2425859" y="3458037"/>
                  </a:lnTo>
                  <a:lnTo>
                    <a:pt x="1885859" y="3458037"/>
                  </a:lnTo>
                  <a:close/>
                  <a:moveTo>
                    <a:pt x="1178927" y="1068489"/>
                  </a:moveTo>
                  <a:lnTo>
                    <a:pt x="1718927" y="1369247"/>
                  </a:lnTo>
                  <a:lnTo>
                    <a:pt x="1718927" y="3458037"/>
                  </a:lnTo>
                  <a:lnTo>
                    <a:pt x="1178927" y="3458037"/>
                  </a:lnTo>
                  <a:close/>
                  <a:moveTo>
                    <a:pt x="471995" y="674757"/>
                  </a:moveTo>
                  <a:lnTo>
                    <a:pt x="1011995" y="975515"/>
                  </a:lnTo>
                  <a:lnTo>
                    <a:pt x="1011995" y="3458037"/>
                  </a:lnTo>
                  <a:lnTo>
                    <a:pt x="471995" y="3458037"/>
                  </a:lnTo>
                  <a:close/>
                  <a:moveTo>
                    <a:pt x="756196" y="9210"/>
                  </a:moveTo>
                  <a:lnTo>
                    <a:pt x="3466058" y="1521082"/>
                  </a:lnTo>
                  <a:lnTo>
                    <a:pt x="3562058" y="1349580"/>
                  </a:lnTo>
                  <a:lnTo>
                    <a:pt x="3908866" y="1993248"/>
                  </a:lnTo>
                  <a:lnTo>
                    <a:pt x="3179028" y="2033852"/>
                  </a:lnTo>
                  <a:lnTo>
                    <a:pt x="3290216" y="1835216"/>
                  </a:lnTo>
                  <a:lnTo>
                    <a:pt x="580798" y="323591"/>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ectangle 14">
              <a:extLst>
                <a:ext uri="{FF2B5EF4-FFF2-40B4-BE49-F238E27FC236}">
                  <a16:creationId xmlns:a16="http://schemas.microsoft.com/office/drawing/2014/main" id="{71474E15-AF92-4D28-BC7A-F8339782D13C}"/>
                </a:ext>
              </a:extLst>
            </p:cNvPr>
            <p:cNvSpPr/>
            <p:nvPr/>
          </p:nvSpPr>
          <p:spPr>
            <a:xfrm>
              <a:off x="3265516" y="1913021"/>
              <a:ext cx="217902" cy="223303"/>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ounded Rectangle 4">
              <a:extLst>
                <a:ext uri="{FF2B5EF4-FFF2-40B4-BE49-F238E27FC236}">
                  <a16:creationId xmlns:a16="http://schemas.microsoft.com/office/drawing/2014/main" id="{ACD2E971-36C1-4D91-A4BA-99CB18015D14}"/>
                </a:ext>
              </a:extLst>
            </p:cNvPr>
            <p:cNvSpPr>
              <a:spLocks noChangeAspect="1"/>
            </p:cNvSpPr>
            <p:nvPr/>
          </p:nvSpPr>
          <p:spPr>
            <a:xfrm>
              <a:off x="1960913" y="2961178"/>
              <a:ext cx="303942" cy="215522"/>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ectangle 5">
              <a:extLst>
                <a:ext uri="{FF2B5EF4-FFF2-40B4-BE49-F238E27FC236}">
                  <a16:creationId xmlns:a16="http://schemas.microsoft.com/office/drawing/2014/main" id="{A2F153B0-0C0E-4328-9665-194BF736FD29}"/>
                </a:ext>
              </a:extLst>
            </p:cNvPr>
            <p:cNvSpPr>
              <a:spLocks noChangeAspect="1"/>
            </p:cNvSpPr>
            <p:nvPr/>
          </p:nvSpPr>
          <p:spPr>
            <a:xfrm>
              <a:off x="4374270" y="3467876"/>
              <a:ext cx="213610" cy="213451"/>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Rectangle 15">
              <a:extLst>
                <a:ext uri="{FF2B5EF4-FFF2-40B4-BE49-F238E27FC236}">
                  <a16:creationId xmlns:a16="http://schemas.microsoft.com/office/drawing/2014/main" id="{3697747C-E113-49E0-80D6-A8F7F6457367}"/>
                </a:ext>
              </a:extLst>
            </p:cNvPr>
            <p:cNvSpPr>
              <a:spLocks noChangeAspect="1"/>
            </p:cNvSpPr>
            <p:nvPr/>
          </p:nvSpPr>
          <p:spPr>
            <a:xfrm>
              <a:off x="3904197" y="3940150"/>
              <a:ext cx="217116" cy="171188"/>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Rounded Rectangle 15">
              <a:extLst>
                <a:ext uri="{FF2B5EF4-FFF2-40B4-BE49-F238E27FC236}">
                  <a16:creationId xmlns:a16="http://schemas.microsoft.com/office/drawing/2014/main" id="{01EAB0E0-2114-4828-8791-310E96CCA392}"/>
                </a:ext>
              </a:extLst>
            </p:cNvPr>
            <p:cNvSpPr>
              <a:spLocks noChangeAspect="1"/>
            </p:cNvSpPr>
            <p:nvPr/>
          </p:nvSpPr>
          <p:spPr>
            <a:xfrm>
              <a:off x="3330150" y="2942739"/>
              <a:ext cx="191712" cy="303942"/>
            </a:xfrm>
            <a:custGeom>
              <a:avLst/>
              <a:gdLst/>
              <a:ahLst/>
              <a:cxnLst/>
              <a:rect l="l" t="t" r="r" b="b"/>
              <a:pathLst>
                <a:path w="2448272" h="3881510">
                  <a:moveTo>
                    <a:pt x="543085" y="3318905"/>
                  </a:moveTo>
                  <a:cubicBezTo>
                    <a:pt x="520356" y="3318905"/>
                    <a:pt x="501931" y="3337330"/>
                    <a:pt x="501931" y="3360059"/>
                  </a:cubicBezTo>
                  <a:lnTo>
                    <a:pt x="501931" y="3385751"/>
                  </a:lnTo>
                  <a:cubicBezTo>
                    <a:pt x="501931" y="3408480"/>
                    <a:pt x="520356" y="3426905"/>
                    <a:pt x="543085" y="3426905"/>
                  </a:cubicBezTo>
                  <a:lnTo>
                    <a:pt x="1900777" y="3426905"/>
                  </a:lnTo>
                  <a:cubicBezTo>
                    <a:pt x="1923506" y="3426905"/>
                    <a:pt x="1941931" y="3408480"/>
                    <a:pt x="1941931" y="3385751"/>
                  </a:cubicBezTo>
                  <a:lnTo>
                    <a:pt x="1941931" y="3360059"/>
                  </a:lnTo>
                  <a:cubicBezTo>
                    <a:pt x="1941931" y="3337330"/>
                    <a:pt x="1923506" y="3318905"/>
                    <a:pt x="1900777" y="3318905"/>
                  </a:cubicBezTo>
                  <a:close/>
                  <a:moveTo>
                    <a:pt x="543085" y="3058505"/>
                  </a:moveTo>
                  <a:cubicBezTo>
                    <a:pt x="520356" y="3058505"/>
                    <a:pt x="501931" y="3076930"/>
                    <a:pt x="501931" y="3099659"/>
                  </a:cubicBezTo>
                  <a:lnTo>
                    <a:pt x="501931" y="3125351"/>
                  </a:lnTo>
                  <a:cubicBezTo>
                    <a:pt x="501931" y="3148080"/>
                    <a:pt x="520356" y="3166505"/>
                    <a:pt x="543085" y="3166505"/>
                  </a:cubicBezTo>
                  <a:lnTo>
                    <a:pt x="1900777" y="3166505"/>
                  </a:lnTo>
                  <a:cubicBezTo>
                    <a:pt x="1923506" y="3166505"/>
                    <a:pt x="1941931" y="3148080"/>
                    <a:pt x="1941931" y="3125351"/>
                  </a:cubicBezTo>
                  <a:lnTo>
                    <a:pt x="1941931" y="3099659"/>
                  </a:lnTo>
                  <a:cubicBezTo>
                    <a:pt x="1941931" y="3076930"/>
                    <a:pt x="1923506" y="3058505"/>
                    <a:pt x="1900777" y="3058505"/>
                  </a:cubicBezTo>
                  <a:close/>
                  <a:moveTo>
                    <a:pt x="543085" y="2798105"/>
                  </a:moveTo>
                  <a:cubicBezTo>
                    <a:pt x="520356" y="2798105"/>
                    <a:pt x="501931" y="2816530"/>
                    <a:pt x="501931" y="2839259"/>
                  </a:cubicBezTo>
                  <a:lnTo>
                    <a:pt x="501931" y="2864951"/>
                  </a:lnTo>
                  <a:cubicBezTo>
                    <a:pt x="501931" y="2887680"/>
                    <a:pt x="520356" y="2906105"/>
                    <a:pt x="543085" y="2906105"/>
                  </a:cubicBezTo>
                  <a:lnTo>
                    <a:pt x="1900777" y="2906105"/>
                  </a:lnTo>
                  <a:cubicBezTo>
                    <a:pt x="1923506" y="2906105"/>
                    <a:pt x="1941931" y="2887680"/>
                    <a:pt x="1941931" y="2864951"/>
                  </a:cubicBezTo>
                  <a:lnTo>
                    <a:pt x="1941931" y="2839259"/>
                  </a:lnTo>
                  <a:cubicBezTo>
                    <a:pt x="1941931" y="2816530"/>
                    <a:pt x="1923506" y="2798105"/>
                    <a:pt x="1900777" y="2798105"/>
                  </a:cubicBezTo>
                  <a:close/>
                  <a:moveTo>
                    <a:pt x="543085" y="2537705"/>
                  </a:moveTo>
                  <a:cubicBezTo>
                    <a:pt x="520356" y="2537705"/>
                    <a:pt x="501931" y="2556130"/>
                    <a:pt x="501931" y="2578859"/>
                  </a:cubicBezTo>
                  <a:lnTo>
                    <a:pt x="501931" y="2604551"/>
                  </a:lnTo>
                  <a:cubicBezTo>
                    <a:pt x="501931" y="2627280"/>
                    <a:pt x="520356" y="2645705"/>
                    <a:pt x="543085" y="2645705"/>
                  </a:cubicBezTo>
                  <a:lnTo>
                    <a:pt x="1900777" y="2645705"/>
                  </a:lnTo>
                  <a:cubicBezTo>
                    <a:pt x="1923506" y="2645705"/>
                    <a:pt x="1941931" y="2627280"/>
                    <a:pt x="1941931" y="2604551"/>
                  </a:cubicBezTo>
                  <a:lnTo>
                    <a:pt x="1941931" y="2578859"/>
                  </a:lnTo>
                  <a:cubicBezTo>
                    <a:pt x="1941931" y="2556130"/>
                    <a:pt x="1923506" y="2537705"/>
                    <a:pt x="1900777" y="2537705"/>
                  </a:cubicBezTo>
                  <a:close/>
                  <a:moveTo>
                    <a:pt x="1407963" y="1741759"/>
                  </a:moveTo>
                  <a:lnTo>
                    <a:pt x="1648053" y="1843688"/>
                  </a:lnTo>
                  <a:lnTo>
                    <a:pt x="1645107" y="1848987"/>
                  </a:lnTo>
                  <a:lnTo>
                    <a:pt x="1652185" y="1848987"/>
                  </a:lnTo>
                  <a:lnTo>
                    <a:pt x="1734988" y="2200120"/>
                  </a:lnTo>
                  <a:lnTo>
                    <a:pt x="1162614" y="2200120"/>
                  </a:lnTo>
                  <a:lnTo>
                    <a:pt x="1208622" y="1885046"/>
                  </a:lnTo>
                  <a:lnTo>
                    <a:pt x="1201960" y="1885046"/>
                  </a:lnTo>
                  <a:lnTo>
                    <a:pt x="1181260" y="1814733"/>
                  </a:lnTo>
                  <a:lnTo>
                    <a:pt x="1235452" y="1771276"/>
                  </a:lnTo>
                  <a:lnTo>
                    <a:pt x="1289644" y="1814733"/>
                  </a:lnTo>
                  <a:lnTo>
                    <a:pt x="1268945" y="1885046"/>
                  </a:lnTo>
                  <a:lnTo>
                    <a:pt x="1259625" y="1885046"/>
                  </a:lnTo>
                  <a:lnTo>
                    <a:pt x="1305086" y="2196367"/>
                  </a:lnTo>
                  <a:lnTo>
                    <a:pt x="1318623" y="2137060"/>
                  </a:lnTo>
                  <a:lnTo>
                    <a:pt x="1317360" y="2137060"/>
                  </a:lnTo>
                  <a:close/>
                  <a:moveTo>
                    <a:pt x="1044150" y="1737444"/>
                  </a:moveTo>
                  <a:lnTo>
                    <a:pt x="1144370" y="2137060"/>
                  </a:lnTo>
                  <a:lnTo>
                    <a:pt x="1142987" y="2137060"/>
                  </a:lnTo>
                  <a:lnTo>
                    <a:pt x="1158737" y="2200120"/>
                  </a:lnTo>
                  <a:lnTo>
                    <a:pt x="969555" y="2200120"/>
                  </a:lnTo>
                  <a:lnTo>
                    <a:pt x="969555" y="2205317"/>
                  </a:lnTo>
                  <a:lnTo>
                    <a:pt x="801444" y="2205317"/>
                  </a:lnTo>
                  <a:lnTo>
                    <a:pt x="801444" y="2200120"/>
                  </a:lnTo>
                  <a:lnTo>
                    <a:pt x="708875" y="2200120"/>
                  </a:lnTo>
                  <a:lnTo>
                    <a:pt x="791678" y="1848987"/>
                  </a:lnTo>
                  <a:lnTo>
                    <a:pt x="796841" y="1848987"/>
                  </a:lnTo>
                  <a:lnTo>
                    <a:pt x="793895" y="1843688"/>
                  </a:lnTo>
                  <a:close/>
                  <a:moveTo>
                    <a:pt x="1418147" y="1592214"/>
                  </a:moveTo>
                  <a:lnTo>
                    <a:pt x="1417993" y="1592480"/>
                  </a:lnTo>
                  <a:lnTo>
                    <a:pt x="1417532" y="1592480"/>
                  </a:lnTo>
                  <a:close/>
                  <a:moveTo>
                    <a:pt x="1175822" y="1169553"/>
                  </a:moveTo>
                  <a:lnTo>
                    <a:pt x="1284798" y="1169553"/>
                  </a:lnTo>
                  <a:cubicBezTo>
                    <a:pt x="1357903" y="1169553"/>
                    <a:pt x="1418253" y="1224159"/>
                    <a:pt x="1426606" y="1294895"/>
                  </a:cubicBezTo>
                  <a:lnTo>
                    <a:pt x="1428452" y="1294895"/>
                  </a:lnTo>
                  <a:lnTo>
                    <a:pt x="1428452" y="1313203"/>
                  </a:lnTo>
                  <a:lnTo>
                    <a:pt x="1428452" y="1373838"/>
                  </a:lnTo>
                  <a:cubicBezTo>
                    <a:pt x="1455007" y="1380394"/>
                    <a:pt x="1475468" y="1402726"/>
                    <a:pt x="1479456" y="1431026"/>
                  </a:cubicBezTo>
                  <a:cubicBezTo>
                    <a:pt x="1484416" y="1466221"/>
                    <a:pt x="1462341" y="1499586"/>
                    <a:pt x="1428010" y="1508785"/>
                  </a:cubicBezTo>
                  <a:lnTo>
                    <a:pt x="1427342" y="1504048"/>
                  </a:lnTo>
                  <a:lnTo>
                    <a:pt x="1423287" y="1530397"/>
                  </a:lnTo>
                  <a:cubicBezTo>
                    <a:pt x="1423194" y="1625698"/>
                    <a:pt x="1345902" y="1702920"/>
                    <a:pt x="1250574" y="1702920"/>
                  </a:cubicBezTo>
                  <a:lnTo>
                    <a:pt x="1212759" y="1702920"/>
                  </a:lnTo>
                  <a:cubicBezTo>
                    <a:pt x="1124641" y="1702920"/>
                    <a:pt x="1051933" y="1636936"/>
                    <a:pt x="1042181" y="1551580"/>
                  </a:cubicBezTo>
                  <a:cubicBezTo>
                    <a:pt x="1036298" y="1535297"/>
                    <a:pt x="1033353" y="1517836"/>
                    <a:pt x="1032845" y="1499760"/>
                  </a:cubicBezTo>
                  <a:cubicBezTo>
                    <a:pt x="1009566" y="1485946"/>
                    <a:pt x="996357" y="1459067"/>
                    <a:pt x="1000309" y="1431026"/>
                  </a:cubicBezTo>
                  <a:cubicBezTo>
                    <a:pt x="1003240" y="1410221"/>
                    <a:pt x="1015076" y="1392641"/>
                    <a:pt x="1032167" y="1382743"/>
                  </a:cubicBezTo>
                  <a:lnTo>
                    <a:pt x="1032167" y="1313207"/>
                  </a:lnTo>
                  <a:lnTo>
                    <a:pt x="1032167" y="1294895"/>
                  </a:lnTo>
                  <a:lnTo>
                    <a:pt x="1034013" y="1294895"/>
                  </a:lnTo>
                  <a:cubicBezTo>
                    <a:pt x="1042367" y="1224159"/>
                    <a:pt x="1102717" y="1169553"/>
                    <a:pt x="1175822" y="1169553"/>
                  </a:cubicBezTo>
                  <a:close/>
                  <a:moveTo>
                    <a:pt x="537855" y="927758"/>
                  </a:moveTo>
                  <a:lnTo>
                    <a:pt x="537855" y="2309705"/>
                  </a:lnTo>
                  <a:lnTo>
                    <a:pt x="1906007" y="2309705"/>
                  </a:lnTo>
                  <a:lnTo>
                    <a:pt x="1906007" y="927758"/>
                  </a:lnTo>
                  <a:close/>
                  <a:moveTo>
                    <a:pt x="408053" y="253635"/>
                  </a:moveTo>
                  <a:lnTo>
                    <a:pt x="899721" y="253635"/>
                  </a:lnTo>
                  <a:lnTo>
                    <a:pt x="899721" y="441670"/>
                  </a:lnTo>
                  <a:cubicBezTo>
                    <a:pt x="847459" y="456941"/>
                    <a:pt x="810090" y="505588"/>
                    <a:pt x="810090" y="562964"/>
                  </a:cubicBezTo>
                  <a:lnTo>
                    <a:pt x="810090" y="608858"/>
                  </a:lnTo>
                  <a:cubicBezTo>
                    <a:pt x="810090" y="680271"/>
                    <a:pt x="867981" y="738162"/>
                    <a:pt x="939394" y="738162"/>
                  </a:cubicBezTo>
                  <a:lnTo>
                    <a:pt x="1508878" y="738162"/>
                  </a:lnTo>
                  <a:cubicBezTo>
                    <a:pt x="1580291" y="738162"/>
                    <a:pt x="1638182" y="680271"/>
                    <a:pt x="1638182" y="608858"/>
                  </a:cubicBezTo>
                  <a:lnTo>
                    <a:pt x="1638182" y="562964"/>
                  </a:lnTo>
                  <a:cubicBezTo>
                    <a:pt x="1638182" y="492319"/>
                    <a:pt x="1581530" y="434907"/>
                    <a:pt x="1511170" y="434123"/>
                  </a:cubicBezTo>
                  <a:lnTo>
                    <a:pt x="1511170" y="253635"/>
                  </a:lnTo>
                  <a:lnTo>
                    <a:pt x="2040219" y="253635"/>
                  </a:lnTo>
                  <a:cubicBezTo>
                    <a:pt x="2265580" y="253635"/>
                    <a:pt x="2448272" y="436327"/>
                    <a:pt x="2448272" y="661688"/>
                  </a:cubicBezTo>
                  <a:lnTo>
                    <a:pt x="2448272" y="3473457"/>
                  </a:lnTo>
                  <a:cubicBezTo>
                    <a:pt x="2448272" y="3698818"/>
                    <a:pt x="2265580" y="3881510"/>
                    <a:pt x="2040219" y="3881510"/>
                  </a:cubicBezTo>
                  <a:lnTo>
                    <a:pt x="408053" y="3881510"/>
                  </a:lnTo>
                  <a:cubicBezTo>
                    <a:pt x="182692" y="3881510"/>
                    <a:pt x="0" y="3698818"/>
                    <a:pt x="0" y="3473457"/>
                  </a:cubicBezTo>
                  <a:lnTo>
                    <a:pt x="0" y="661688"/>
                  </a:lnTo>
                  <a:cubicBezTo>
                    <a:pt x="0" y="436327"/>
                    <a:pt x="182692" y="253635"/>
                    <a:pt x="408053" y="253635"/>
                  </a:cubicBezTo>
                  <a:close/>
                  <a:moveTo>
                    <a:pt x="1008112" y="0"/>
                  </a:moveTo>
                  <a:lnTo>
                    <a:pt x="1431181" y="0"/>
                  </a:lnTo>
                  <a:lnTo>
                    <a:pt x="1431181" y="593489"/>
                  </a:lnTo>
                  <a:lnTo>
                    <a:pt x="1008112" y="5934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0" name="Rounded Rectangle 16">
              <a:extLst>
                <a:ext uri="{FF2B5EF4-FFF2-40B4-BE49-F238E27FC236}">
                  <a16:creationId xmlns:a16="http://schemas.microsoft.com/office/drawing/2014/main" id="{168F4278-2F22-4F0F-B833-09678A41D021}"/>
                </a:ext>
              </a:extLst>
            </p:cNvPr>
            <p:cNvSpPr>
              <a:spLocks noChangeAspect="1"/>
            </p:cNvSpPr>
            <p:nvPr/>
          </p:nvSpPr>
          <p:spPr>
            <a:xfrm>
              <a:off x="1569325" y="4534330"/>
              <a:ext cx="303942" cy="213885"/>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Donut 21">
              <a:extLst>
                <a:ext uri="{FF2B5EF4-FFF2-40B4-BE49-F238E27FC236}">
                  <a16:creationId xmlns:a16="http://schemas.microsoft.com/office/drawing/2014/main" id="{796A456D-10B8-4459-96DA-8F7B114A0C9C}"/>
                </a:ext>
              </a:extLst>
            </p:cNvPr>
            <p:cNvSpPr>
              <a:spLocks/>
            </p:cNvSpPr>
            <p:nvPr/>
          </p:nvSpPr>
          <p:spPr>
            <a:xfrm>
              <a:off x="2739656" y="2880508"/>
              <a:ext cx="217115" cy="217115"/>
            </a:xfrm>
            <a:custGeom>
              <a:avLst/>
              <a:gdLst/>
              <a:ahLst/>
              <a:cxnLst/>
              <a:rect l="l" t="t" r="r" b="b"/>
              <a:pathLst>
                <a:path w="3934148" h="3956624">
                  <a:moveTo>
                    <a:pt x="3047194" y="2259765"/>
                  </a:moveTo>
                  <a:cubicBezTo>
                    <a:pt x="2802268" y="2259765"/>
                    <a:pt x="2603717" y="2540344"/>
                    <a:pt x="2603717" y="2886456"/>
                  </a:cubicBezTo>
                  <a:cubicBezTo>
                    <a:pt x="2603717" y="3232568"/>
                    <a:pt x="2802268" y="3513147"/>
                    <a:pt x="3047194" y="3513147"/>
                  </a:cubicBezTo>
                  <a:cubicBezTo>
                    <a:pt x="3292120" y="3513147"/>
                    <a:pt x="3490671" y="3232568"/>
                    <a:pt x="3490671" y="2886456"/>
                  </a:cubicBezTo>
                  <a:cubicBezTo>
                    <a:pt x="3490671" y="2540344"/>
                    <a:pt x="3292120" y="2259765"/>
                    <a:pt x="3047194" y="2259765"/>
                  </a:cubicBezTo>
                  <a:close/>
                  <a:moveTo>
                    <a:pt x="3047194" y="1816288"/>
                  </a:moveTo>
                  <a:cubicBezTo>
                    <a:pt x="3537045" y="1816288"/>
                    <a:pt x="3934148" y="2295419"/>
                    <a:pt x="3934148" y="2886456"/>
                  </a:cubicBezTo>
                  <a:cubicBezTo>
                    <a:pt x="3934148" y="3477493"/>
                    <a:pt x="3537045" y="3956624"/>
                    <a:pt x="3047194" y="3956624"/>
                  </a:cubicBezTo>
                  <a:cubicBezTo>
                    <a:pt x="2557343" y="3956624"/>
                    <a:pt x="2160240" y="3477493"/>
                    <a:pt x="2160240" y="2886456"/>
                  </a:cubicBezTo>
                  <a:cubicBezTo>
                    <a:pt x="2160240" y="2295419"/>
                    <a:pt x="2557343" y="1816288"/>
                    <a:pt x="3047194" y="1816288"/>
                  </a:cubicBezTo>
                  <a:close/>
                  <a:moveTo>
                    <a:pt x="886954" y="443477"/>
                  </a:moveTo>
                  <a:cubicBezTo>
                    <a:pt x="642028" y="443477"/>
                    <a:pt x="443477" y="724056"/>
                    <a:pt x="443477" y="1070168"/>
                  </a:cubicBezTo>
                  <a:cubicBezTo>
                    <a:pt x="443477" y="1416280"/>
                    <a:pt x="642028" y="1696859"/>
                    <a:pt x="886954" y="1696859"/>
                  </a:cubicBezTo>
                  <a:cubicBezTo>
                    <a:pt x="1131880" y="1696859"/>
                    <a:pt x="1330431" y="1416280"/>
                    <a:pt x="1330431" y="1070168"/>
                  </a:cubicBezTo>
                  <a:cubicBezTo>
                    <a:pt x="1330431" y="724056"/>
                    <a:pt x="1131880" y="443477"/>
                    <a:pt x="886954" y="443477"/>
                  </a:cubicBezTo>
                  <a:close/>
                  <a:moveTo>
                    <a:pt x="2992326" y="5291"/>
                  </a:moveTo>
                  <a:lnTo>
                    <a:pt x="3531059" y="5291"/>
                  </a:lnTo>
                  <a:lnTo>
                    <a:pt x="896107" y="3919534"/>
                  </a:lnTo>
                  <a:lnTo>
                    <a:pt x="357374" y="3919534"/>
                  </a:lnTo>
                  <a:close/>
                  <a:moveTo>
                    <a:pt x="886954" y="0"/>
                  </a:moveTo>
                  <a:cubicBezTo>
                    <a:pt x="1376805" y="0"/>
                    <a:pt x="1773908" y="479131"/>
                    <a:pt x="1773908" y="1070168"/>
                  </a:cubicBezTo>
                  <a:cubicBezTo>
                    <a:pt x="1773908" y="1661205"/>
                    <a:pt x="1376805" y="2140336"/>
                    <a:pt x="886954" y="2140336"/>
                  </a:cubicBezTo>
                  <a:cubicBezTo>
                    <a:pt x="397103" y="2140336"/>
                    <a:pt x="0" y="1661205"/>
                    <a:pt x="0" y="1070168"/>
                  </a:cubicBezTo>
                  <a:cubicBezTo>
                    <a:pt x="0" y="479131"/>
                    <a:pt x="397103" y="0"/>
                    <a:pt x="88695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2" name="Round Same Side Corner Rectangle 20">
              <a:extLst>
                <a:ext uri="{FF2B5EF4-FFF2-40B4-BE49-F238E27FC236}">
                  <a16:creationId xmlns:a16="http://schemas.microsoft.com/office/drawing/2014/main" id="{5DBA4648-77A4-4662-8DDD-CC567C24D97C}"/>
                </a:ext>
              </a:extLst>
            </p:cNvPr>
            <p:cNvSpPr>
              <a:spLocks noChangeAspect="1"/>
            </p:cNvSpPr>
            <p:nvPr/>
          </p:nvSpPr>
          <p:spPr>
            <a:xfrm>
              <a:off x="1497623" y="3520292"/>
              <a:ext cx="283627" cy="303941"/>
            </a:xfrm>
            <a:custGeom>
              <a:avLst/>
              <a:gdLst/>
              <a:ahLst/>
              <a:cxnLst/>
              <a:rect l="l" t="t" r="r" b="b"/>
              <a:pathLst>
                <a:path w="3693941" h="3958524">
                  <a:moveTo>
                    <a:pt x="1259659" y="1763929"/>
                  </a:moveTo>
                  <a:lnTo>
                    <a:pt x="1093043" y="1930546"/>
                  </a:lnTo>
                  <a:lnTo>
                    <a:pt x="1097397" y="2187994"/>
                  </a:lnTo>
                  <a:lnTo>
                    <a:pt x="1266879" y="2190860"/>
                  </a:lnTo>
                  <a:close/>
                  <a:moveTo>
                    <a:pt x="1949135" y="1602992"/>
                  </a:moveTo>
                  <a:lnTo>
                    <a:pt x="1831095" y="1721032"/>
                  </a:lnTo>
                  <a:lnTo>
                    <a:pt x="1780848" y="1670785"/>
                  </a:lnTo>
                  <a:lnTo>
                    <a:pt x="1789784" y="2199254"/>
                  </a:lnTo>
                  <a:lnTo>
                    <a:pt x="1959266" y="2202120"/>
                  </a:lnTo>
                  <a:close/>
                  <a:moveTo>
                    <a:pt x="1486555" y="1537034"/>
                  </a:moveTo>
                  <a:lnTo>
                    <a:pt x="1319938" y="1703650"/>
                  </a:lnTo>
                  <a:lnTo>
                    <a:pt x="1328203" y="2192344"/>
                  </a:lnTo>
                  <a:lnTo>
                    <a:pt x="1497685" y="2195210"/>
                  </a:lnTo>
                  <a:close/>
                  <a:moveTo>
                    <a:pt x="1555241" y="1445177"/>
                  </a:moveTo>
                  <a:lnTo>
                    <a:pt x="1546449" y="1453969"/>
                  </a:lnTo>
                  <a:lnTo>
                    <a:pt x="1558993" y="2195799"/>
                  </a:lnTo>
                  <a:lnTo>
                    <a:pt x="1728476" y="2198665"/>
                  </a:lnTo>
                  <a:lnTo>
                    <a:pt x="1718495" y="1608431"/>
                  </a:lnTo>
                  <a:close/>
                  <a:moveTo>
                    <a:pt x="2176261" y="1389700"/>
                  </a:moveTo>
                  <a:lnTo>
                    <a:pt x="2009815" y="1566435"/>
                  </a:lnTo>
                  <a:lnTo>
                    <a:pt x="2020575" y="2202709"/>
                  </a:lnTo>
                  <a:lnTo>
                    <a:pt x="2190057" y="2205575"/>
                  </a:lnTo>
                  <a:close/>
                  <a:moveTo>
                    <a:pt x="2359564" y="1195064"/>
                  </a:moveTo>
                  <a:lnTo>
                    <a:pt x="2236479" y="1325759"/>
                  </a:lnTo>
                  <a:lnTo>
                    <a:pt x="2251397" y="2207956"/>
                  </a:lnTo>
                  <a:lnTo>
                    <a:pt x="2420879" y="2210822"/>
                  </a:lnTo>
                  <a:lnTo>
                    <a:pt x="2404462" y="1239962"/>
                  </a:lnTo>
                  <a:close/>
                  <a:moveTo>
                    <a:pt x="2155383" y="876720"/>
                  </a:moveTo>
                  <a:lnTo>
                    <a:pt x="2212254" y="933591"/>
                  </a:lnTo>
                  <a:lnTo>
                    <a:pt x="1826009" y="1319836"/>
                  </a:lnTo>
                  <a:lnTo>
                    <a:pt x="1563397" y="1057223"/>
                  </a:lnTo>
                  <a:lnTo>
                    <a:pt x="1560389" y="1060231"/>
                  </a:lnTo>
                  <a:lnTo>
                    <a:pt x="1557198" y="1057040"/>
                  </a:lnTo>
                  <a:lnTo>
                    <a:pt x="1092172" y="1522067"/>
                  </a:lnTo>
                  <a:lnTo>
                    <a:pt x="1091115" y="1816522"/>
                  </a:lnTo>
                  <a:lnTo>
                    <a:pt x="1091395" y="1816802"/>
                  </a:lnTo>
                  <a:lnTo>
                    <a:pt x="1565094" y="1343103"/>
                  </a:lnTo>
                  <a:lnTo>
                    <a:pt x="1829645" y="1607654"/>
                  </a:lnTo>
                  <a:lnTo>
                    <a:pt x="1971736" y="1465563"/>
                  </a:lnTo>
                  <a:lnTo>
                    <a:pt x="1971389" y="1465216"/>
                  </a:lnTo>
                  <a:lnTo>
                    <a:pt x="2357634" y="1078971"/>
                  </a:lnTo>
                  <a:lnTo>
                    <a:pt x="2414505" y="1135842"/>
                  </a:lnTo>
                  <a:lnTo>
                    <a:pt x="2411278" y="879947"/>
                  </a:lnTo>
                  <a:close/>
                  <a:moveTo>
                    <a:pt x="2527403" y="872992"/>
                  </a:moveTo>
                  <a:cubicBezTo>
                    <a:pt x="2497077" y="872479"/>
                    <a:pt x="2472908" y="896648"/>
                    <a:pt x="2473421" y="926974"/>
                  </a:cubicBezTo>
                  <a:lnTo>
                    <a:pt x="2496340" y="2282330"/>
                  </a:lnTo>
                  <a:lnTo>
                    <a:pt x="1148248" y="2259534"/>
                  </a:lnTo>
                  <a:cubicBezTo>
                    <a:pt x="1117921" y="2259021"/>
                    <a:pt x="1093753" y="2283189"/>
                    <a:pt x="1094266" y="2313516"/>
                  </a:cubicBezTo>
                  <a:cubicBezTo>
                    <a:pt x="1094778" y="2343843"/>
                    <a:pt x="1119778" y="2368843"/>
                    <a:pt x="1150105" y="2369356"/>
                  </a:cubicBezTo>
                  <a:lnTo>
                    <a:pt x="2498197" y="2392152"/>
                  </a:lnTo>
                  <a:lnTo>
                    <a:pt x="2608020" y="2394009"/>
                  </a:lnTo>
                  <a:lnTo>
                    <a:pt x="2606162" y="2284187"/>
                  </a:lnTo>
                  <a:lnTo>
                    <a:pt x="2583243" y="928832"/>
                  </a:lnTo>
                  <a:cubicBezTo>
                    <a:pt x="2582730" y="898505"/>
                    <a:pt x="2557730" y="873505"/>
                    <a:pt x="2527403" y="872992"/>
                  </a:cubicBezTo>
                  <a:close/>
                  <a:moveTo>
                    <a:pt x="1814377" y="0"/>
                  </a:moveTo>
                  <a:lnTo>
                    <a:pt x="1927791" y="0"/>
                  </a:lnTo>
                  <a:cubicBezTo>
                    <a:pt x="2022725" y="0"/>
                    <a:pt x="2099684" y="76959"/>
                    <a:pt x="2099684" y="171893"/>
                  </a:cubicBezTo>
                  <a:lnTo>
                    <a:pt x="2099684" y="220828"/>
                  </a:lnTo>
                  <a:lnTo>
                    <a:pt x="3593525" y="220828"/>
                  </a:lnTo>
                  <a:cubicBezTo>
                    <a:pt x="3636470" y="220828"/>
                    <a:pt x="3671284" y="255642"/>
                    <a:pt x="3671284" y="298587"/>
                  </a:cubicBezTo>
                  <a:lnTo>
                    <a:pt x="3671284" y="436388"/>
                  </a:lnTo>
                  <a:cubicBezTo>
                    <a:pt x="3671284" y="479333"/>
                    <a:pt x="3636470" y="514147"/>
                    <a:pt x="3593525" y="514147"/>
                  </a:cubicBezTo>
                  <a:lnTo>
                    <a:pt x="2099684" y="514147"/>
                  </a:lnTo>
                  <a:lnTo>
                    <a:pt x="2099684" y="584283"/>
                  </a:lnTo>
                  <a:lnTo>
                    <a:pt x="3485177" y="584283"/>
                  </a:lnTo>
                  <a:lnTo>
                    <a:pt x="3485177" y="2592297"/>
                  </a:lnTo>
                  <a:lnTo>
                    <a:pt x="2099684" y="2592297"/>
                  </a:lnTo>
                  <a:lnTo>
                    <a:pt x="2099684" y="2648596"/>
                  </a:lnTo>
                  <a:lnTo>
                    <a:pt x="3522641" y="2648596"/>
                  </a:lnTo>
                  <a:cubicBezTo>
                    <a:pt x="3565586" y="2648596"/>
                    <a:pt x="3600400" y="2683410"/>
                    <a:pt x="3600400" y="2726355"/>
                  </a:cubicBezTo>
                  <a:lnTo>
                    <a:pt x="3600400" y="2864156"/>
                  </a:lnTo>
                  <a:cubicBezTo>
                    <a:pt x="3600400" y="2907101"/>
                    <a:pt x="3565586" y="2941915"/>
                    <a:pt x="3522641" y="2941915"/>
                  </a:cubicBezTo>
                  <a:lnTo>
                    <a:pt x="2832113" y="2941915"/>
                  </a:lnTo>
                  <a:lnTo>
                    <a:pt x="3693941" y="3958522"/>
                  </a:lnTo>
                  <a:lnTo>
                    <a:pt x="3372650" y="3958522"/>
                  </a:lnTo>
                  <a:lnTo>
                    <a:pt x="2510822" y="2941915"/>
                  </a:lnTo>
                  <a:lnTo>
                    <a:pt x="1183121" y="2941915"/>
                  </a:lnTo>
                  <a:lnTo>
                    <a:pt x="321291" y="3958524"/>
                  </a:lnTo>
                  <a:lnTo>
                    <a:pt x="0" y="3958524"/>
                  </a:lnTo>
                  <a:lnTo>
                    <a:pt x="861830" y="2941915"/>
                  </a:lnTo>
                  <a:lnTo>
                    <a:pt x="77759" y="2941915"/>
                  </a:lnTo>
                  <a:cubicBezTo>
                    <a:pt x="34814" y="2941915"/>
                    <a:pt x="0" y="2907101"/>
                    <a:pt x="0" y="2864156"/>
                  </a:cubicBezTo>
                  <a:lnTo>
                    <a:pt x="0" y="2726355"/>
                  </a:lnTo>
                  <a:cubicBezTo>
                    <a:pt x="0" y="2683410"/>
                    <a:pt x="34814" y="2648596"/>
                    <a:pt x="77759" y="2648596"/>
                  </a:cubicBezTo>
                  <a:lnTo>
                    <a:pt x="1642484" y="2648596"/>
                  </a:lnTo>
                  <a:lnTo>
                    <a:pt x="1642484" y="2592297"/>
                  </a:lnTo>
                  <a:lnTo>
                    <a:pt x="100801" y="2592297"/>
                  </a:lnTo>
                  <a:lnTo>
                    <a:pt x="100801" y="584283"/>
                  </a:lnTo>
                  <a:lnTo>
                    <a:pt x="1642484" y="584283"/>
                  </a:lnTo>
                  <a:lnTo>
                    <a:pt x="1642484" y="514147"/>
                  </a:lnTo>
                  <a:lnTo>
                    <a:pt x="148643" y="514147"/>
                  </a:lnTo>
                  <a:cubicBezTo>
                    <a:pt x="105698" y="514147"/>
                    <a:pt x="70884" y="479333"/>
                    <a:pt x="70884" y="436388"/>
                  </a:cubicBezTo>
                  <a:lnTo>
                    <a:pt x="70884" y="298587"/>
                  </a:lnTo>
                  <a:cubicBezTo>
                    <a:pt x="70884" y="255642"/>
                    <a:pt x="105698" y="220828"/>
                    <a:pt x="148643" y="220828"/>
                  </a:cubicBezTo>
                  <a:lnTo>
                    <a:pt x="1642484" y="220828"/>
                  </a:lnTo>
                  <a:lnTo>
                    <a:pt x="1642484" y="171893"/>
                  </a:lnTo>
                  <a:cubicBezTo>
                    <a:pt x="1642484" y="76959"/>
                    <a:pt x="1719443" y="0"/>
                    <a:pt x="181437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Round Same Side Corner Rectangle 3">
              <a:extLst>
                <a:ext uri="{FF2B5EF4-FFF2-40B4-BE49-F238E27FC236}">
                  <a16:creationId xmlns:a16="http://schemas.microsoft.com/office/drawing/2014/main" id="{597C828C-BB06-4FF0-B8B8-D537F9A79065}"/>
                </a:ext>
              </a:extLst>
            </p:cNvPr>
            <p:cNvSpPr>
              <a:spLocks noChangeAspect="1"/>
            </p:cNvSpPr>
            <p:nvPr/>
          </p:nvSpPr>
          <p:spPr>
            <a:xfrm rot="10800000">
              <a:off x="1172457" y="3068939"/>
              <a:ext cx="212428" cy="213610"/>
            </a:xfrm>
            <a:custGeom>
              <a:avLst/>
              <a:gdLst/>
              <a:ahLst/>
              <a:cxnLst/>
              <a:rect l="l" t="t" r="r" b="b"/>
              <a:pathLst>
                <a:path w="3935149" h="3957041">
                  <a:moveTo>
                    <a:pt x="2899653" y="531993"/>
                  </a:moveTo>
                  <a:lnTo>
                    <a:pt x="2899653" y="423993"/>
                  </a:lnTo>
                  <a:lnTo>
                    <a:pt x="271653" y="423993"/>
                  </a:lnTo>
                  <a:lnTo>
                    <a:pt x="271653" y="531993"/>
                  </a:lnTo>
                  <a:close/>
                  <a:moveTo>
                    <a:pt x="2899653" y="893649"/>
                  </a:moveTo>
                  <a:lnTo>
                    <a:pt x="2899653" y="785649"/>
                  </a:lnTo>
                  <a:lnTo>
                    <a:pt x="271653" y="785649"/>
                  </a:lnTo>
                  <a:lnTo>
                    <a:pt x="271653" y="893649"/>
                  </a:lnTo>
                  <a:close/>
                  <a:moveTo>
                    <a:pt x="2899653" y="1255303"/>
                  </a:moveTo>
                  <a:lnTo>
                    <a:pt x="2899653" y="1147303"/>
                  </a:lnTo>
                  <a:lnTo>
                    <a:pt x="271653" y="1147303"/>
                  </a:lnTo>
                  <a:lnTo>
                    <a:pt x="271653" y="1255303"/>
                  </a:lnTo>
                  <a:close/>
                  <a:moveTo>
                    <a:pt x="2899653" y="1616957"/>
                  </a:moveTo>
                  <a:lnTo>
                    <a:pt x="2899653" y="1508957"/>
                  </a:lnTo>
                  <a:lnTo>
                    <a:pt x="271653" y="1508957"/>
                  </a:lnTo>
                  <a:lnTo>
                    <a:pt x="271653" y="1616957"/>
                  </a:lnTo>
                  <a:close/>
                  <a:moveTo>
                    <a:pt x="1315653" y="1999083"/>
                  </a:moveTo>
                  <a:lnTo>
                    <a:pt x="1315653" y="1891083"/>
                  </a:lnTo>
                  <a:lnTo>
                    <a:pt x="271653" y="1891083"/>
                  </a:lnTo>
                  <a:lnTo>
                    <a:pt x="271653" y="1999083"/>
                  </a:lnTo>
                  <a:close/>
                  <a:moveTo>
                    <a:pt x="1315653" y="2360737"/>
                  </a:moveTo>
                  <a:lnTo>
                    <a:pt x="1315653" y="2252737"/>
                  </a:lnTo>
                  <a:lnTo>
                    <a:pt x="271653" y="2252737"/>
                  </a:lnTo>
                  <a:lnTo>
                    <a:pt x="271653" y="2360737"/>
                  </a:lnTo>
                  <a:close/>
                  <a:moveTo>
                    <a:pt x="1315653" y="2722391"/>
                  </a:moveTo>
                  <a:lnTo>
                    <a:pt x="1315653" y="2614391"/>
                  </a:lnTo>
                  <a:lnTo>
                    <a:pt x="271653" y="2614391"/>
                  </a:lnTo>
                  <a:lnTo>
                    <a:pt x="271653" y="2722391"/>
                  </a:lnTo>
                  <a:close/>
                  <a:moveTo>
                    <a:pt x="2900162" y="2797568"/>
                  </a:moveTo>
                  <a:lnTo>
                    <a:pt x="2900162" y="1844447"/>
                  </a:lnTo>
                  <a:lnTo>
                    <a:pt x="1629979" y="1844447"/>
                  </a:lnTo>
                  <a:lnTo>
                    <a:pt x="1629979" y="2797568"/>
                  </a:lnTo>
                  <a:close/>
                  <a:moveTo>
                    <a:pt x="3810581" y="2815737"/>
                  </a:moveTo>
                  <a:lnTo>
                    <a:pt x="3810581" y="306661"/>
                  </a:lnTo>
                  <a:cubicBezTo>
                    <a:pt x="3810581" y="280746"/>
                    <a:pt x="3789572" y="259737"/>
                    <a:pt x="3763657" y="259737"/>
                  </a:cubicBezTo>
                  <a:cubicBezTo>
                    <a:pt x="3737742" y="259737"/>
                    <a:pt x="3716733" y="280746"/>
                    <a:pt x="3716733" y="306661"/>
                  </a:cubicBezTo>
                  <a:lnTo>
                    <a:pt x="3716733" y="2815737"/>
                  </a:lnTo>
                  <a:close/>
                  <a:moveTo>
                    <a:pt x="3598887" y="2979130"/>
                  </a:moveTo>
                  <a:lnTo>
                    <a:pt x="3598887" y="218054"/>
                  </a:lnTo>
                  <a:cubicBezTo>
                    <a:pt x="3598887" y="192139"/>
                    <a:pt x="3577878" y="171130"/>
                    <a:pt x="3551963" y="171130"/>
                  </a:cubicBezTo>
                  <a:cubicBezTo>
                    <a:pt x="3526048" y="171130"/>
                    <a:pt x="3505039" y="192139"/>
                    <a:pt x="3505039" y="218054"/>
                  </a:cubicBezTo>
                  <a:lnTo>
                    <a:pt x="3505039" y="2979130"/>
                  </a:lnTo>
                  <a:close/>
                  <a:moveTo>
                    <a:pt x="3355251" y="3231428"/>
                  </a:moveTo>
                  <a:lnTo>
                    <a:pt x="3355251" y="182352"/>
                  </a:lnTo>
                  <a:cubicBezTo>
                    <a:pt x="3355251" y="156437"/>
                    <a:pt x="3334242" y="135428"/>
                    <a:pt x="3308327" y="135428"/>
                  </a:cubicBezTo>
                  <a:cubicBezTo>
                    <a:pt x="3282412" y="135428"/>
                    <a:pt x="3261403" y="156437"/>
                    <a:pt x="3261403" y="182352"/>
                  </a:cubicBezTo>
                  <a:lnTo>
                    <a:pt x="3261403" y="3231428"/>
                  </a:lnTo>
                  <a:close/>
                  <a:moveTo>
                    <a:pt x="689888" y="3532959"/>
                  </a:moveTo>
                  <a:cubicBezTo>
                    <a:pt x="817550" y="3530004"/>
                    <a:pt x="918251" y="3455702"/>
                    <a:pt x="916146" y="3366015"/>
                  </a:cubicBezTo>
                  <a:cubicBezTo>
                    <a:pt x="914042" y="3276328"/>
                    <a:pt x="809910" y="3204397"/>
                    <a:pt x="682179" y="3204397"/>
                  </a:cubicBezTo>
                  <a:lnTo>
                    <a:pt x="682179" y="3204473"/>
                  </a:lnTo>
                  <a:cubicBezTo>
                    <a:pt x="645571" y="3204473"/>
                    <a:pt x="615727" y="3183857"/>
                    <a:pt x="615124" y="3158153"/>
                  </a:cubicBezTo>
                  <a:cubicBezTo>
                    <a:pt x="614521" y="3132449"/>
                    <a:pt x="643381" y="3111154"/>
                    <a:pt x="679969" y="3110307"/>
                  </a:cubicBezTo>
                  <a:cubicBezTo>
                    <a:pt x="716557" y="3109460"/>
                    <a:pt x="747352" y="3129374"/>
                    <a:pt x="749161" y="3155050"/>
                  </a:cubicBezTo>
                  <a:lnTo>
                    <a:pt x="915893" y="3149258"/>
                  </a:lnTo>
                  <a:cubicBezTo>
                    <a:pt x="909582" y="3059669"/>
                    <a:pt x="802131" y="2990185"/>
                    <a:pt x="674469" y="2993141"/>
                  </a:cubicBezTo>
                  <a:cubicBezTo>
                    <a:pt x="546807" y="2996096"/>
                    <a:pt x="446107" y="3070398"/>
                    <a:pt x="448211" y="3160085"/>
                  </a:cubicBezTo>
                  <a:cubicBezTo>
                    <a:pt x="450316" y="3249772"/>
                    <a:pt x="554448" y="3321703"/>
                    <a:pt x="682179" y="3321703"/>
                  </a:cubicBezTo>
                  <a:lnTo>
                    <a:pt x="682179" y="3321627"/>
                  </a:lnTo>
                  <a:cubicBezTo>
                    <a:pt x="718786" y="3321627"/>
                    <a:pt x="748631" y="3342242"/>
                    <a:pt x="749234" y="3367946"/>
                  </a:cubicBezTo>
                  <a:cubicBezTo>
                    <a:pt x="749837" y="3393651"/>
                    <a:pt x="720976" y="3414946"/>
                    <a:pt x="684388" y="3415793"/>
                  </a:cubicBezTo>
                  <a:cubicBezTo>
                    <a:pt x="647800" y="3416640"/>
                    <a:pt x="617005" y="3396726"/>
                    <a:pt x="615196" y="3371049"/>
                  </a:cubicBezTo>
                  <a:lnTo>
                    <a:pt x="448465" y="3376842"/>
                  </a:lnTo>
                  <a:cubicBezTo>
                    <a:pt x="454776" y="3466431"/>
                    <a:pt x="562226" y="3535915"/>
                    <a:pt x="689888" y="3532959"/>
                  </a:cubicBezTo>
                  <a:close/>
                  <a:moveTo>
                    <a:pt x="1563929" y="3533050"/>
                  </a:moveTo>
                  <a:lnTo>
                    <a:pt x="1450158" y="2995479"/>
                  </a:lnTo>
                  <a:cubicBezTo>
                    <a:pt x="1450329" y="2994669"/>
                    <a:pt x="1450501" y="2993860"/>
                    <a:pt x="1450672" y="2993050"/>
                  </a:cubicBezTo>
                  <a:lnTo>
                    <a:pt x="1449643" y="2993050"/>
                  </a:lnTo>
                  <a:lnTo>
                    <a:pt x="1303428" y="2993050"/>
                  </a:lnTo>
                  <a:lnTo>
                    <a:pt x="1302400" y="2993050"/>
                  </a:lnTo>
                  <a:cubicBezTo>
                    <a:pt x="1302571" y="2993860"/>
                    <a:pt x="1302743" y="2994669"/>
                    <a:pt x="1302914" y="2995479"/>
                  </a:cubicBezTo>
                  <a:lnTo>
                    <a:pt x="1260527" y="3195759"/>
                  </a:lnTo>
                  <a:lnTo>
                    <a:pt x="1218140" y="2995479"/>
                  </a:lnTo>
                  <a:cubicBezTo>
                    <a:pt x="1218311" y="2994669"/>
                    <a:pt x="1218483" y="2993860"/>
                    <a:pt x="1218654" y="2993050"/>
                  </a:cubicBezTo>
                  <a:lnTo>
                    <a:pt x="1217625" y="2993050"/>
                  </a:lnTo>
                  <a:lnTo>
                    <a:pt x="1071410" y="2993050"/>
                  </a:lnTo>
                  <a:lnTo>
                    <a:pt x="1070382" y="2993050"/>
                  </a:lnTo>
                  <a:cubicBezTo>
                    <a:pt x="1070553" y="2993860"/>
                    <a:pt x="1070725" y="2994669"/>
                    <a:pt x="1070896" y="2995479"/>
                  </a:cubicBezTo>
                  <a:lnTo>
                    <a:pt x="957124" y="3533050"/>
                  </a:lnTo>
                  <a:lnTo>
                    <a:pt x="1104368" y="3533050"/>
                  </a:lnTo>
                  <a:lnTo>
                    <a:pt x="1144518" y="3343342"/>
                  </a:lnTo>
                  <a:lnTo>
                    <a:pt x="1184667" y="3533050"/>
                  </a:lnTo>
                  <a:lnTo>
                    <a:pt x="1189142" y="3533050"/>
                  </a:lnTo>
                  <a:lnTo>
                    <a:pt x="1331911" y="3533050"/>
                  </a:lnTo>
                  <a:lnTo>
                    <a:pt x="1336386" y="3533050"/>
                  </a:lnTo>
                  <a:lnTo>
                    <a:pt x="1376536" y="3343342"/>
                  </a:lnTo>
                  <a:lnTo>
                    <a:pt x="1416686" y="3533050"/>
                  </a:lnTo>
                  <a:close/>
                  <a:moveTo>
                    <a:pt x="2126028" y="3533050"/>
                  </a:moveTo>
                  <a:lnTo>
                    <a:pt x="2126028" y="3406155"/>
                  </a:lnTo>
                  <a:lnTo>
                    <a:pt x="2126028" y="3326497"/>
                  </a:lnTo>
                  <a:lnTo>
                    <a:pt x="2126028" y="3199602"/>
                  </a:lnTo>
                  <a:lnTo>
                    <a:pt x="2126028" y="3119945"/>
                  </a:lnTo>
                  <a:lnTo>
                    <a:pt x="2126028" y="2993050"/>
                  </a:lnTo>
                  <a:lnTo>
                    <a:pt x="1658028" y="2993050"/>
                  </a:lnTo>
                  <a:lnTo>
                    <a:pt x="1658028" y="3119945"/>
                  </a:lnTo>
                  <a:lnTo>
                    <a:pt x="1989309" y="3119945"/>
                  </a:lnTo>
                  <a:lnTo>
                    <a:pt x="1989309" y="3199602"/>
                  </a:lnTo>
                  <a:lnTo>
                    <a:pt x="1658028" y="3199602"/>
                  </a:lnTo>
                  <a:lnTo>
                    <a:pt x="1658028" y="3326497"/>
                  </a:lnTo>
                  <a:lnTo>
                    <a:pt x="1989309" y="3326497"/>
                  </a:lnTo>
                  <a:lnTo>
                    <a:pt x="1989309" y="3406155"/>
                  </a:lnTo>
                  <a:lnTo>
                    <a:pt x="1658028" y="3406155"/>
                  </a:lnTo>
                  <a:lnTo>
                    <a:pt x="1658028" y="3533050"/>
                  </a:lnTo>
                  <a:close/>
                  <a:moveTo>
                    <a:pt x="2721509" y="3533050"/>
                  </a:moveTo>
                  <a:lnTo>
                    <a:pt x="2721509" y="2993050"/>
                  </a:lnTo>
                  <a:lnTo>
                    <a:pt x="2610374" y="2993050"/>
                  </a:lnTo>
                  <a:lnTo>
                    <a:pt x="2610374" y="3332072"/>
                  </a:lnTo>
                  <a:lnTo>
                    <a:pt x="2365383" y="2996750"/>
                  </a:lnTo>
                  <a:lnTo>
                    <a:pt x="2365383" y="2993050"/>
                  </a:lnTo>
                  <a:lnTo>
                    <a:pt x="2254248" y="2993050"/>
                  </a:lnTo>
                  <a:lnTo>
                    <a:pt x="2254248" y="3533050"/>
                  </a:lnTo>
                  <a:lnTo>
                    <a:pt x="2365383" y="3533050"/>
                  </a:lnTo>
                  <a:lnTo>
                    <a:pt x="2365383" y="3195316"/>
                  </a:lnTo>
                  <a:lnTo>
                    <a:pt x="2610374" y="3530639"/>
                  </a:lnTo>
                  <a:lnTo>
                    <a:pt x="2610374" y="3533050"/>
                  </a:lnTo>
                  <a:close/>
                  <a:moveTo>
                    <a:pt x="3240360" y="3957041"/>
                  </a:moveTo>
                  <a:lnTo>
                    <a:pt x="0" y="3957041"/>
                  </a:lnTo>
                  <a:cubicBezTo>
                    <a:pt x="1236" y="2806695"/>
                    <a:pt x="2473" y="1669946"/>
                    <a:pt x="3709" y="519600"/>
                  </a:cubicBezTo>
                  <a:cubicBezTo>
                    <a:pt x="5872" y="183235"/>
                    <a:pt x="181397" y="16834"/>
                    <a:pt x="503091" y="0"/>
                  </a:cubicBezTo>
                  <a:lnTo>
                    <a:pt x="3441061" y="1"/>
                  </a:lnTo>
                  <a:cubicBezTo>
                    <a:pt x="3578904" y="24486"/>
                    <a:pt x="3655553" y="22411"/>
                    <a:pt x="3759198" y="79593"/>
                  </a:cubicBezTo>
                  <a:cubicBezTo>
                    <a:pt x="3885281" y="187263"/>
                    <a:pt x="3932832" y="263653"/>
                    <a:pt x="3933900" y="449681"/>
                  </a:cubicBezTo>
                  <a:cubicBezTo>
                    <a:pt x="3936712" y="939497"/>
                    <a:pt x="3933899" y="2112038"/>
                    <a:pt x="3933899" y="3013339"/>
                  </a:cubicBezTo>
                  <a:lnTo>
                    <a:pt x="3711125" y="3015171"/>
                  </a:lnTo>
                  <a:cubicBezTo>
                    <a:pt x="3710964" y="3066672"/>
                    <a:pt x="3710896" y="3117212"/>
                    <a:pt x="3710896" y="3166612"/>
                  </a:cubicBezTo>
                  <a:lnTo>
                    <a:pt x="3501148" y="3170775"/>
                  </a:lnTo>
                  <a:lnTo>
                    <a:pt x="3501148" y="3349247"/>
                  </a:lnTo>
                  <a:lnTo>
                    <a:pt x="3290598" y="3353687"/>
                  </a:lnTo>
                  <a:lnTo>
                    <a:pt x="3240846" y="33507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Donut 2">
              <a:extLst>
                <a:ext uri="{FF2B5EF4-FFF2-40B4-BE49-F238E27FC236}">
                  <a16:creationId xmlns:a16="http://schemas.microsoft.com/office/drawing/2014/main" id="{DE65CCC3-6A66-48BA-B52A-CA7EF37E1288}"/>
                </a:ext>
              </a:extLst>
            </p:cNvPr>
            <p:cNvSpPr>
              <a:spLocks noChangeAspect="1"/>
            </p:cNvSpPr>
            <p:nvPr/>
          </p:nvSpPr>
          <p:spPr>
            <a:xfrm>
              <a:off x="3804342" y="4352192"/>
              <a:ext cx="237828" cy="258555"/>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5" name="Rectangle 19">
              <a:extLst>
                <a:ext uri="{FF2B5EF4-FFF2-40B4-BE49-F238E27FC236}">
                  <a16:creationId xmlns:a16="http://schemas.microsoft.com/office/drawing/2014/main" id="{603D75F0-7D74-4063-B388-0254F73C5CFA}"/>
                </a:ext>
              </a:extLst>
            </p:cNvPr>
            <p:cNvSpPr>
              <a:spLocks noChangeAspect="1"/>
            </p:cNvSpPr>
            <p:nvPr/>
          </p:nvSpPr>
          <p:spPr>
            <a:xfrm>
              <a:off x="2054012" y="3655115"/>
              <a:ext cx="236045" cy="303941"/>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ectangle 3">
              <a:extLst>
                <a:ext uri="{FF2B5EF4-FFF2-40B4-BE49-F238E27FC236}">
                  <a16:creationId xmlns:a16="http://schemas.microsoft.com/office/drawing/2014/main" id="{CE8672AA-8E8E-43DD-A918-9CF510C2B9E7}"/>
                </a:ext>
              </a:extLst>
            </p:cNvPr>
            <p:cNvSpPr>
              <a:spLocks noChangeAspect="1"/>
            </p:cNvSpPr>
            <p:nvPr/>
          </p:nvSpPr>
          <p:spPr>
            <a:xfrm>
              <a:off x="3404495" y="2599217"/>
              <a:ext cx="212610" cy="217878"/>
            </a:xfrm>
            <a:custGeom>
              <a:avLst/>
              <a:gdLst/>
              <a:ahLst/>
              <a:cxnLst/>
              <a:rect l="l" t="t" r="r" b="b"/>
              <a:pathLst>
                <a:path w="3888432" h="3984815">
                  <a:moveTo>
                    <a:pt x="1060704" y="2605404"/>
                  </a:moveTo>
                  <a:lnTo>
                    <a:pt x="1060704" y="3484562"/>
                  </a:lnTo>
                  <a:lnTo>
                    <a:pt x="520704" y="3484562"/>
                  </a:lnTo>
                  <a:lnTo>
                    <a:pt x="520704" y="2921369"/>
                  </a:lnTo>
                  <a:close/>
                  <a:moveTo>
                    <a:pt x="1767636" y="2191764"/>
                  </a:moveTo>
                  <a:lnTo>
                    <a:pt x="1767636" y="3484562"/>
                  </a:lnTo>
                  <a:lnTo>
                    <a:pt x="1227636" y="3484562"/>
                  </a:lnTo>
                  <a:lnTo>
                    <a:pt x="1227636" y="2507729"/>
                  </a:lnTo>
                  <a:close/>
                  <a:moveTo>
                    <a:pt x="727824" y="1898926"/>
                  </a:moveTo>
                  <a:cubicBezTo>
                    <a:pt x="778935" y="1901797"/>
                    <a:pt x="823008" y="1922133"/>
                    <a:pt x="848185" y="1959270"/>
                  </a:cubicBezTo>
                  <a:lnTo>
                    <a:pt x="709850" y="2046427"/>
                  </a:lnTo>
                  <a:cubicBezTo>
                    <a:pt x="695418" y="2025141"/>
                    <a:pt x="659325" y="2023114"/>
                    <a:pt x="628755" y="2041873"/>
                  </a:cubicBezTo>
                  <a:cubicBezTo>
                    <a:pt x="598186" y="2060633"/>
                    <a:pt x="584435" y="2093247"/>
                    <a:pt x="597859" y="2115152"/>
                  </a:cubicBezTo>
                  <a:cubicBezTo>
                    <a:pt x="611284" y="2137057"/>
                    <a:pt x="646923" y="2140159"/>
                    <a:pt x="677935" y="2122121"/>
                  </a:cubicBezTo>
                  <a:lnTo>
                    <a:pt x="677897" y="2122055"/>
                  </a:lnTo>
                  <a:cubicBezTo>
                    <a:pt x="786104" y="2059118"/>
                    <a:pt x="910457" y="2069940"/>
                    <a:pt x="957298" y="2146370"/>
                  </a:cubicBezTo>
                  <a:cubicBezTo>
                    <a:pt x="1004139" y="2222801"/>
                    <a:pt x="956160" y="2336598"/>
                    <a:pt x="849496" y="2402054"/>
                  </a:cubicBezTo>
                  <a:cubicBezTo>
                    <a:pt x="742833" y="2467510"/>
                    <a:pt x="616898" y="2460438"/>
                    <a:pt x="566543" y="2386164"/>
                  </a:cubicBezTo>
                  <a:lnTo>
                    <a:pt x="704879" y="2299007"/>
                  </a:lnTo>
                  <a:cubicBezTo>
                    <a:pt x="719311" y="2320294"/>
                    <a:pt x="755403" y="2322320"/>
                    <a:pt x="785973" y="2303561"/>
                  </a:cubicBezTo>
                  <a:cubicBezTo>
                    <a:pt x="816543" y="2284801"/>
                    <a:pt x="830294" y="2252187"/>
                    <a:pt x="816869" y="2230282"/>
                  </a:cubicBezTo>
                  <a:cubicBezTo>
                    <a:pt x="803444" y="2208377"/>
                    <a:pt x="767805" y="2205275"/>
                    <a:pt x="736793" y="2223313"/>
                  </a:cubicBezTo>
                  <a:lnTo>
                    <a:pt x="736831" y="2223379"/>
                  </a:lnTo>
                  <a:cubicBezTo>
                    <a:pt x="628624" y="2286317"/>
                    <a:pt x="504271" y="2275495"/>
                    <a:pt x="457430" y="2199064"/>
                  </a:cubicBezTo>
                  <a:cubicBezTo>
                    <a:pt x="410589" y="2122633"/>
                    <a:pt x="458569" y="2008836"/>
                    <a:pt x="565232" y="1943380"/>
                  </a:cubicBezTo>
                  <a:cubicBezTo>
                    <a:pt x="618564" y="1910652"/>
                    <a:pt x="676713" y="1896056"/>
                    <a:pt x="727824" y="1898926"/>
                  </a:cubicBezTo>
                  <a:close/>
                  <a:moveTo>
                    <a:pt x="2474568" y="1778124"/>
                  </a:moveTo>
                  <a:lnTo>
                    <a:pt x="2474568" y="3484562"/>
                  </a:lnTo>
                  <a:lnTo>
                    <a:pt x="1934568" y="3484562"/>
                  </a:lnTo>
                  <a:lnTo>
                    <a:pt x="1934568" y="2094088"/>
                  </a:lnTo>
                  <a:close/>
                  <a:moveTo>
                    <a:pt x="1224767" y="1559663"/>
                  </a:moveTo>
                  <a:lnTo>
                    <a:pt x="1357901" y="1788558"/>
                  </a:lnTo>
                  <a:lnTo>
                    <a:pt x="1360429" y="1792904"/>
                  </a:lnTo>
                  <a:lnTo>
                    <a:pt x="1360300" y="1792978"/>
                  </a:lnTo>
                  <a:cubicBezTo>
                    <a:pt x="1407585" y="1877153"/>
                    <a:pt x="1412196" y="1977076"/>
                    <a:pt x="1372257" y="2055997"/>
                  </a:cubicBezTo>
                  <a:cubicBezTo>
                    <a:pt x="1331625" y="2136287"/>
                    <a:pt x="1251098" y="2182566"/>
                    <a:pt x="1161171" y="2177306"/>
                  </a:cubicBezTo>
                  <a:cubicBezTo>
                    <a:pt x="1073551" y="2172181"/>
                    <a:pt x="990060" y="2118890"/>
                    <a:pt x="940792" y="2036981"/>
                  </a:cubicBezTo>
                  <a:lnTo>
                    <a:pt x="940643" y="2037067"/>
                  </a:lnTo>
                  <a:lnTo>
                    <a:pt x="804981" y="1803827"/>
                  </a:lnTo>
                  <a:lnTo>
                    <a:pt x="919468" y="1737237"/>
                  </a:lnTo>
                  <a:lnTo>
                    <a:pt x="1052024" y="1965138"/>
                  </a:lnTo>
                  <a:lnTo>
                    <a:pt x="1052135" y="1965075"/>
                  </a:lnTo>
                  <a:cubicBezTo>
                    <a:pt x="1074300" y="2003905"/>
                    <a:pt x="1113155" y="2029329"/>
                    <a:pt x="1153985" y="2031717"/>
                  </a:cubicBezTo>
                  <a:cubicBezTo>
                    <a:pt x="1194815" y="2034105"/>
                    <a:pt x="1231378" y="2013093"/>
                    <a:pt x="1249826" y="1976638"/>
                  </a:cubicBezTo>
                  <a:cubicBezTo>
                    <a:pt x="1268275" y="1940183"/>
                    <a:pt x="1265788" y="1893859"/>
                    <a:pt x="1243308" y="1855210"/>
                  </a:cubicBezTo>
                  <a:lnTo>
                    <a:pt x="1243414" y="1855148"/>
                  </a:lnTo>
                  <a:lnTo>
                    <a:pt x="1110280" y="1626253"/>
                  </a:lnTo>
                  <a:close/>
                  <a:moveTo>
                    <a:pt x="1640138" y="1367306"/>
                  </a:moveTo>
                  <a:cubicBezTo>
                    <a:pt x="1702502" y="1369961"/>
                    <a:pt x="1763949" y="1394172"/>
                    <a:pt x="1812541" y="1439430"/>
                  </a:cubicBezTo>
                  <a:lnTo>
                    <a:pt x="1703977" y="1555990"/>
                  </a:lnTo>
                  <a:cubicBezTo>
                    <a:pt x="1664170" y="1518915"/>
                    <a:pt x="1603302" y="1516323"/>
                    <a:pt x="1560488" y="1549881"/>
                  </a:cubicBezTo>
                  <a:cubicBezTo>
                    <a:pt x="1517674" y="1583438"/>
                    <a:pt x="1505649" y="1643162"/>
                    <a:pt x="1532141" y="1690673"/>
                  </a:cubicBezTo>
                  <a:cubicBezTo>
                    <a:pt x="1558633" y="1738185"/>
                    <a:pt x="1615761" y="1759350"/>
                    <a:pt x="1666814" y="1740568"/>
                  </a:cubicBezTo>
                  <a:cubicBezTo>
                    <a:pt x="1717867" y="1721786"/>
                    <a:pt x="1747658" y="1668643"/>
                    <a:pt x="1737042" y="1615291"/>
                  </a:cubicBezTo>
                  <a:lnTo>
                    <a:pt x="1893267" y="1584208"/>
                  </a:lnTo>
                  <a:cubicBezTo>
                    <a:pt x="1919183" y="1714462"/>
                    <a:pt x="1846451" y="1844204"/>
                    <a:pt x="1721811" y="1890058"/>
                  </a:cubicBezTo>
                  <a:cubicBezTo>
                    <a:pt x="1597171" y="1935912"/>
                    <a:pt x="1457698" y="1884239"/>
                    <a:pt x="1393021" y="1768245"/>
                  </a:cubicBezTo>
                  <a:cubicBezTo>
                    <a:pt x="1328344" y="1652252"/>
                    <a:pt x="1357701" y="1506440"/>
                    <a:pt x="1462228" y="1424513"/>
                  </a:cubicBezTo>
                  <a:cubicBezTo>
                    <a:pt x="1514491" y="1383550"/>
                    <a:pt x="1577773" y="1364650"/>
                    <a:pt x="1640138" y="1367306"/>
                  </a:cubicBezTo>
                  <a:close/>
                  <a:moveTo>
                    <a:pt x="3181500" y="1364483"/>
                  </a:moveTo>
                  <a:lnTo>
                    <a:pt x="3181500" y="3484562"/>
                  </a:lnTo>
                  <a:lnTo>
                    <a:pt x="2641500" y="3484562"/>
                  </a:lnTo>
                  <a:lnTo>
                    <a:pt x="2641500" y="1680448"/>
                  </a:lnTo>
                  <a:close/>
                  <a:moveTo>
                    <a:pt x="2141599" y="1075636"/>
                  </a:moveTo>
                  <a:cubicBezTo>
                    <a:pt x="2203963" y="1078291"/>
                    <a:pt x="2265410" y="1102502"/>
                    <a:pt x="2314002" y="1147760"/>
                  </a:cubicBezTo>
                  <a:lnTo>
                    <a:pt x="2205438" y="1264320"/>
                  </a:lnTo>
                  <a:cubicBezTo>
                    <a:pt x="2165631" y="1227245"/>
                    <a:pt x="2104763" y="1224653"/>
                    <a:pt x="2061949" y="1258211"/>
                  </a:cubicBezTo>
                  <a:cubicBezTo>
                    <a:pt x="2019135" y="1291768"/>
                    <a:pt x="2007110" y="1351492"/>
                    <a:pt x="2033602" y="1399003"/>
                  </a:cubicBezTo>
                  <a:cubicBezTo>
                    <a:pt x="2060094" y="1446515"/>
                    <a:pt x="2117222" y="1467680"/>
                    <a:pt x="2168275" y="1448898"/>
                  </a:cubicBezTo>
                  <a:cubicBezTo>
                    <a:pt x="2219328" y="1430116"/>
                    <a:pt x="2249119" y="1376973"/>
                    <a:pt x="2238503" y="1323621"/>
                  </a:cubicBezTo>
                  <a:lnTo>
                    <a:pt x="2394728" y="1292538"/>
                  </a:lnTo>
                  <a:cubicBezTo>
                    <a:pt x="2420644" y="1422792"/>
                    <a:pt x="2347912" y="1552534"/>
                    <a:pt x="2223272" y="1598388"/>
                  </a:cubicBezTo>
                  <a:cubicBezTo>
                    <a:pt x="2098632" y="1644242"/>
                    <a:pt x="1959159" y="1592569"/>
                    <a:pt x="1894482" y="1476575"/>
                  </a:cubicBezTo>
                  <a:cubicBezTo>
                    <a:pt x="1829805" y="1360582"/>
                    <a:pt x="1859162" y="1214770"/>
                    <a:pt x="1963689" y="1132843"/>
                  </a:cubicBezTo>
                  <a:cubicBezTo>
                    <a:pt x="2015952" y="1091880"/>
                    <a:pt x="2079234" y="1072980"/>
                    <a:pt x="2141599" y="1075636"/>
                  </a:cubicBezTo>
                  <a:close/>
                  <a:moveTo>
                    <a:pt x="3888432" y="950843"/>
                  </a:moveTo>
                  <a:lnTo>
                    <a:pt x="3888432" y="3484562"/>
                  </a:lnTo>
                  <a:lnTo>
                    <a:pt x="3348432" y="3484562"/>
                  </a:lnTo>
                  <a:lnTo>
                    <a:pt x="3348432" y="1266808"/>
                  </a:lnTo>
                  <a:close/>
                  <a:moveTo>
                    <a:pt x="2612541" y="752479"/>
                  </a:moveTo>
                  <a:lnTo>
                    <a:pt x="2676292" y="862085"/>
                  </a:lnTo>
                  <a:lnTo>
                    <a:pt x="2428666" y="1006115"/>
                  </a:lnTo>
                  <a:lnTo>
                    <a:pt x="2468686" y="1074919"/>
                  </a:lnTo>
                  <a:lnTo>
                    <a:pt x="2716312" y="930890"/>
                  </a:lnTo>
                  <a:lnTo>
                    <a:pt x="2780063" y="1040496"/>
                  </a:lnTo>
                  <a:lnTo>
                    <a:pt x="2532437" y="1184525"/>
                  </a:lnTo>
                  <a:lnTo>
                    <a:pt x="2572457" y="1253330"/>
                  </a:lnTo>
                  <a:lnTo>
                    <a:pt x="2820083" y="1109301"/>
                  </a:lnTo>
                  <a:lnTo>
                    <a:pt x="2883834" y="1218907"/>
                  </a:lnTo>
                  <a:lnTo>
                    <a:pt x="2534013" y="1422377"/>
                  </a:lnTo>
                  <a:lnTo>
                    <a:pt x="2470261" y="1312771"/>
                  </a:lnTo>
                  <a:lnTo>
                    <a:pt x="2470262" y="1312771"/>
                  </a:lnTo>
                  <a:lnTo>
                    <a:pt x="2430242" y="1243966"/>
                  </a:lnTo>
                  <a:lnTo>
                    <a:pt x="2366491" y="1134360"/>
                  </a:lnTo>
                  <a:lnTo>
                    <a:pt x="2366491" y="1134360"/>
                  </a:lnTo>
                  <a:lnTo>
                    <a:pt x="2326471" y="1065555"/>
                  </a:lnTo>
                  <a:lnTo>
                    <a:pt x="2262720" y="955949"/>
                  </a:lnTo>
                  <a:close/>
                  <a:moveTo>
                    <a:pt x="3001911" y="576226"/>
                  </a:moveTo>
                  <a:cubicBezTo>
                    <a:pt x="3053022" y="579097"/>
                    <a:pt x="3097095" y="599433"/>
                    <a:pt x="3122273" y="636570"/>
                  </a:cubicBezTo>
                  <a:lnTo>
                    <a:pt x="2983937" y="723727"/>
                  </a:lnTo>
                  <a:cubicBezTo>
                    <a:pt x="2969505" y="702441"/>
                    <a:pt x="2933412" y="700414"/>
                    <a:pt x="2902842" y="719173"/>
                  </a:cubicBezTo>
                  <a:cubicBezTo>
                    <a:pt x="2872273" y="737933"/>
                    <a:pt x="2858522" y="770547"/>
                    <a:pt x="2871946" y="792452"/>
                  </a:cubicBezTo>
                  <a:cubicBezTo>
                    <a:pt x="2885371" y="814357"/>
                    <a:pt x="2921011" y="817459"/>
                    <a:pt x="2952022" y="799421"/>
                  </a:cubicBezTo>
                  <a:lnTo>
                    <a:pt x="2951984" y="799355"/>
                  </a:lnTo>
                  <a:cubicBezTo>
                    <a:pt x="3060191" y="736418"/>
                    <a:pt x="3184544" y="747240"/>
                    <a:pt x="3231385" y="823670"/>
                  </a:cubicBezTo>
                  <a:cubicBezTo>
                    <a:pt x="3278226" y="900101"/>
                    <a:pt x="3230247" y="1013898"/>
                    <a:pt x="3123583" y="1079354"/>
                  </a:cubicBezTo>
                  <a:cubicBezTo>
                    <a:pt x="3016920" y="1144810"/>
                    <a:pt x="2890986" y="1137738"/>
                    <a:pt x="2840630" y="1063464"/>
                  </a:cubicBezTo>
                  <a:lnTo>
                    <a:pt x="2978966" y="976307"/>
                  </a:lnTo>
                  <a:cubicBezTo>
                    <a:pt x="2993398" y="997594"/>
                    <a:pt x="3029490" y="999620"/>
                    <a:pt x="3060060" y="980861"/>
                  </a:cubicBezTo>
                  <a:cubicBezTo>
                    <a:pt x="3090630" y="962101"/>
                    <a:pt x="3104381" y="929487"/>
                    <a:pt x="3090956" y="907582"/>
                  </a:cubicBezTo>
                  <a:cubicBezTo>
                    <a:pt x="3077531" y="885677"/>
                    <a:pt x="3041892" y="882575"/>
                    <a:pt x="3010880" y="900613"/>
                  </a:cubicBezTo>
                  <a:lnTo>
                    <a:pt x="3010918" y="900679"/>
                  </a:lnTo>
                  <a:cubicBezTo>
                    <a:pt x="2902711" y="963617"/>
                    <a:pt x="2778358" y="952795"/>
                    <a:pt x="2731517" y="876364"/>
                  </a:cubicBezTo>
                  <a:cubicBezTo>
                    <a:pt x="2684676" y="799933"/>
                    <a:pt x="2732656" y="686136"/>
                    <a:pt x="2839319" y="620680"/>
                  </a:cubicBezTo>
                  <a:cubicBezTo>
                    <a:pt x="2892651" y="587952"/>
                    <a:pt x="2950800" y="573356"/>
                    <a:pt x="3001911" y="576226"/>
                  </a:cubicBezTo>
                  <a:close/>
                  <a:moveTo>
                    <a:pt x="3433408" y="325251"/>
                  </a:moveTo>
                  <a:cubicBezTo>
                    <a:pt x="3484519" y="328122"/>
                    <a:pt x="3528592" y="348458"/>
                    <a:pt x="3553770" y="385595"/>
                  </a:cubicBezTo>
                  <a:lnTo>
                    <a:pt x="3415434" y="472752"/>
                  </a:lnTo>
                  <a:cubicBezTo>
                    <a:pt x="3401002" y="451466"/>
                    <a:pt x="3364909" y="449439"/>
                    <a:pt x="3334339" y="468198"/>
                  </a:cubicBezTo>
                  <a:cubicBezTo>
                    <a:pt x="3303770" y="486958"/>
                    <a:pt x="3290019" y="519572"/>
                    <a:pt x="3303443" y="541477"/>
                  </a:cubicBezTo>
                  <a:cubicBezTo>
                    <a:pt x="3316868" y="563382"/>
                    <a:pt x="3352508" y="566484"/>
                    <a:pt x="3383519" y="548446"/>
                  </a:cubicBezTo>
                  <a:lnTo>
                    <a:pt x="3383481" y="548380"/>
                  </a:lnTo>
                  <a:cubicBezTo>
                    <a:pt x="3491688" y="485443"/>
                    <a:pt x="3616041" y="496264"/>
                    <a:pt x="3662882" y="572695"/>
                  </a:cubicBezTo>
                  <a:cubicBezTo>
                    <a:pt x="3709723" y="649126"/>
                    <a:pt x="3661744" y="762923"/>
                    <a:pt x="3555080" y="828379"/>
                  </a:cubicBezTo>
                  <a:cubicBezTo>
                    <a:pt x="3448417" y="893835"/>
                    <a:pt x="3322483" y="886763"/>
                    <a:pt x="3272127" y="812489"/>
                  </a:cubicBezTo>
                  <a:lnTo>
                    <a:pt x="3410463" y="725332"/>
                  </a:lnTo>
                  <a:cubicBezTo>
                    <a:pt x="3424895" y="746619"/>
                    <a:pt x="3460987" y="748645"/>
                    <a:pt x="3491557" y="729886"/>
                  </a:cubicBezTo>
                  <a:cubicBezTo>
                    <a:pt x="3522127" y="711126"/>
                    <a:pt x="3535878" y="678512"/>
                    <a:pt x="3522453" y="656607"/>
                  </a:cubicBezTo>
                  <a:cubicBezTo>
                    <a:pt x="3509028" y="634702"/>
                    <a:pt x="3473389" y="631600"/>
                    <a:pt x="3442377" y="649638"/>
                  </a:cubicBezTo>
                  <a:lnTo>
                    <a:pt x="3442415" y="649704"/>
                  </a:lnTo>
                  <a:cubicBezTo>
                    <a:pt x="3334208" y="712642"/>
                    <a:pt x="3209855" y="701820"/>
                    <a:pt x="3163014" y="625389"/>
                  </a:cubicBezTo>
                  <a:cubicBezTo>
                    <a:pt x="3116173" y="548958"/>
                    <a:pt x="3164153" y="435161"/>
                    <a:pt x="3270816" y="369705"/>
                  </a:cubicBezTo>
                  <a:cubicBezTo>
                    <a:pt x="3324148" y="336977"/>
                    <a:pt x="3382297" y="322381"/>
                    <a:pt x="3433408" y="325251"/>
                  </a:cubicBez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Block Arc 21">
              <a:extLst>
                <a:ext uri="{FF2B5EF4-FFF2-40B4-BE49-F238E27FC236}">
                  <a16:creationId xmlns:a16="http://schemas.microsoft.com/office/drawing/2014/main" id="{CD79D4B4-B401-4B77-84FE-AF9B78CFAE89}"/>
                </a:ext>
              </a:extLst>
            </p:cNvPr>
            <p:cNvSpPr>
              <a:spLocks noChangeAspect="1"/>
            </p:cNvSpPr>
            <p:nvPr/>
          </p:nvSpPr>
          <p:spPr>
            <a:xfrm>
              <a:off x="4147613" y="4534329"/>
              <a:ext cx="179275" cy="245686"/>
            </a:xfrm>
            <a:custGeom>
              <a:avLst/>
              <a:gdLst>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641823 w 1649823"/>
                <a:gd name="connsiteY16" fmla="*/ 1880682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3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4171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4171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4171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504494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504494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88799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50401 w 1649823"/>
                <a:gd name="connsiteY18" fmla="*/ 2257063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38630 w 1649823"/>
                <a:gd name="connsiteY18" fmla="*/ 2253139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38630 w 1649823"/>
                <a:gd name="connsiteY18" fmla="*/ 2253139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38630 w 1649823"/>
                <a:gd name="connsiteY18" fmla="*/ 2253139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49823" h="2260987">
                  <a:moveTo>
                    <a:pt x="948296" y="0"/>
                  </a:moveTo>
                  <a:cubicBezTo>
                    <a:pt x="1069547" y="82"/>
                    <a:pt x="1190777" y="31540"/>
                    <a:pt x="1299369" y="94365"/>
                  </a:cubicBezTo>
                  <a:cubicBezTo>
                    <a:pt x="1516553" y="220016"/>
                    <a:pt x="1650161" y="452031"/>
                    <a:pt x="1649823" y="702944"/>
                  </a:cubicBezTo>
                  <a:lnTo>
                    <a:pt x="1257111" y="702416"/>
                  </a:lnTo>
                  <a:cubicBezTo>
                    <a:pt x="1257260" y="591869"/>
                    <a:pt x="1198395" y="489648"/>
                    <a:pt x="1102708" y="434288"/>
                  </a:cubicBezTo>
                  <a:cubicBezTo>
                    <a:pt x="1007021" y="378929"/>
                    <a:pt x="889062" y="378849"/>
                    <a:pt x="793301" y="434080"/>
                  </a:cubicBezTo>
                  <a:cubicBezTo>
                    <a:pt x="699825" y="487993"/>
                    <a:pt x="641374" y="586604"/>
                    <a:pt x="639582" y="694124"/>
                  </a:cubicBezTo>
                  <a:lnTo>
                    <a:pt x="641823" y="694124"/>
                  </a:lnTo>
                  <a:lnTo>
                    <a:pt x="641823" y="922486"/>
                  </a:lnTo>
                  <a:lnTo>
                    <a:pt x="1090531" y="922486"/>
                  </a:lnTo>
                  <a:lnTo>
                    <a:pt x="1090531" y="1210486"/>
                  </a:lnTo>
                  <a:lnTo>
                    <a:pt x="641823" y="1210486"/>
                  </a:lnTo>
                  <a:lnTo>
                    <a:pt x="641823" y="1308697"/>
                  </a:lnTo>
                  <a:lnTo>
                    <a:pt x="1080000" y="1308697"/>
                  </a:lnTo>
                  <a:lnTo>
                    <a:pt x="1080000" y="1596697"/>
                  </a:lnTo>
                  <a:lnTo>
                    <a:pt x="641823" y="1596697"/>
                  </a:lnTo>
                  <a:cubicBezTo>
                    <a:pt x="616973" y="1735828"/>
                    <a:pt x="568580" y="1816102"/>
                    <a:pt x="488799" y="1884606"/>
                  </a:cubicBezTo>
                  <a:lnTo>
                    <a:pt x="1534707" y="1880682"/>
                  </a:lnTo>
                  <a:cubicBezTo>
                    <a:pt x="1536015" y="2004834"/>
                    <a:pt x="1537322" y="2128987"/>
                    <a:pt x="1538630" y="2253139"/>
                  </a:cubicBezTo>
                  <a:lnTo>
                    <a:pt x="85082" y="2260987"/>
                  </a:lnTo>
                  <a:lnTo>
                    <a:pt x="10531" y="1880682"/>
                  </a:lnTo>
                  <a:lnTo>
                    <a:pt x="14323" y="1892454"/>
                  </a:lnTo>
                  <a:cubicBezTo>
                    <a:pt x="142499" y="1821335"/>
                    <a:pt x="231436" y="1758063"/>
                    <a:pt x="245823" y="1596697"/>
                  </a:cubicBezTo>
                  <a:lnTo>
                    <a:pt x="0" y="1596697"/>
                  </a:lnTo>
                  <a:lnTo>
                    <a:pt x="0" y="1308697"/>
                  </a:lnTo>
                  <a:lnTo>
                    <a:pt x="245823" y="1308697"/>
                  </a:lnTo>
                  <a:lnTo>
                    <a:pt x="245823" y="1210486"/>
                  </a:lnTo>
                  <a:lnTo>
                    <a:pt x="10531" y="1210486"/>
                  </a:lnTo>
                  <a:lnTo>
                    <a:pt x="10531" y="922486"/>
                  </a:lnTo>
                  <a:lnTo>
                    <a:pt x="245823" y="922486"/>
                  </a:lnTo>
                  <a:lnTo>
                    <a:pt x="245823" y="694124"/>
                  </a:lnTo>
                  <a:lnTo>
                    <a:pt x="246347" y="694124"/>
                  </a:lnTo>
                  <a:cubicBezTo>
                    <a:pt x="248640" y="446240"/>
                    <a:pt x="382021" y="217938"/>
                    <a:pt x="597097" y="93893"/>
                  </a:cubicBezTo>
                  <a:cubicBezTo>
                    <a:pt x="705773" y="31214"/>
                    <a:pt x="827045" y="-81"/>
                    <a:pt x="9482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8" name="Rectangle 23">
              <a:extLst>
                <a:ext uri="{FF2B5EF4-FFF2-40B4-BE49-F238E27FC236}">
                  <a16:creationId xmlns:a16="http://schemas.microsoft.com/office/drawing/2014/main" id="{33D10913-E554-463B-8557-FE7617D5AE63}"/>
                </a:ext>
              </a:extLst>
            </p:cNvPr>
            <p:cNvSpPr>
              <a:spLocks noChangeAspect="1"/>
            </p:cNvSpPr>
            <p:nvPr/>
          </p:nvSpPr>
          <p:spPr>
            <a:xfrm>
              <a:off x="1605193" y="3010092"/>
              <a:ext cx="201972" cy="245686"/>
            </a:xfrm>
            <a:custGeom>
              <a:avLst/>
              <a:gdLst/>
              <a:ahLst/>
              <a:cxnLst/>
              <a:rect l="l" t="t" r="r" b="b"/>
              <a:pathLst>
                <a:path w="3201962" h="3894964">
                  <a:moveTo>
                    <a:pt x="230584" y="0"/>
                  </a:moveTo>
                  <a:lnTo>
                    <a:pt x="393650" y="0"/>
                  </a:lnTo>
                  <a:lnTo>
                    <a:pt x="806648" y="0"/>
                  </a:lnTo>
                  <a:lnTo>
                    <a:pt x="3201962" y="0"/>
                  </a:lnTo>
                  <a:lnTo>
                    <a:pt x="3201962" y="649007"/>
                  </a:lnTo>
                  <a:lnTo>
                    <a:pt x="806648" y="649007"/>
                  </a:lnTo>
                  <a:lnTo>
                    <a:pt x="806648" y="1720444"/>
                  </a:lnTo>
                  <a:lnTo>
                    <a:pt x="3017140" y="1720444"/>
                  </a:lnTo>
                  <a:lnTo>
                    <a:pt x="3017140" y="2369451"/>
                  </a:lnTo>
                  <a:lnTo>
                    <a:pt x="806648" y="2369451"/>
                  </a:lnTo>
                  <a:lnTo>
                    <a:pt x="806648" y="2584541"/>
                  </a:lnTo>
                  <a:lnTo>
                    <a:pt x="2169844" y="2584541"/>
                  </a:lnTo>
                  <a:lnTo>
                    <a:pt x="2169844" y="3125069"/>
                  </a:lnTo>
                  <a:lnTo>
                    <a:pt x="806648" y="3125069"/>
                  </a:lnTo>
                  <a:lnTo>
                    <a:pt x="806648" y="3894964"/>
                  </a:lnTo>
                  <a:lnTo>
                    <a:pt x="230584" y="3894964"/>
                  </a:lnTo>
                  <a:lnTo>
                    <a:pt x="230584" y="3125069"/>
                  </a:lnTo>
                  <a:lnTo>
                    <a:pt x="0" y="3125069"/>
                  </a:lnTo>
                  <a:lnTo>
                    <a:pt x="0" y="2584541"/>
                  </a:lnTo>
                  <a:lnTo>
                    <a:pt x="230584" y="258454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Isosceles Triangle 33">
              <a:extLst>
                <a:ext uri="{FF2B5EF4-FFF2-40B4-BE49-F238E27FC236}">
                  <a16:creationId xmlns:a16="http://schemas.microsoft.com/office/drawing/2014/main" id="{ED3026B7-A5C7-4616-AADA-DD623D9CC0FF}"/>
                </a:ext>
              </a:extLst>
            </p:cNvPr>
            <p:cNvSpPr>
              <a:spLocks/>
            </p:cNvSpPr>
            <p:nvPr/>
          </p:nvSpPr>
          <p:spPr>
            <a:xfrm rot="10800000">
              <a:off x="3168890" y="2274975"/>
              <a:ext cx="245686" cy="24568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ounded Rectangle 5">
              <a:extLst>
                <a:ext uri="{FF2B5EF4-FFF2-40B4-BE49-F238E27FC236}">
                  <a16:creationId xmlns:a16="http://schemas.microsoft.com/office/drawing/2014/main" id="{AB2DEE52-25C6-4722-ADF5-7AFA7F7FF067}"/>
                </a:ext>
              </a:extLst>
            </p:cNvPr>
            <p:cNvSpPr>
              <a:spLocks/>
            </p:cNvSpPr>
            <p:nvPr/>
          </p:nvSpPr>
          <p:spPr>
            <a:xfrm>
              <a:off x="2178507" y="3266787"/>
              <a:ext cx="245686" cy="24568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2">
              <a:extLst>
                <a:ext uri="{FF2B5EF4-FFF2-40B4-BE49-F238E27FC236}">
                  <a16:creationId xmlns:a16="http://schemas.microsoft.com/office/drawing/2014/main" id="{A5955E10-BAA2-4217-94F5-890F25715CF0}"/>
                </a:ext>
              </a:extLst>
            </p:cNvPr>
            <p:cNvSpPr>
              <a:spLocks/>
            </p:cNvSpPr>
            <p:nvPr/>
          </p:nvSpPr>
          <p:spPr>
            <a:xfrm>
              <a:off x="4308029" y="2614731"/>
              <a:ext cx="245686" cy="245686"/>
            </a:xfrm>
            <a:custGeom>
              <a:avLst/>
              <a:gdLst/>
              <a:ahLst/>
              <a:cxnLst/>
              <a:rect l="l" t="t" r="r" b="b"/>
              <a:pathLst>
                <a:path w="3880153" h="3953697">
                  <a:moveTo>
                    <a:pt x="1455" y="3168352"/>
                  </a:moveTo>
                  <a:cubicBezTo>
                    <a:pt x="205207" y="3400679"/>
                    <a:pt x="634857" y="3494667"/>
                    <a:pt x="960501" y="3505633"/>
                  </a:cubicBezTo>
                  <a:cubicBezTo>
                    <a:pt x="1028690" y="3627447"/>
                    <a:pt x="1119686" y="3734676"/>
                    <a:pt x="1227538" y="3821974"/>
                  </a:cubicBezTo>
                  <a:cubicBezTo>
                    <a:pt x="1160267" y="3830083"/>
                    <a:pt x="1089308" y="3833153"/>
                    <a:pt x="1014889" y="3832102"/>
                  </a:cubicBezTo>
                  <a:cubicBezTo>
                    <a:pt x="621954" y="3837001"/>
                    <a:pt x="201774" y="3729237"/>
                    <a:pt x="6261" y="3480618"/>
                  </a:cubicBezTo>
                  <a:cubicBezTo>
                    <a:pt x="13084" y="3484795"/>
                    <a:pt x="14745" y="3457252"/>
                    <a:pt x="1455" y="3168352"/>
                  </a:cubicBezTo>
                  <a:close/>
                  <a:moveTo>
                    <a:pt x="3880153" y="3138359"/>
                  </a:moveTo>
                  <a:cubicBezTo>
                    <a:pt x="3866863" y="3427259"/>
                    <a:pt x="3868524" y="3454802"/>
                    <a:pt x="3875347" y="3450625"/>
                  </a:cubicBezTo>
                  <a:cubicBezTo>
                    <a:pt x="3706183" y="3641999"/>
                    <a:pt x="3368822" y="3808933"/>
                    <a:pt x="2885642" y="3802109"/>
                  </a:cubicBezTo>
                  <a:cubicBezTo>
                    <a:pt x="2813626" y="3803007"/>
                    <a:pt x="2740694" y="3800121"/>
                    <a:pt x="2668496" y="3792296"/>
                  </a:cubicBezTo>
                  <a:cubicBezTo>
                    <a:pt x="2770475" y="3703843"/>
                    <a:pt x="2855364" y="3596451"/>
                    <a:pt x="2918364" y="3475766"/>
                  </a:cubicBezTo>
                  <a:cubicBezTo>
                    <a:pt x="3244332" y="3465202"/>
                    <a:pt x="3675828" y="3371339"/>
                    <a:pt x="3880153" y="3138359"/>
                  </a:cubicBezTo>
                  <a:close/>
                  <a:moveTo>
                    <a:pt x="2029821" y="3074540"/>
                  </a:moveTo>
                  <a:cubicBezTo>
                    <a:pt x="2072358" y="3090570"/>
                    <a:pt x="2100256" y="3117016"/>
                    <a:pt x="2101178" y="3147049"/>
                  </a:cubicBezTo>
                  <a:cubicBezTo>
                    <a:pt x="2102135" y="3178198"/>
                    <a:pt x="2073853" y="3206004"/>
                    <a:pt x="2029821" y="3222855"/>
                  </a:cubicBezTo>
                  <a:close/>
                  <a:moveTo>
                    <a:pt x="1455" y="2758032"/>
                  </a:moveTo>
                  <a:cubicBezTo>
                    <a:pt x="177591" y="2958870"/>
                    <a:pt x="522539" y="3056328"/>
                    <a:pt x="823260" y="3085716"/>
                  </a:cubicBezTo>
                  <a:cubicBezTo>
                    <a:pt x="836237" y="3203756"/>
                    <a:pt x="868282" y="3316114"/>
                    <a:pt x="916781" y="3419465"/>
                  </a:cubicBezTo>
                  <a:cubicBezTo>
                    <a:pt x="553826" y="3407844"/>
                    <a:pt x="185565" y="3298305"/>
                    <a:pt x="6261" y="3070298"/>
                  </a:cubicBezTo>
                  <a:cubicBezTo>
                    <a:pt x="13084" y="3074475"/>
                    <a:pt x="14745" y="3046932"/>
                    <a:pt x="1455" y="2758032"/>
                  </a:cubicBezTo>
                  <a:close/>
                  <a:moveTo>
                    <a:pt x="3880153" y="2733869"/>
                  </a:moveTo>
                  <a:cubicBezTo>
                    <a:pt x="3866863" y="3022769"/>
                    <a:pt x="3868524" y="3050312"/>
                    <a:pt x="3875347" y="3046135"/>
                  </a:cubicBezTo>
                  <a:cubicBezTo>
                    <a:pt x="3714650" y="3227931"/>
                    <a:pt x="3402172" y="3387671"/>
                    <a:pt x="2957054" y="3395450"/>
                  </a:cubicBezTo>
                  <a:cubicBezTo>
                    <a:pt x="3001703" y="3291967"/>
                    <a:pt x="3030894" y="3180307"/>
                    <a:pt x="3041718" y="3063353"/>
                  </a:cubicBezTo>
                  <a:cubicBezTo>
                    <a:pt x="3346235" y="3035739"/>
                    <a:pt x="3700756" y="2938426"/>
                    <a:pt x="3880153" y="2733869"/>
                  </a:cubicBezTo>
                  <a:close/>
                  <a:moveTo>
                    <a:pt x="1820161" y="2670546"/>
                  </a:moveTo>
                  <a:lnTo>
                    <a:pt x="1820161" y="2807794"/>
                  </a:lnTo>
                  <a:cubicBezTo>
                    <a:pt x="1784534" y="2791726"/>
                    <a:pt x="1761919" y="2767633"/>
                    <a:pt x="1761090" y="2740643"/>
                  </a:cubicBezTo>
                  <a:cubicBezTo>
                    <a:pt x="1760228" y="2712584"/>
                    <a:pt x="1783091" y="2687237"/>
                    <a:pt x="1820161" y="2670546"/>
                  </a:cubicBezTo>
                  <a:close/>
                  <a:moveTo>
                    <a:pt x="1820161" y="2351698"/>
                  </a:moveTo>
                  <a:lnTo>
                    <a:pt x="1820161" y="2426781"/>
                  </a:lnTo>
                  <a:cubicBezTo>
                    <a:pt x="1541058" y="2454722"/>
                    <a:pt x="1332994" y="2587385"/>
                    <a:pt x="1337817" y="2744384"/>
                  </a:cubicBezTo>
                  <a:cubicBezTo>
                    <a:pt x="1342529" y="2897779"/>
                    <a:pt x="1548926" y="3024362"/>
                    <a:pt x="1820161" y="3051732"/>
                  </a:cubicBezTo>
                  <a:lnTo>
                    <a:pt x="1820161" y="3217389"/>
                  </a:lnTo>
                  <a:cubicBezTo>
                    <a:pt x="1786002" y="3201854"/>
                    <a:pt x="1763663" y="3178972"/>
                    <a:pt x="1761274" y="3153060"/>
                  </a:cubicBezTo>
                  <a:lnTo>
                    <a:pt x="1338460" y="3164281"/>
                  </a:lnTo>
                  <a:cubicBezTo>
                    <a:pt x="1352256" y="3313879"/>
                    <a:pt x="1556620" y="3434536"/>
                    <a:pt x="1820161" y="3461071"/>
                  </a:cubicBezTo>
                  <a:lnTo>
                    <a:pt x="1820161" y="3539697"/>
                  </a:lnTo>
                  <a:lnTo>
                    <a:pt x="2029821" y="3539697"/>
                  </a:lnTo>
                  <a:lnTo>
                    <a:pt x="2029821" y="3462128"/>
                  </a:lnTo>
                  <a:cubicBezTo>
                    <a:pt x="2315071" y="3436849"/>
                    <a:pt x="2529344" y="3302606"/>
                    <a:pt x="2524450" y="3143308"/>
                  </a:cubicBezTo>
                  <a:cubicBezTo>
                    <a:pt x="2519668" y="2987610"/>
                    <a:pt x="2307099" y="2859535"/>
                    <a:pt x="2029821" y="2834965"/>
                  </a:cubicBezTo>
                  <a:lnTo>
                    <a:pt x="2029821" y="2665297"/>
                  </a:lnTo>
                  <a:cubicBezTo>
                    <a:pt x="2070848" y="2680600"/>
                    <a:pt x="2098329" y="2705732"/>
                    <a:pt x="2100994" y="2734632"/>
                  </a:cubicBezTo>
                  <a:lnTo>
                    <a:pt x="2523807" y="2723411"/>
                  </a:lnTo>
                  <a:cubicBezTo>
                    <a:pt x="2509797" y="2571487"/>
                    <a:pt x="2299247" y="2449410"/>
                    <a:pt x="2029821" y="2425195"/>
                  </a:cubicBezTo>
                  <a:lnTo>
                    <a:pt x="2029821" y="2351698"/>
                  </a:lnTo>
                  <a:close/>
                  <a:moveTo>
                    <a:pt x="1455" y="2347712"/>
                  </a:moveTo>
                  <a:cubicBezTo>
                    <a:pt x="183117" y="2554851"/>
                    <a:pt x="544352" y="2652021"/>
                    <a:pt x="851373" y="2678440"/>
                  </a:cubicBezTo>
                  <a:cubicBezTo>
                    <a:pt x="827251" y="2766976"/>
                    <a:pt x="815133" y="2860130"/>
                    <a:pt x="815133" y="2956114"/>
                  </a:cubicBezTo>
                  <a:cubicBezTo>
                    <a:pt x="815133" y="2971896"/>
                    <a:pt x="815461" y="2987602"/>
                    <a:pt x="817509" y="3003166"/>
                  </a:cubicBezTo>
                  <a:cubicBezTo>
                    <a:pt x="488191" y="2976547"/>
                    <a:pt x="169203" y="2867179"/>
                    <a:pt x="6261" y="2659978"/>
                  </a:cubicBezTo>
                  <a:cubicBezTo>
                    <a:pt x="13084" y="2664155"/>
                    <a:pt x="14745" y="2636612"/>
                    <a:pt x="1455" y="2347712"/>
                  </a:cubicBezTo>
                  <a:close/>
                  <a:moveTo>
                    <a:pt x="3880153" y="2329379"/>
                  </a:moveTo>
                  <a:cubicBezTo>
                    <a:pt x="3866863" y="2618279"/>
                    <a:pt x="3868524" y="2645822"/>
                    <a:pt x="3875347" y="2641645"/>
                  </a:cubicBezTo>
                  <a:cubicBezTo>
                    <a:pt x="3725516" y="2811149"/>
                    <a:pt x="3443734" y="2961479"/>
                    <a:pt x="3045509" y="2988274"/>
                  </a:cubicBezTo>
                  <a:lnTo>
                    <a:pt x="3047133" y="2956114"/>
                  </a:lnTo>
                  <a:cubicBezTo>
                    <a:pt x="3047133" y="2854429"/>
                    <a:pt x="3033534" y="2755921"/>
                    <a:pt x="3006831" y="2662641"/>
                  </a:cubicBezTo>
                  <a:cubicBezTo>
                    <a:pt x="3318650" y="2638590"/>
                    <a:pt x="3693842" y="2541819"/>
                    <a:pt x="3880153" y="2329379"/>
                  </a:cubicBezTo>
                  <a:close/>
                  <a:moveTo>
                    <a:pt x="1931133" y="1937697"/>
                  </a:moveTo>
                  <a:cubicBezTo>
                    <a:pt x="2487898" y="1937697"/>
                    <a:pt x="2939245" y="2388994"/>
                    <a:pt x="2939245" y="2945697"/>
                  </a:cubicBezTo>
                  <a:cubicBezTo>
                    <a:pt x="2939245" y="3502400"/>
                    <a:pt x="2487898" y="3953697"/>
                    <a:pt x="1931133" y="3953697"/>
                  </a:cubicBezTo>
                  <a:cubicBezTo>
                    <a:pt x="1374368" y="3953697"/>
                    <a:pt x="923021" y="3502400"/>
                    <a:pt x="923021" y="2945697"/>
                  </a:cubicBezTo>
                  <a:cubicBezTo>
                    <a:pt x="923021" y="2388994"/>
                    <a:pt x="1374368" y="1937697"/>
                    <a:pt x="1931133" y="1937697"/>
                  </a:cubicBezTo>
                  <a:close/>
                  <a:moveTo>
                    <a:pt x="1455" y="1937392"/>
                  </a:moveTo>
                  <a:cubicBezTo>
                    <a:pt x="214734" y="2180582"/>
                    <a:pt x="675532" y="2272194"/>
                    <a:pt x="1005427" y="2276729"/>
                  </a:cubicBezTo>
                  <a:lnTo>
                    <a:pt x="1048467" y="2274995"/>
                  </a:lnTo>
                  <a:cubicBezTo>
                    <a:pt x="973036" y="2370730"/>
                    <a:pt x="913948" y="2479702"/>
                    <a:pt x="874973" y="2597837"/>
                  </a:cubicBezTo>
                  <a:cubicBezTo>
                    <a:pt x="525848" y="2578625"/>
                    <a:pt x="178686" y="2468917"/>
                    <a:pt x="6261" y="2249658"/>
                  </a:cubicBezTo>
                  <a:cubicBezTo>
                    <a:pt x="13084" y="2253835"/>
                    <a:pt x="14745" y="2226292"/>
                    <a:pt x="1455" y="1937392"/>
                  </a:cubicBezTo>
                  <a:close/>
                  <a:moveTo>
                    <a:pt x="3880153" y="1924889"/>
                  </a:moveTo>
                  <a:cubicBezTo>
                    <a:pt x="3866863" y="2213789"/>
                    <a:pt x="3868524" y="2241332"/>
                    <a:pt x="3875347" y="2237155"/>
                  </a:cubicBezTo>
                  <a:cubicBezTo>
                    <a:pt x="3717776" y="2415415"/>
                    <a:pt x="3414270" y="2572469"/>
                    <a:pt x="2982846" y="2585687"/>
                  </a:cubicBezTo>
                  <a:cubicBezTo>
                    <a:pt x="2942265" y="2466665"/>
                    <a:pt x="2881020" y="2357243"/>
                    <a:pt x="2803561" y="2261302"/>
                  </a:cubicBezTo>
                  <a:cubicBezTo>
                    <a:pt x="2828324" y="2263132"/>
                    <a:pt x="2852587" y="2263902"/>
                    <a:pt x="2876180" y="2264226"/>
                  </a:cubicBezTo>
                  <a:cubicBezTo>
                    <a:pt x="3206076" y="2259691"/>
                    <a:pt x="3666874" y="2168079"/>
                    <a:pt x="3880153" y="1924889"/>
                  </a:cubicBezTo>
                  <a:close/>
                  <a:moveTo>
                    <a:pt x="2970728" y="1742046"/>
                  </a:moveTo>
                  <a:cubicBezTo>
                    <a:pt x="3013265" y="1749515"/>
                    <a:pt x="3041163" y="1761838"/>
                    <a:pt x="3042085" y="1775832"/>
                  </a:cubicBezTo>
                  <a:cubicBezTo>
                    <a:pt x="3043042" y="1790346"/>
                    <a:pt x="3014760" y="1803303"/>
                    <a:pt x="2970728" y="1811155"/>
                  </a:cubicBezTo>
                  <a:close/>
                  <a:moveTo>
                    <a:pt x="2761068" y="1553800"/>
                  </a:moveTo>
                  <a:lnTo>
                    <a:pt x="2761068" y="1617752"/>
                  </a:lnTo>
                  <a:cubicBezTo>
                    <a:pt x="2725441" y="1610265"/>
                    <a:pt x="2702826" y="1599039"/>
                    <a:pt x="2701997" y="1586462"/>
                  </a:cubicBezTo>
                  <a:cubicBezTo>
                    <a:pt x="2701135" y="1573388"/>
                    <a:pt x="2723998" y="1561577"/>
                    <a:pt x="2761068" y="1553800"/>
                  </a:cubicBezTo>
                  <a:close/>
                  <a:moveTo>
                    <a:pt x="2761068" y="1405229"/>
                  </a:moveTo>
                  <a:lnTo>
                    <a:pt x="2761068" y="1440215"/>
                  </a:lnTo>
                  <a:cubicBezTo>
                    <a:pt x="2481965" y="1453234"/>
                    <a:pt x="2273901" y="1515050"/>
                    <a:pt x="2278724" y="1588206"/>
                  </a:cubicBezTo>
                  <a:cubicBezTo>
                    <a:pt x="2283436" y="1659682"/>
                    <a:pt x="2489833" y="1718665"/>
                    <a:pt x="2761068" y="1731418"/>
                  </a:cubicBezTo>
                  <a:lnTo>
                    <a:pt x="2761068" y="1808608"/>
                  </a:lnTo>
                  <a:cubicBezTo>
                    <a:pt x="2726909" y="1801369"/>
                    <a:pt x="2704570" y="1790707"/>
                    <a:pt x="2702181" y="1778633"/>
                  </a:cubicBezTo>
                  <a:lnTo>
                    <a:pt x="2279367" y="1783861"/>
                  </a:lnTo>
                  <a:cubicBezTo>
                    <a:pt x="2293163" y="1853568"/>
                    <a:pt x="2497527" y="1909790"/>
                    <a:pt x="2761068" y="1922154"/>
                  </a:cubicBezTo>
                  <a:lnTo>
                    <a:pt x="2761068" y="1958791"/>
                  </a:lnTo>
                  <a:lnTo>
                    <a:pt x="2970728" y="1958791"/>
                  </a:lnTo>
                  <a:lnTo>
                    <a:pt x="2970728" y="1922647"/>
                  </a:lnTo>
                  <a:cubicBezTo>
                    <a:pt x="3255978" y="1910868"/>
                    <a:pt x="3470251" y="1848316"/>
                    <a:pt x="3465357" y="1774089"/>
                  </a:cubicBezTo>
                  <a:cubicBezTo>
                    <a:pt x="3460575" y="1701540"/>
                    <a:pt x="3248006" y="1641862"/>
                    <a:pt x="2970728" y="1630413"/>
                  </a:cubicBezTo>
                  <a:lnTo>
                    <a:pt x="2970728" y="1551354"/>
                  </a:lnTo>
                  <a:cubicBezTo>
                    <a:pt x="3011755" y="1558485"/>
                    <a:pt x="3039236" y="1570195"/>
                    <a:pt x="3041901" y="1583662"/>
                  </a:cubicBezTo>
                  <a:lnTo>
                    <a:pt x="3464714" y="1578433"/>
                  </a:lnTo>
                  <a:cubicBezTo>
                    <a:pt x="3450704" y="1507642"/>
                    <a:pt x="3240154" y="1450759"/>
                    <a:pt x="2970728" y="1439476"/>
                  </a:cubicBezTo>
                  <a:lnTo>
                    <a:pt x="2970728" y="1405229"/>
                  </a:lnTo>
                  <a:close/>
                  <a:moveTo>
                    <a:pt x="2872041" y="1244391"/>
                  </a:moveTo>
                  <a:cubicBezTo>
                    <a:pt x="3428806" y="1244391"/>
                    <a:pt x="3880153" y="1453922"/>
                    <a:pt x="3880153" y="1712391"/>
                  </a:cubicBezTo>
                  <a:cubicBezTo>
                    <a:pt x="3880153" y="1970860"/>
                    <a:pt x="3428806" y="2180391"/>
                    <a:pt x="2872041" y="2180391"/>
                  </a:cubicBezTo>
                  <a:cubicBezTo>
                    <a:pt x="2823092" y="2180391"/>
                    <a:pt x="2774958" y="2178772"/>
                    <a:pt x="2727893" y="2175376"/>
                  </a:cubicBezTo>
                  <a:cubicBezTo>
                    <a:pt x="2525684" y="1968353"/>
                    <a:pt x="2243385" y="1840114"/>
                    <a:pt x="1931133" y="1840114"/>
                  </a:cubicBezTo>
                  <a:cubicBezTo>
                    <a:pt x="1612467" y="1840114"/>
                    <a:pt x="1324996" y="1973676"/>
                    <a:pt x="1122380" y="2188572"/>
                  </a:cubicBezTo>
                  <a:cubicBezTo>
                    <a:pt x="1087421" y="2190857"/>
                    <a:pt x="1051575" y="2191340"/>
                    <a:pt x="1014889" y="2190822"/>
                  </a:cubicBezTo>
                  <a:cubicBezTo>
                    <a:pt x="621954" y="2195721"/>
                    <a:pt x="201774" y="2087957"/>
                    <a:pt x="6261" y="1839338"/>
                  </a:cubicBezTo>
                  <a:cubicBezTo>
                    <a:pt x="13084" y="1843515"/>
                    <a:pt x="14745" y="1815972"/>
                    <a:pt x="1455" y="1527072"/>
                  </a:cubicBezTo>
                  <a:cubicBezTo>
                    <a:pt x="214734" y="1770262"/>
                    <a:pt x="675532" y="1861874"/>
                    <a:pt x="1005427" y="1866409"/>
                  </a:cubicBezTo>
                  <a:cubicBezTo>
                    <a:pt x="1278600" y="1862654"/>
                    <a:pt x="1641530" y="1799192"/>
                    <a:pt x="1878042" y="1637444"/>
                  </a:cubicBezTo>
                  <a:cubicBezTo>
                    <a:pt x="1954537" y="1414404"/>
                    <a:pt x="2370521" y="1244391"/>
                    <a:pt x="2872041" y="1244391"/>
                  </a:cubicBezTo>
                  <a:close/>
                  <a:moveTo>
                    <a:pt x="1455" y="1116752"/>
                  </a:moveTo>
                  <a:cubicBezTo>
                    <a:pt x="214734" y="1359942"/>
                    <a:pt x="675532" y="1451554"/>
                    <a:pt x="1005427" y="1456089"/>
                  </a:cubicBezTo>
                  <a:cubicBezTo>
                    <a:pt x="1335323" y="1451554"/>
                    <a:pt x="1796121" y="1359942"/>
                    <a:pt x="2009400" y="1116752"/>
                  </a:cubicBezTo>
                  <a:cubicBezTo>
                    <a:pt x="1996110" y="1405652"/>
                    <a:pt x="1997771" y="1433195"/>
                    <a:pt x="2004594" y="1429018"/>
                  </a:cubicBezTo>
                  <a:cubicBezTo>
                    <a:pt x="1835430" y="1620392"/>
                    <a:pt x="1498069" y="1787326"/>
                    <a:pt x="1014889" y="1780502"/>
                  </a:cubicBezTo>
                  <a:cubicBezTo>
                    <a:pt x="621954" y="1785401"/>
                    <a:pt x="201774" y="1677637"/>
                    <a:pt x="6261" y="1429018"/>
                  </a:cubicBezTo>
                  <a:cubicBezTo>
                    <a:pt x="13084" y="1433195"/>
                    <a:pt x="14745" y="1405652"/>
                    <a:pt x="1455" y="1116752"/>
                  </a:cubicBezTo>
                  <a:close/>
                  <a:moveTo>
                    <a:pt x="1455" y="706432"/>
                  </a:moveTo>
                  <a:cubicBezTo>
                    <a:pt x="214734" y="949622"/>
                    <a:pt x="675532" y="1041234"/>
                    <a:pt x="1005427" y="1045769"/>
                  </a:cubicBezTo>
                  <a:cubicBezTo>
                    <a:pt x="1335323" y="1041234"/>
                    <a:pt x="1796121" y="949622"/>
                    <a:pt x="2009400" y="706432"/>
                  </a:cubicBezTo>
                  <a:cubicBezTo>
                    <a:pt x="1996110" y="995332"/>
                    <a:pt x="1997771" y="1022875"/>
                    <a:pt x="2004594" y="1018698"/>
                  </a:cubicBezTo>
                  <a:cubicBezTo>
                    <a:pt x="1835430" y="1210072"/>
                    <a:pt x="1498069" y="1377006"/>
                    <a:pt x="1014889" y="1370182"/>
                  </a:cubicBezTo>
                  <a:cubicBezTo>
                    <a:pt x="621954" y="1375081"/>
                    <a:pt x="201774" y="1267317"/>
                    <a:pt x="6261" y="1018698"/>
                  </a:cubicBezTo>
                  <a:cubicBezTo>
                    <a:pt x="13084" y="1022875"/>
                    <a:pt x="14745" y="995332"/>
                    <a:pt x="1455" y="706432"/>
                  </a:cubicBezTo>
                  <a:close/>
                  <a:moveTo>
                    <a:pt x="1106799" y="489687"/>
                  </a:moveTo>
                  <a:cubicBezTo>
                    <a:pt x="1149336" y="497156"/>
                    <a:pt x="1177233" y="509479"/>
                    <a:pt x="1178156" y="523473"/>
                  </a:cubicBezTo>
                  <a:cubicBezTo>
                    <a:pt x="1179112" y="537987"/>
                    <a:pt x="1150831" y="550944"/>
                    <a:pt x="1106799" y="558796"/>
                  </a:cubicBezTo>
                  <a:close/>
                  <a:moveTo>
                    <a:pt x="897139" y="301441"/>
                  </a:moveTo>
                  <a:lnTo>
                    <a:pt x="897139" y="365393"/>
                  </a:lnTo>
                  <a:cubicBezTo>
                    <a:pt x="861512" y="357906"/>
                    <a:pt x="838897" y="346680"/>
                    <a:pt x="838068" y="334103"/>
                  </a:cubicBezTo>
                  <a:cubicBezTo>
                    <a:pt x="837206" y="321029"/>
                    <a:pt x="860069" y="309218"/>
                    <a:pt x="897139" y="301441"/>
                  </a:cubicBezTo>
                  <a:close/>
                  <a:moveTo>
                    <a:pt x="897139" y="152870"/>
                  </a:moveTo>
                  <a:lnTo>
                    <a:pt x="897139" y="187856"/>
                  </a:lnTo>
                  <a:cubicBezTo>
                    <a:pt x="618036" y="200875"/>
                    <a:pt x="409972" y="262691"/>
                    <a:pt x="414795" y="335847"/>
                  </a:cubicBezTo>
                  <a:cubicBezTo>
                    <a:pt x="419507" y="407323"/>
                    <a:pt x="625904" y="466306"/>
                    <a:pt x="897139" y="479059"/>
                  </a:cubicBezTo>
                  <a:lnTo>
                    <a:pt x="897139" y="556249"/>
                  </a:lnTo>
                  <a:cubicBezTo>
                    <a:pt x="862980" y="549010"/>
                    <a:pt x="840641" y="538348"/>
                    <a:pt x="838251" y="526274"/>
                  </a:cubicBezTo>
                  <a:lnTo>
                    <a:pt x="415438" y="531502"/>
                  </a:lnTo>
                  <a:cubicBezTo>
                    <a:pt x="429234" y="601209"/>
                    <a:pt x="633598" y="657431"/>
                    <a:pt x="897139" y="669795"/>
                  </a:cubicBezTo>
                  <a:lnTo>
                    <a:pt x="897139" y="706432"/>
                  </a:lnTo>
                  <a:lnTo>
                    <a:pt x="1106799" y="706432"/>
                  </a:lnTo>
                  <a:lnTo>
                    <a:pt x="1106799" y="670288"/>
                  </a:lnTo>
                  <a:cubicBezTo>
                    <a:pt x="1392049" y="658509"/>
                    <a:pt x="1606322" y="595956"/>
                    <a:pt x="1601428" y="521730"/>
                  </a:cubicBezTo>
                  <a:cubicBezTo>
                    <a:pt x="1596646" y="449181"/>
                    <a:pt x="1384077" y="389502"/>
                    <a:pt x="1106799" y="378054"/>
                  </a:cubicBezTo>
                  <a:lnTo>
                    <a:pt x="1106799" y="298995"/>
                  </a:lnTo>
                  <a:cubicBezTo>
                    <a:pt x="1147826" y="306126"/>
                    <a:pt x="1175307" y="317836"/>
                    <a:pt x="1177972" y="331303"/>
                  </a:cubicBezTo>
                  <a:lnTo>
                    <a:pt x="1600785" y="326074"/>
                  </a:lnTo>
                  <a:cubicBezTo>
                    <a:pt x="1586775" y="255283"/>
                    <a:pt x="1376225" y="198400"/>
                    <a:pt x="1106799" y="187117"/>
                  </a:cubicBezTo>
                  <a:lnTo>
                    <a:pt x="1106799" y="152870"/>
                  </a:lnTo>
                  <a:close/>
                  <a:moveTo>
                    <a:pt x="1008112" y="0"/>
                  </a:moveTo>
                  <a:cubicBezTo>
                    <a:pt x="1564877" y="0"/>
                    <a:pt x="2016224" y="209531"/>
                    <a:pt x="2016224" y="468000"/>
                  </a:cubicBezTo>
                  <a:cubicBezTo>
                    <a:pt x="2016224" y="726469"/>
                    <a:pt x="1564877" y="936000"/>
                    <a:pt x="1008112" y="936000"/>
                  </a:cubicBezTo>
                  <a:cubicBezTo>
                    <a:pt x="451347" y="936000"/>
                    <a:pt x="0" y="726469"/>
                    <a:pt x="0" y="468000"/>
                  </a:cubicBezTo>
                  <a:cubicBezTo>
                    <a:pt x="0" y="209531"/>
                    <a:pt x="451347" y="0"/>
                    <a:pt x="10081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ound Same Side Corner Rectangle 24">
              <a:extLst>
                <a:ext uri="{FF2B5EF4-FFF2-40B4-BE49-F238E27FC236}">
                  <a16:creationId xmlns:a16="http://schemas.microsoft.com/office/drawing/2014/main" id="{DA4B7F4D-F421-409C-BF6B-87E6A93643F9}"/>
                </a:ext>
              </a:extLst>
            </p:cNvPr>
            <p:cNvSpPr>
              <a:spLocks noChangeAspect="1"/>
            </p:cNvSpPr>
            <p:nvPr/>
          </p:nvSpPr>
          <p:spPr>
            <a:xfrm rot="16200000">
              <a:off x="3577254" y="3944472"/>
              <a:ext cx="245686" cy="231212"/>
            </a:xfrm>
            <a:custGeom>
              <a:avLst/>
              <a:gdLst/>
              <a:ahLst/>
              <a:cxnLst/>
              <a:rect l="l" t="t" r="r" b="b"/>
              <a:pathLst>
                <a:path w="4021059" h="3784144">
                  <a:moveTo>
                    <a:pt x="1438082" y="3038644"/>
                  </a:moveTo>
                  <a:cubicBezTo>
                    <a:pt x="1438082" y="2940622"/>
                    <a:pt x="1358620" y="2861160"/>
                    <a:pt x="1260598" y="2861160"/>
                  </a:cubicBezTo>
                  <a:cubicBezTo>
                    <a:pt x="1162576" y="2861160"/>
                    <a:pt x="1083114" y="2940622"/>
                    <a:pt x="1083114" y="3038644"/>
                  </a:cubicBezTo>
                  <a:cubicBezTo>
                    <a:pt x="1083114" y="3136666"/>
                    <a:pt x="1162576" y="3216128"/>
                    <a:pt x="1260598" y="3216128"/>
                  </a:cubicBezTo>
                  <a:cubicBezTo>
                    <a:pt x="1358620" y="3216128"/>
                    <a:pt x="1438082" y="3136666"/>
                    <a:pt x="1438082" y="3038644"/>
                  </a:cubicBezTo>
                  <a:close/>
                  <a:moveTo>
                    <a:pt x="1685789" y="2848634"/>
                  </a:moveTo>
                  <a:lnTo>
                    <a:pt x="1685789" y="3784144"/>
                  </a:lnTo>
                  <a:lnTo>
                    <a:pt x="835406" y="3784144"/>
                  </a:lnTo>
                  <a:lnTo>
                    <a:pt x="835406" y="2848634"/>
                  </a:lnTo>
                  <a:cubicBezTo>
                    <a:pt x="835406" y="2715464"/>
                    <a:pt x="943362" y="2607508"/>
                    <a:pt x="1076532" y="2607508"/>
                  </a:cubicBezTo>
                  <a:lnTo>
                    <a:pt x="1444663" y="2607508"/>
                  </a:lnTo>
                  <a:cubicBezTo>
                    <a:pt x="1577833" y="2607508"/>
                    <a:pt x="1685789" y="2715464"/>
                    <a:pt x="1685789" y="2848634"/>
                  </a:cubicBezTo>
                  <a:close/>
                  <a:moveTo>
                    <a:pt x="2681691" y="1560784"/>
                  </a:moveTo>
                  <a:lnTo>
                    <a:pt x="2520278" y="1399371"/>
                  </a:lnTo>
                  <a:lnTo>
                    <a:pt x="2520278" y="1722197"/>
                  </a:lnTo>
                  <a:close/>
                  <a:moveTo>
                    <a:pt x="2690551" y="2062563"/>
                  </a:moveTo>
                  <a:lnTo>
                    <a:pt x="2571773" y="2172028"/>
                  </a:lnTo>
                  <a:lnTo>
                    <a:pt x="2571565" y="2170767"/>
                  </a:lnTo>
                  <a:cubicBezTo>
                    <a:pt x="2565295" y="2133316"/>
                    <a:pt x="2579835" y="2102890"/>
                    <a:pt x="2605809" y="2080762"/>
                  </a:cubicBezTo>
                  <a:lnTo>
                    <a:pt x="2605085" y="2080039"/>
                  </a:lnTo>
                  <a:cubicBezTo>
                    <a:pt x="2629312" y="2061231"/>
                    <a:pt x="2660801" y="2054760"/>
                    <a:pt x="2690551" y="2062563"/>
                  </a:cubicBezTo>
                  <a:close/>
                  <a:moveTo>
                    <a:pt x="2805318" y="271915"/>
                  </a:moveTo>
                  <a:cubicBezTo>
                    <a:pt x="2805318" y="213510"/>
                    <a:pt x="2757972" y="166164"/>
                    <a:pt x="2699567" y="166165"/>
                  </a:cubicBezTo>
                  <a:lnTo>
                    <a:pt x="2605985" y="166164"/>
                  </a:lnTo>
                  <a:cubicBezTo>
                    <a:pt x="2569718" y="166164"/>
                    <a:pt x="2537715" y="184420"/>
                    <a:pt x="2520278" y="213348"/>
                  </a:cubicBezTo>
                  <a:lnTo>
                    <a:pt x="2520278" y="1144667"/>
                  </a:lnTo>
                  <a:lnTo>
                    <a:pt x="2805318" y="1429706"/>
                  </a:lnTo>
                  <a:close/>
                  <a:moveTo>
                    <a:pt x="2914414" y="2183230"/>
                  </a:moveTo>
                  <a:cubicBezTo>
                    <a:pt x="2916138" y="2161337"/>
                    <a:pt x="2914974" y="2139034"/>
                    <a:pt x="2910723" y="2116871"/>
                  </a:cubicBezTo>
                  <a:cubicBezTo>
                    <a:pt x="2904917" y="2086596"/>
                    <a:pt x="2893664" y="2058206"/>
                    <a:pt x="2877586" y="2033043"/>
                  </a:cubicBezTo>
                  <a:lnTo>
                    <a:pt x="2910320" y="2002876"/>
                  </a:lnTo>
                  <a:lnTo>
                    <a:pt x="2839132" y="1925632"/>
                  </a:lnTo>
                  <a:lnTo>
                    <a:pt x="2804911" y="1957169"/>
                  </a:lnTo>
                  <a:cubicBezTo>
                    <a:pt x="2786423" y="1944693"/>
                    <a:pt x="2766308" y="1928861"/>
                    <a:pt x="2744536" y="1921686"/>
                  </a:cubicBezTo>
                  <a:cubicBezTo>
                    <a:pt x="2663685" y="1894525"/>
                    <a:pt x="2593444" y="1900720"/>
                    <a:pt x="2520278" y="1962365"/>
                  </a:cubicBezTo>
                  <a:lnTo>
                    <a:pt x="2520278" y="2377609"/>
                  </a:lnTo>
                  <a:lnTo>
                    <a:pt x="2534679" y="2403844"/>
                  </a:lnTo>
                  <a:cubicBezTo>
                    <a:pt x="2535520" y="2412330"/>
                    <a:pt x="2535725" y="2419536"/>
                    <a:pt x="2535211" y="2425889"/>
                  </a:cubicBezTo>
                  <a:cubicBezTo>
                    <a:pt x="2534104" y="2439525"/>
                    <a:pt x="2529673" y="2449229"/>
                    <a:pt x="2520278" y="2458554"/>
                  </a:cubicBezTo>
                  <a:lnTo>
                    <a:pt x="2520278" y="2643589"/>
                  </a:lnTo>
                  <a:cubicBezTo>
                    <a:pt x="2555319" y="2634093"/>
                    <a:pt x="2587477" y="2615579"/>
                    <a:pt x="2615369" y="2590681"/>
                  </a:cubicBezTo>
                  <a:lnTo>
                    <a:pt x="2615836" y="2591152"/>
                  </a:lnTo>
                  <a:cubicBezTo>
                    <a:pt x="2616723" y="2590269"/>
                    <a:pt x="2617603" y="2589375"/>
                    <a:pt x="2618311" y="2588315"/>
                  </a:cubicBezTo>
                  <a:lnTo>
                    <a:pt x="2619475" y="2587378"/>
                  </a:lnTo>
                  <a:lnTo>
                    <a:pt x="2619297" y="2587184"/>
                  </a:lnTo>
                  <a:cubicBezTo>
                    <a:pt x="2669117" y="2535196"/>
                    <a:pt x="2699996" y="2462122"/>
                    <a:pt x="2687110" y="2392597"/>
                  </a:cubicBezTo>
                  <a:cubicBezTo>
                    <a:pt x="2678683" y="2347127"/>
                    <a:pt x="2659987" y="2307337"/>
                    <a:pt x="2625854" y="2265038"/>
                  </a:cubicBezTo>
                  <a:lnTo>
                    <a:pt x="2766406" y="2135507"/>
                  </a:lnTo>
                  <a:lnTo>
                    <a:pt x="2769253" y="2144002"/>
                  </a:lnTo>
                  <a:cubicBezTo>
                    <a:pt x="2776409" y="2181310"/>
                    <a:pt x="2762789" y="2219567"/>
                    <a:pt x="2733668" y="2243962"/>
                  </a:cubicBezTo>
                  <a:lnTo>
                    <a:pt x="2826169" y="2354385"/>
                  </a:lnTo>
                  <a:cubicBezTo>
                    <a:pt x="2878065" y="2310913"/>
                    <a:pt x="2909241" y="2248912"/>
                    <a:pt x="2914414" y="2183230"/>
                  </a:cubicBezTo>
                  <a:close/>
                  <a:moveTo>
                    <a:pt x="3235338" y="2774350"/>
                  </a:moveTo>
                  <a:cubicBezTo>
                    <a:pt x="3235338" y="2877325"/>
                    <a:pt x="3151861" y="2960802"/>
                    <a:pt x="3048886" y="2960802"/>
                  </a:cubicBezTo>
                  <a:cubicBezTo>
                    <a:pt x="2945911" y="2960803"/>
                    <a:pt x="2862434" y="2877325"/>
                    <a:pt x="2862434" y="2774350"/>
                  </a:cubicBezTo>
                  <a:cubicBezTo>
                    <a:pt x="2862434" y="2671376"/>
                    <a:pt x="2945911" y="2587898"/>
                    <a:pt x="3048886" y="2587898"/>
                  </a:cubicBezTo>
                  <a:cubicBezTo>
                    <a:pt x="3151861" y="2587898"/>
                    <a:pt x="3235338" y="2671376"/>
                    <a:pt x="3235338" y="2774350"/>
                  </a:cubicBezTo>
                  <a:close/>
                  <a:moveTo>
                    <a:pt x="3606651" y="2485745"/>
                  </a:moveTo>
                  <a:lnTo>
                    <a:pt x="3292699" y="2171793"/>
                  </a:lnTo>
                  <a:lnTo>
                    <a:pt x="2520278" y="2944214"/>
                  </a:lnTo>
                  <a:lnTo>
                    <a:pt x="2520278" y="3010525"/>
                  </a:lnTo>
                  <a:lnTo>
                    <a:pt x="2808865" y="3299112"/>
                  </a:lnTo>
                  <a:cubicBezTo>
                    <a:pt x="2860660" y="3255244"/>
                    <a:pt x="2927822" y="3229604"/>
                    <a:pt x="3000972" y="3229604"/>
                  </a:cubicBezTo>
                  <a:cubicBezTo>
                    <a:pt x="3062536" y="3229604"/>
                    <a:pt x="3119856" y="3247765"/>
                    <a:pt x="3167617" y="3279410"/>
                  </a:cubicBezTo>
                  <a:lnTo>
                    <a:pt x="3587562" y="2859467"/>
                  </a:lnTo>
                  <a:cubicBezTo>
                    <a:pt x="3545449" y="2800746"/>
                    <a:pt x="3525068" y="2726637"/>
                    <a:pt x="3534396" y="2649265"/>
                  </a:cubicBezTo>
                  <a:cubicBezTo>
                    <a:pt x="3541975" y="2586391"/>
                    <a:pt x="3568098" y="2530271"/>
                    <a:pt x="3606651" y="2485745"/>
                  </a:cubicBezTo>
                  <a:close/>
                  <a:moveTo>
                    <a:pt x="4021059" y="2645448"/>
                  </a:moveTo>
                  <a:lnTo>
                    <a:pt x="2951795" y="3714712"/>
                  </a:lnTo>
                  <a:lnTo>
                    <a:pt x="2509320" y="3272237"/>
                  </a:lnTo>
                  <a:cubicBezTo>
                    <a:pt x="2467852" y="3459824"/>
                    <a:pt x="2300387" y="3599829"/>
                    <a:pt x="2100223" y="3599828"/>
                  </a:cubicBezTo>
                  <a:lnTo>
                    <a:pt x="1854311" y="3599828"/>
                  </a:lnTo>
                  <a:lnTo>
                    <a:pt x="1854311" y="2814686"/>
                  </a:lnTo>
                  <a:cubicBezTo>
                    <a:pt x="1854311" y="2634262"/>
                    <a:pt x="1708049" y="2488000"/>
                    <a:pt x="1527625" y="2488000"/>
                  </a:cubicBezTo>
                  <a:lnTo>
                    <a:pt x="1028869" y="2488000"/>
                  </a:lnTo>
                  <a:cubicBezTo>
                    <a:pt x="848445" y="2488000"/>
                    <a:pt x="702182" y="2634263"/>
                    <a:pt x="702182" y="2814687"/>
                  </a:cubicBezTo>
                  <a:lnTo>
                    <a:pt x="702182" y="3599827"/>
                  </a:lnTo>
                  <a:lnTo>
                    <a:pt x="420055" y="3599828"/>
                  </a:lnTo>
                  <a:cubicBezTo>
                    <a:pt x="188065" y="3599829"/>
                    <a:pt x="-1" y="3411763"/>
                    <a:pt x="0" y="3179773"/>
                  </a:cubicBezTo>
                  <a:lnTo>
                    <a:pt x="0" y="0"/>
                  </a:lnTo>
                  <a:lnTo>
                    <a:pt x="2520277" y="0"/>
                  </a:lnTo>
                  <a:lnTo>
                    <a:pt x="2520278" y="1"/>
                  </a:lnTo>
                  <a:lnTo>
                    <a:pt x="2669855" y="1"/>
                  </a:lnTo>
                  <a:cubicBezTo>
                    <a:pt x="2828680" y="1"/>
                    <a:pt x="2957434" y="128755"/>
                    <a:pt x="2957434" y="287580"/>
                  </a:cubicBezTo>
                  <a:lnTo>
                    <a:pt x="2957433" y="1512336"/>
                  </a:lnTo>
                  <a:cubicBezTo>
                    <a:pt x="2957434" y="1533672"/>
                    <a:pt x="2955111" y="1554464"/>
                    <a:pt x="2949906" y="1574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Rectangle 50">
              <a:extLst>
                <a:ext uri="{FF2B5EF4-FFF2-40B4-BE49-F238E27FC236}">
                  <a16:creationId xmlns:a16="http://schemas.microsoft.com/office/drawing/2014/main" id="{20967E39-03BF-4CCC-8120-2BEA0E6626F0}"/>
                </a:ext>
              </a:extLst>
            </p:cNvPr>
            <p:cNvSpPr>
              <a:spLocks noChangeAspect="1"/>
            </p:cNvSpPr>
            <p:nvPr/>
          </p:nvSpPr>
          <p:spPr>
            <a:xfrm>
              <a:off x="1408092" y="4129804"/>
              <a:ext cx="245686" cy="140720"/>
            </a:xfrm>
            <a:custGeom>
              <a:avLst/>
              <a:gdLst/>
              <a:ahLst/>
              <a:cxnLst/>
              <a:rect l="l" t="t" r="r" b="b"/>
              <a:pathLst>
                <a:path w="2797236" h="1602166">
                  <a:moveTo>
                    <a:pt x="676854" y="738042"/>
                  </a:moveTo>
                  <a:cubicBezTo>
                    <a:pt x="614942" y="702297"/>
                    <a:pt x="535774" y="723510"/>
                    <a:pt x="500029" y="785422"/>
                  </a:cubicBezTo>
                  <a:cubicBezTo>
                    <a:pt x="464284" y="847335"/>
                    <a:pt x="485497" y="926503"/>
                    <a:pt x="547409" y="962248"/>
                  </a:cubicBezTo>
                  <a:cubicBezTo>
                    <a:pt x="609321" y="997993"/>
                    <a:pt x="688490" y="976780"/>
                    <a:pt x="724235" y="914867"/>
                  </a:cubicBezTo>
                  <a:cubicBezTo>
                    <a:pt x="759980" y="852955"/>
                    <a:pt x="738766" y="773787"/>
                    <a:pt x="676854" y="738042"/>
                  </a:cubicBezTo>
                  <a:close/>
                  <a:moveTo>
                    <a:pt x="1505478" y="880583"/>
                  </a:moveTo>
                  <a:lnTo>
                    <a:pt x="1475082" y="873061"/>
                  </a:lnTo>
                  <a:lnTo>
                    <a:pt x="1475082" y="1008668"/>
                  </a:lnTo>
                  <a:cubicBezTo>
                    <a:pt x="1478425" y="1007382"/>
                    <a:pt x="1481683" y="1005827"/>
                    <a:pt x="1484860" y="1004059"/>
                  </a:cubicBezTo>
                  <a:cubicBezTo>
                    <a:pt x="1512039" y="988933"/>
                    <a:pt x="1529130" y="960585"/>
                    <a:pt x="1529788" y="929597"/>
                  </a:cubicBezTo>
                  <a:cubicBezTo>
                    <a:pt x="1530028" y="906726"/>
                    <a:pt x="1526034" y="896074"/>
                    <a:pt x="1505478" y="880583"/>
                  </a:cubicBezTo>
                  <a:close/>
                  <a:moveTo>
                    <a:pt x="1395816" y="619564"/>
                  </a:moveTo>
                  <a:cubicBezTo>
                    <a:pt x="1376272" y="632083"/>
                    <a:pt x="1363760" y="652864"/>
                    <a:pt x="1361807" y="675926"/>
                  </a:cubicBezTo>
                  <a:lnTo>
                    <a:pt x="1362578" y="675894"/>
                  </a:lnTo>
                  <a:cubicBezTo>
                    <a:pt x="1361574" y="701623"/>
                    <a:pt x="1371022" y="725250"/>
                    <a:pt x="1395009" y="740923"/>
                  </a:cubicBezTo>
                  <a:lnTo>
                    <a:pt x="1395816" y="741452"/>
                  </a:lnTo>
                  <a:close/>
                  <a:moveTo>
                    <a:pt x="1475082" y="467094"/>
                  </a:moveTo>
                  <a:lnTo>
                    <a:pt x="1475082" y="500684"/>
                  </a:lnTo>
                  <a:cubicBezTo>
                    <a:pt x="1497267" y="504631"/>
                    <a:pt x="1518774" y="512905"/>
                    <a:pt x="1538543" y="525166"/>
                  </a:cubicBezTo>
                  <a:cubicBezTo>
                    <a:pt x="1596427" y="561066"/>
                    <a:pt x="1630319" y="625508"/>
                    <a:pt x="1627098" y="693545"/>
                  </a:cubicBezTo>
                  <a:lnTo>
                    <a:pt x="1518521" y="688404"/>
                  </a:lnTo>
                  <a:cubicBezTo>
                    <a:pt x="1519877" y="659770"/>
                    <a:pt x="1505613" y="632649"/>
                    <a:pt x="1481252" y="617540"/>
                  </a:cubicBezTo>
                  <a:lnTo>
                    <a:pt x="1475082" y="614775"/>
                  </a:lnTo>
                  <a:lnTo>
                    <a:pt x="1475082" y="759007"/>
                  </a:lnTo>
                  <a:cubicBezTo>
                    <a:pt x="1516008" y="761698"/>
                    <a:pt x="1547648" y="771672"/>
                    <a:pt x="1577189" y="790249"/>
                  </a:cubicBezTo>
                  <a:cubicBezTo>
                    <a:pt x="1622357" y="818652"/>
                    <a:pt x="1647114" y="873156"/>
                    <a:pt x="1650484" y="927386"/>
                  </a:cubicBezTo>
                  <a:lnTo>
                    <a:pt x="1650683" y="927386"/>
                  </a:lnTo>
                  <a:lnTo>
                    <a:pt x="1650607" y="928511"/>
                  </a:lnTo>
                  <a:cubicBezTo>
                    <a:pt x="1650834" y="929446"/>
                    <a:pt x="1650880" y="930391"/>
                    <a:pt x="1650916" y="931336"/>
                  </a:cubicBezTo>
                  <a:lnTo>
                    <a:pt x="1650415" y="931353"/>
                  </a:lnTo>
                  <a:cubicBezTo>
                    <a:pt x="1649239" y="1005482"/>
                    <a:pt x="1608533" y="1073418"/>
                    <a:pt x="1543577" y="1109567"/>
                  </a:cubicBezTo>
                  <a:cubicBezTo>
                    <a:pt x="1521978" y="1121587"/>
                    <a:pt x="1498805" y="1129476"/>
                    <a:pt x="1475082" y="1132835"/>
                  </a:cubicBezTo>
                  <a:lnTo>
                    <a:pt x="1475082" y="1165545"/>
                  </a:lnTo>
                  <a:lnTo>
                    <a:pt x="1395816" y="1165545"/>
                  </a:lnTo>
                  <a:lnTo>
                    <a:pt x="1395816" y="1130194"/>
                  </a:lnTo>
                  <a:cubicBezTo>
                    <a:pt x="1373613" y="1125585"/>
                    <a:pt x="1352168" y="1116888"/>
                    <a:pt x="1332303" y="1104568"/>
                  </a:cubicBezTo>
                  <a:cubicBezTo>
                    <a:pt x="1268003" y="1064689"/>
                    <a:pt x="1230355" y="993103"/>
                    <a:pt x="1233933" y="917525"/>
                  </a:cubicBezTo>
                  <a:lnTo>
                    <a:pt x="1354544" y="923236"/>
                  </a:lnTo>
                  <a:cubicBezTo>
                    <a:pt x="1353040" y="954989"/>
                    <a:pt x="1368828" y="985067"/>
                    <a:pt x="1395816" y="1001849"/>
                  </a:cubicBezTo>
                  <a:lnTo>
                    <a:pt x="1395816" y="862479"/>
                  </a:lnTo>
                  <a:cubicBezTo>
                    <a:pt x="1368998" y="855832"/>
                    <a:pt x="1344002" y="843677"/>
                    <a:pt x="1322380" y="825533"/>
                  </a:cubicBezTo>
                  <a:cubicBezTo>
                    <a:pt x="1279142" y="789250"/>
                    <a:pt x="1253317" y="736644"/>
                    <a:pt x="1251176" y="680490"/>
                  </a:cubicBezTo>
                  <a:cubicBezTo>
                    <a:pt x="1251334" y="597461"/>
                    <a:pt x="1284345" y="551005"/>
                    <a:pt x="1345251" y="517567"/>
                  </a:cubicBezTo>
                  <a:cubicBezTo>
                    <a:pt x="1360367" y="509155"/>
                    <a:pt x="1379438" y="506089"/>
                    <a:pt x="1395816" y="502211"/>
                  </a:cubicBezTo>
                  <a:lnTo>
                    <a:pt x="1395816" y="467094"/>
                  </a:lnTo>
                  <a:close/>
                  <a:moveTo>
                    <a:pt x="1670907" y="420372"/>
                  </a:moveTo>
                  <a:cubicBezTo>
                    <a:pt x="1452232" y="294120"/>
                    <a:pt x="1172613" y="369043"/>
                    <a:pt x="1046361" y="587719"/>
                  </a:cubicBezTo>
                  <a:cubicBezTo>
                    <a:pt x="920108" y="806395"/>
                    <a:pt x="995032" y="1086013"/>
                    <a:pt x="1213707" y="1212266"/>
                  </a:cubicBezTo>
                  <a:cubicBezTo>
                    <a:pt x="1432383" y="1338518"/>
                    <a:pt x="1712002" y="1263595"/>
                    <a:pt x="1838254" y="1044919"/>
                  </a:cubicBezTo>
                  <a:cubicBezTo>
                    <a:pt x="1964507" y="826243"/>
                    <a:pt x="1889583" y="546625"/>
                    <a:pt x="1670907" y="420372"/>
                  </a:cubicBezTo>
                  <a:close/>
                  <a:moveTo>
                    <a:pt x="2337204" y="670392"/>
                  </a:moveTo>
                  <a:cubicBezTo>
                    <a:pt x="2275292" y="634647"/>
                    <a:pt x="2196124" y="655860"/>
                    <a:pt x="2160379" y="717772"/>
                  </a:cubicBezTo>
                  <a:cubicBezTo>
                    <a:pt x="2124634" y="779684"/>
                    <a:pt x="2145847" y="858852"/>
                    <a:pt x="2207759" y="894597"/>
                  </a:cubicBezTo>
                  <a:cubicBezTo>
                    <a:pt x="2269672" y="930342"/>
                    <a:pt x="2348840" y="909129"/>
                    <a:pt x="2384585" y="847217"/>
                  </a:cubicBezTo>
                  <a:cubicBezTo>
                    <a:pt x="2420330" y="785305"/>
                    <a:pt x="2399117" y="706137"/>
                    <a:pt x="2337204" y="670392"/>
                  </a:cubicBezTo>
                  <a:close/>
                  <a:moveTo>
                    <a:pt x="2384613" y="233313"/>
                  </a:moveTo>
                  <a:cubicBezTo>
                    <a:pt x="2428818" y="319090"/>
                    <a:pt x="2503845" y="385970"/>
                    <a:pt x="2595156" y="420224"/>
                  </a:cubicBezTo>
                  <a:lnTo>
                    <a:pt x="2595155" y="1152677"/>
                  </a:lnTo>
                  <a:cubicBezTo>
                    <a:pt x="2489919" y="1191773"/>
                    <a:pt x="2405690" y="1273809"/>
                    <a:pt x="2363285" y="1377636"/>
                  </a:cubicBezTo>
                  <a:lnTo>
                    <a:pt x="402182" y="1377636"/>
                  </a:lnTo>
                  <a:cubicBezTo>
                    <a:pt x="366180" y="1300676"/>
                    <a:pt x="305669" y="1237745"/>
                    <a:pt x="230221" y="1198942"/>
                  </a:cubicBezTo>
                  <a:lnTo>
                    <a:pt x="230221" y="415045"/>
                  </a:lnTo>
                  <a:cubicBezTo>
                    <a:pt x="307865" y="376272"/>
                    <a:pt x="370258" y="312122"/>
                    <a:pt x="407224" y="233313"/>
                  </a:cubicBezTo>
                  <a:close/>
                  <a:moveTo>
                    <a:pt x="2374194" y="127259"/>
                  </a:moveTo>
                  <a:lnTo>
                    <a:pt x="406569" y="127259"/>
                  </a:lnTo>
                  <a:cubicBezTo>
                    <a:pt x="368226" y="267341"/>
                    <a:pt x="255955" y="376146"/>
                    <a:pt x="114433" y="410154"/>
                  </a:cubicBezTo>
                  <a:lnTo>
                    <a:pt x="114433" y="1207711"/>
                  </a:lnTo>
                  <a:cubicBezTo>
                    <a:pt x="249220" y="1241659"/>
                    <a:pt x="356431" y="1343562"/>
                    <a:pt x="397550" y="1475019"/>
                  </a:cubicBezTo>
                  <a:lnTo>
                    <a:pt x="2364592" y="1475019"/>
                  </a:lnTo>
                  <a:cubicBezTo>
                    <a:pt x="2403043" y="1323089"/>
                    <a:pt x="2527516" y="1206120"/>
                    <a:pt x="2682804" y="1177407"/>
                  </a:cubicBezTo>
                  <a:lnTo>
                    <a:pt x="2682804" y="401000"/>
                  </a:lnTo>
                  <a:cubicBezTo>
                    <a:pt x="2536308" y="373254"/>
                    <a:pt x="2418049" y="266915"/>
                    <a:pt x="2374194" y="127259"/>
                  </a:cubicBezTo>
                  <a:close/>
                  <a:moveTo>
                    <a:pt x="2797236" y="112"/>
                  </a:moveTo>
                  <a:lnTo>
                    <a:pt x="2797236" y="1602166"/>
                  </a:lnTo>
                  <a:lnTo>
                    <a:pt x="419639" y="1602166"/>
                  </a:lnTo>
                  <a:lnTo>
                    <a:pt x="12661" y="1602166"/>
                  </a:lnTo>
                  <a:lnTo>
                    <a:pt x="0" y="1602166"/>
                  </a:lnTo>
                  <a:lnTo>
                    <a:pt x="0" y="112"/>
                  </a:lnTo>
                  <a:lnTo>
                    <a:pt x="2352082" y="112"/>
                  </a:lnTo>
                  <a:cubicBezTo>
                    <a:pt x="2352071" y="75"/>
                    <a:pt x="2352071" y="37"/>
                    <a:pt x="2352071" y="0"/>
                  </a:cubicBezTo>
                  <a:lnTo>
                    <a:pt x="2759048" y="0"/>
                  </a:lnTo>
                  <a:lnTo>
                    <a:pt x="2759047" y="1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iagonal Stripe 18">
              <a:extLst>
                <a:ext uri="{FF2B5EF4-FFF2-40B4-BE49-F238E27FC236}">
                  <a16:creationId xmlns:a16="http://schemas.microsoft.com/office/drawing/2014/main" id="{85D461EC-9640-4180-9965-F37E134F8AC1}"/>
                </a:ext>
              </a:extLst>
            </p:cNvPr>
            <p:cNvSpPr>
              <a:spLocks noChangeAspect="1"/>
            </p:cNvSpPr>
            <p:nvPr/>
          </p:nvSpPr>
          <p:spPr>
            <a:xfrm rot="2848566">
              <a:off x="4532867" y="3755912"/>
              <a:ext cx="270657" cy="270254"/>
            </a:xfrm>
            <a:custGeom>
              <a:avLst/>
              <a:gdLst>
                <a:gd name="connsiteX0" fmla="*/ 2711097 w 4203112"/>
                <a:gd name="connsiteY0" fmla="*/ 2591096 h 4242998"/>
                <a:gd name="connsiteX1" fmla="*/ 2769667 w 4203112"/>
                <a:gd name="connsiteY1" fmla="*/ 2552217 h 4242998"/>
                <a:gd name="connsiteX2" fmla="*/ 2887654 w 4203112"/>
                <a:gd name="connsiteY2" fmla="*/ 2586370 h 4242998"/>
                <a:gd name="connsiteX3" fmla="*/ 2942683 w 4203112"/>
                <a:gd name="connsiteY3" fmla="*/ 2773697 h 4242998"/>
                <a:gd name="connsiteX4" fmla="*/ 2935472 w 4203112"/>
                <a:gd name="connsiteY4" fmla="*/ 2796870 h 4242998"/>
                <a:gd name="connsiteX5" fmla="*/ 2711097 w 4203112"/>
                <a:gd name="connsiteY5" fmla="*/ 2591096 h 4242998"/>
                <a:gd name="connsiteX6" fmla="*/ 2171384 w 4203112"/>
                <a:gd name="connsiteY6" fmla="*/ 2337588 h 4242998"/>
                <a:gd name="connsiteX7" fmla="*/ 2373058 w 4203112"/>
                <a:gd name="connsiteY7" fmla="*/ 2522544 h 4242998"/>
                <a:gd name="connsiteX8" fmla="*/ 2370959 w 4203112"/>
                <a:gd name="connsiteY8" fmla="*/ 2523075 h 4242998"/>
                <a:gd name="connsiteX9" fmla="*/ 2214151 w 4203112"/>
                <a:gd name="connsiteY9" fmla="*/ 2478059 h 4242998"/>
                <a:gd name="connsiteX10" fmla="*/ 2213034 w 4203112"/>
                <a:gd name="connsiteY10" fmla="*/ 2479384 h 4242998"/>
                <a:gd name="connsiteX11" fmla="*/ 2171384 w 4203112"/>
                <a:gd name="connsiteY11" fmla="*/ 2337588 h 4242998"/>
                <a:gd name="connsiteX12" fmla="*/ 1919108 w 4203112"/>
                <a:gd name="connsiteY12" fmla="*/ 2106226 h 4242998"/>
                <a:gd name="connsiteX13" fmla="*/ 1977212 w 4203112"/>
                <a:gd name="connsiteY13" fmla="*/ 2159513 h 4242998"/>
                <a:gd name="connsiteX14" fmla="*/ 1925891 w 4203112"/>
                <a:gd name="connsiteY14" fmla="*/ 2266478 h 4242998"/>
                <a:gd name="connsiteX15" fmla="*/ 2052710 w 4203112"/>
                <a:gd name="connsiteY15" fmla="*/ 2669358 h 4242998"/>
                <a:gd name="connsiteX16" fmla="*/ 2400744 w 4203112"/>
                <a:gd name="connsiteY16" fmla="*/ 2771636 h 4242998"/>
                <a:gd name="connsiteX17" fmla="*/ 2573309 w 4203112"/>
                <a:gd name="connsiteY17" fmla="*/ 2706193 h 4242998"/>
                <a:gd name="connsiteX18" fmla="*/ 2803909 w 4203112"/>
                <a:gd name="connsiteY18" fmla="*/ 2917676 h 4242998"/>
                <a:gd name="connsiteX19" fmla="*/ 2611209 w 4203112"/>
                <a:gd name="connsiteY19" fmla="*/ 2866675 h 4242998"/>
                <a:gd name="connsiteX20" fmla="*/ 2418743 w 4203112"/>
                <a:gd name="connsiteY20" fmla="*/ 3057571 h 4242998"/>
                <a:gd name="connsiteX21" fmla="*/ 2877490 w 4203112"/>
                <a:gd name="connsiteY21" fmla="*/ 3178631 h 4242998"/>
                <a:gd name="connsiteX22" fmla="*/ 3016268 w 4203112"/>
                <a:gd name="connsiteY22" fmla="*/ 3112430 h 4242998"/>
                <a:gd name="connsiteX23" fmla="*/ 3074759 w 4203112"/>
                <a:gd name="connsiteY23" fmla="*/ 3166072 h 4242998"/>
                <a:gd name="connsiteX24" fmla="*/ 3195039 w 4203112"/>
                <a:gd name="connsiteY24" fmla="*/ 3034919 h 4242998"/>
                <a:gd name="connsiteX25" fmla="*/ 3140917 w 4203112"/>
                <a:gd name="connsiteY25" fmla="*/ 2985283 h 4242998"/>
                <a:gd name="connsiteX26" fmla="*/ 3206354 w 4203112"/>
                <a:gd name="connsiteY26" fmla="*/ 2836645 h 4242998"/>
                <a:gd name="connsiteX27" fmla="*/ 3073603 w 4203112"/>
                <a:gd name="connsiteY27" fmla="*/ 2389446 h 4242998"/>
                <a:gd name="connsiteX28" fmla="*/ 3074334 w 4203112"/>
                <a:gd name="connsiteY28" fmla="*/ 2388590 h 4242998"/>
                <a:gd name="connsiteX29" fmla="*/ 3069192 w 4203112"/>
                <a:gd name="connsiteY29" fmla="*/ 2384816 h 4242998"/>
                <a:gd name="connsiteX30" fmla="*/ 3067445 w 4203112"/>
                <a:gd name="connsiteY30" fmla="*/ 2382983 h 4242998"/>
                <a:gd name="connsiteX31" fmla="*/ 3067143 w 4203112"/>
                <a:gd name="connsiteY31" fmla="*/ 2383312 h 4242998"/>
                <a:gd name="connsiteX32" fmla="*/ 2729016 w 4203112"/>
                <a:gd name="connsiteY32" fmla="*/ 2296491 h 4242998"/>
                <a:gd name="connsiteX33" fmla="*/ 2522385 w 4203112"/>
                <a:gd name="connsiteY33" fmla="*/ 2418029 h 4242998"/>
                <a:gd name="connsiteX34" fmla="*/ 2283741 w 4203112"/>
                <a:gd name="connsiteY34" fmla="*/ 2199168 h 4242998"/>
                <a:gd name="connsiteX35" fmla="*/ 2297678 w 4203112"/>
                <a:gd name="connsiteY35" fmla="*/ 2193154 h 4242998"/>
                <a:gd name="connsiteX36" fmla="*/ 2471482 w 4203112"/>
                <a:gd name="connsiteY36" fmla="*/ 2239020 h 4242998"/>
                <a:gd name="connsiteX37" fmla="*/ 2644745 w 4203112"/>
                <a:gd name="connsiteY37" fmla="*/ 2067171 h 4242998"/>
                <a:gd name="connsiteX38" fmla="*/ 2231772 w 4203112"/>
                <a:gd name="connsiteY38" fmla="*/ 1958190 h 4242998"/>
                <a:gd name="connsiteX39" fmla="*/ 2094967 w 4203112"/>
                <a:gd name="connsiteY39" fmla="*/ 2026044 h 4242998"/>
                <a:gd name="connsiteX40" fmla="*/ 2039388 w 4203112"/>
                <a:gd name="connsiteY40" fmla="*/ 1975073 h 4242998"/>
                <a:gd name="connsiteX41" fmla="*/ 1919108 w 4203112"/>
                <a:gd name="connsiteY41" fmla="*/ 2106226 h 4242998"/>
                <a:gd name="connsiteX42" fmla="*/ 1078927 w 4203112"/>
                <a:gd name="connsiteY42" fmla="*/ 2448738 h 4242998"/>
                <a:gd name="connsiteX43" fmla="*/ 2259074 w 4203112"/>
                <a:gd name="connsiteY43" fmla="*/ 1170963 h 4242998"/>
                <a:gd name="connsiteX44" fmla="*/ 3829901 w 4203112"/>
                <a:gd name="connsiteY44" fmla="*/ 1459901 h 4242998"/>
                <a:gd name="connsiteX45" fmla="*/ 3448965 w 4203112"/>
                <a:gd name="connsiteY45" fmla="*/ 3384214 h 4242998"/>
                <a:gd name="connsiteX46" fmla="*/ 1444117 w 4203112"/>
                <a:gd name="connsiteY46" fmla="*/ 3911639 h 4242998"/>
                <a:gd name="connsiteX47" fmla="*/ 1441457 w 4203112"/>
                <a:gd name="connsiteY47" fmla="*/ 3907642 h 4242998"/>
                <a:gd name="connsiteX48" fmla="*/ 1078927 w 4203112"/>
                <a:gd name="connsiteY48" fmla="*/ 2448738 h 4242998"/>
                <a:gd name="connsiteX49" fmla="*/ 844073 w 4203112"/>
                <a:gd name="connsiteY49" fmla="*/ 2182941 h 4242998"/>
                <a:gd name="connsiteX50" fmla="*/ 1947259 w 4203112"/>
                <a:gd name="connsiteY50" fmla="*/ 980032 h 4242998"/>
                <a:gd name="connsiteX51" fmla="*/ 2015087 w 4203112"/>
                <a:gd name="connsiteY51" fmla="*/ 977099 h 4242998"/>
                <a:gd name="connsiteX52" fmla="*/ 2156605 w 4203112"/>
                <a:gd name="connsiteY52" fmla="*/ 1106884 h 4242998"/>
                <a:gd name="connsiteX53" fmla="*/ 2159538 w 4203112"/>
                <a:gd name="connsiteY53" fmla="*/ 1174712 h 4242998"/>
                <a:gd name="connsiteX54" fmla="*/ 1056351 w 4203112"/>
                <a:gd name="connsiteY54" fmla="*/ 2377621 h 4242998"/>
                <a:gd name="connsiteX55" fmla="*/ 988524 w 4203112"/>
                <a:gd name="connsiteY55" fmla="*/ 2380554 h 4242998"/>
                <a:gd name="connsiteX56" fmla="*/ 847006 w 4203112"/>
                <a:gd name="connsiteY56" fmla="*/ 2250768 h 4242998"/>
                <a:gd name="connsiteX57" fmla="*/ 844073 w 4203112"/>
                <a:gd name="connsiteY57" fmla="*/ 2182941 h 4242998"/>
                <a:gd name="connsiteX58" fmla="*/ 608369 w 4203112"/>
                <a:gd name="connsiteY58" fmla="*/ 694413 h 4242998"/>
                <a:gd name="connsiteX59" fmla="*/ 1323969 w 4203112"/>
                <a:gd name="connsiteY59" fmla="*/ 580732 h 4242998"/>
                <a:gd name="connsiteX60" fmla="*/ 1407055 w 4203112"/>
                <a:gd name="connsiteY60" fmla="*/ 95866 h 4242998"/>
                <a:gd name="connsiteX61" fmla="*/ 1935243 w 4203112"/>
                <a:gd name="connsiteY61" fmla="*/ 122235 h 4242998"/>
                <a:gd name="connsiteX62" fmla="*/ 1869929 w 4203112"/>
                <a:gd name="connsiteY62" fmla="*/ 929632 h 4242998"/>
                <a:gd name="connsiteX63" fmla="*/ 830647 w 4203112"/>
                <a:gd name="connsiteY63" fmla="*/ 2091045 h 4242998"/>
                <a:gd name="connsiteX64" fmla="*/ 111882 w 4203112"/>
                <a:gd name="connsiteY64" fmla="*/ 2120016 h 4242998"/>
                <a:gd name="connsiteX65" fmla="*/ 509974 w 4203112"/>
                <a:gd name="connsiteY65" fmla="*/ 1414093 h 4242998"/>
                <a:gd name="connsiteX66" fmla="*/ 530788 w 4203112"/>
                <a:gd name="connsiteY66" fmla="*/ 798353 h 4242998"/>
                <a:gd name="connsiteX67" fmla="*/ 608369 w 4203112"/>
                <a:gd name="connsiteY67" fmla="*/ 694413 h 4242998"/>
                <a:gd name="connsiteX0" fmla="*/ 2711097 w 4203112"/>
                <a:gd name="connsiteY0" fmla="*/ 2521084 h 4172986"/>
                <a:gd name="connsiteX1" fmla="*/ 2769667 w 4203112"/>
                <a:gd name="connsiteY1" fmla="*/ 2482205 h 4172986"/>
                <a:gd name="connsiteX2" fmla="*/ 2887654 w 4203112"/>
                <a:gd name="connsiteY2" fmla="*/ 2516358 h 4172986"/>
                <a:gd name="connsiteX3" fmla="*/ 2942683 w 4203112"/>
                <a:gd name="connsiteY3" fmla="*/ 2703685 h 4172986"/>
                <a:gd name="connsiteX4" fmla="*/ 2935472 w 4203112"/>
                <a:gd name="connsiteY4" fmla="*/ 2726858 h 4172986"/>
                <a:gd name="connsiteX5" fmla="*/ 2711097 w 4203112"/>
                <a:gd name="connsiteY5" fmla="*/ 2521084 h 4172986"/>
                <a:gd name="connsiteX6" fmla="*/ 2171384 w 4203112"/>
                <a:gd name="connsiteY6" fmla="*/ 2267576 h 4172986"/>
                <a:gd name="connsiteX7" fmla="*/ 2373058 w 4203112"/>
                <a:gd name="connsiteY7" fmla="*/ 2452532 h 4172986"/>
                <a:gd name="connsiteX8" fmla="*/ 2370959 w 4203112"/>
                <a:gd name="connsiteY8" fmla="*/ 2453063 h 4172986"/>
                <a:gd name="connsiteX9" fmla="*/ 2214151 w 4203112"/>
                <a:gd name="connsiteY9" fmla="*/ 2408047 h 4172986"/>
                <a:gd name="connsiteX10" fmla="*/ 2213034 w 4203112"/>
                <a:gd name="connsiteY10" fmla="*/ 2409372 h 4172986"/>
                <a:gd name="connsiteX11" fmla="*/ 2171384 w 4203112"/>
                <a:gd name="connsiteY11" fmla="*/ 2267576 h 4172986"/>
                <a:gd name="connsiteX12" fmla="*/ 1919108 w 4203112"/>
                <a:gd name="connsiteY12" fmla="*/ 2036214 h 4172986"/>
                <a:gd name="connsiteX13" fmla="*/ 1977212 w 4203112"/>
                <a:gd name="connsiteY13" fmla="*/ 2089501 h 4172986"/>
                <a:gd name="connsiteX14" fmla="*/ 1925891 w 4203112"/>
                <a:gd name="connsiteY14" fmla="*/ 2196466 h 4172986"/>
                <a:gd name="connsiteX15" fmla="*/ 2052710 w 4203112"/>
                <a:gd name="connsiteY15" fmla="*/ 2599346 h 4172986"/>
                <a:gd name="connsiteX16" fmla="*/ 2400744 w 4203112"/>
                <a:gd name="connsiteY16" fmla="*/ 2701624 h 4172986"/>
                <a:gd name="connsiteX17" fmla="*/ 2573309 w 4203112"/>
                <a:gd name="connsiteY17" fmla="*/ 2636181 h 4172986"/>
                <a:gd name="connsiteX18" fmla="*/ 2803909 w 4203112"/>
                <a:gd name="connsiteY18" fmla="*/ 2847664 h 4172986"/>
                <a:gd name="connsiteX19" fmla="*/ 2611209 w 4203112"/>
                <a:gd name="connsiteY19" fmla="*/ 2796663 h 4172986"/>
                <a:gd name="connsiteX20" fmla="*/ 2418743 w 4203112"/>
                <a:gd name="connsiteY20" fmla="*/ 2987559 h 4172986"/>
                <a:gd name="connsiteX21" fmla="*/ 2877490 w 4203112"/>
                <a:gd name="connsiteY21" fmla="*/ 3108619 h 4172986"/>
                <a:gd name="connsiteX22" fmla="*/ 3016268 w 4203112"/>
                <a:gd name="connsiteY22" fmla="*/ 3042418 h 4172986"/>
                <a:gd name="connsiteX23" fmla="*/ 3074759 w 4203112"/>
                <a:gd name="connsiteY23" fmla="*/ 3096060 h 4172986"/>
                <a:gd name="connsiteX24" fmla="*/ 3195039 w 4203112"/>
                <a:gd name="connsiteY24" fmla="*/ 2964907 h 4172986"/>
                <a:gd name="connsiteX25" fmla="*/ 3140917 w 4203112"/>
                <a:gd name="connsiteY25" fmla="*/ 2915271 h 4172986"/>
                <a:gd name="connsiteX26" fmla="*/ 3206354 w 4203112"/>
                <a:gd name="connsiteY26" fmla="*/ 2766633 h 4172986"/>
                <a:gd name="connsiteX27" fmla="*/ 3073603 w 4203112"/>
                <a:gd name="connsiteY27" fmla="*/ 2319434 h 4172986"/>
                <a:gd name="connsiteX28" fmla="*/ 3074334 w 4203112"/>
                <a:gd name="connsiteY28" fmla="*/ 2318578 h 4172986"/>
                <a:gd name="connsiteX29" fmla="*/ 3069192 w 4203112"/>
                <a:gd name="connsiteY29" fmla="*/ 2314804 h 4172986"/>
                <a:gd name="connsiteX30" fmla="*/ 3067445 w 4203112"/>
                <a:gd name="connsiteY30" fmla="*/ 2312971 h 4172986"/>
                <a:gd name="connsiteX31" fmla="*/ 3067143 w 4203112"/>
                <a:gd name="connsiteY31" fmla="*/ 2313300 h 4172986"/>
                <a:gd name="connsiteX32" fmla="*/ 2729016 w 4203112"/>
                <a:gd name="connsiteY32" fmla="*/ 2226479 h 4172986"/>
                <a:gd name="connsiteX33" fmla="*/ 2522385 w 4203112"/>
                <a:gd name="connsiteY33" fmla="*/ 2348017 h 4172986"/>
                <a:gd name="connsiteX34" fmla="*/ 2283741 w 4203112"/>
                <a:gd name="connsiteY34" fmla="*/ 2129156 h 4172986"/>
                <a:gd name="connsiteX35" fmla="*/ 2297678 w 4203112"/>
                <a:gd name="connsiteY35" fmla="*/ 2123142 h 4172986"/>
                <a:gd name="connsiteX36" fmla="*/ 2471482 w 4203112"/>
                <a:gd name="connsiteY36" fmla="*/ 2169008 h 4172986"/>
                <a:gd name="connsiteX37" fmla="*/ 2644745 w 4203112"/>
                <a:gd name="connsiteY37" fmla="*/ 1997159 h 4172986"/>
                <a:gd name="connsiteX38" fmla="*/ 2231772 w 4203112"/>
                <a:gd name="connsiteY38" fmla="*/ 1888178 h 4172986"/>
                <a:gd name="connsiteX39" fmla="*/ 2094967 w 4203112"/>
                <a:gd name="connsiteY39" fmla="*/ 1956032 h 4172986"/>
                <a:gd name="connsiteX40" fmla="*/ 2039388 w 4203112"/>
                <a:gd name="connsiteY40" fmla="*/ 1905061 h 4172986"/>
                <a:gd name="connsiteX41" fmla="*/ 1919108 w 4203112"/>
                <a:gd name="connsiteY41" fmla="*/ 2036214 h 4172986"/>
                <a:gd name="connsiteX42" fmla="*/ 1078927 w 4203112"/>
                <a:gd name="connsiteY42" fmla="*/ 2378726 h 4172986"/>
                <a:gd name="connsiteX43" fmla="*/ 2259074 w 4203112"/>
                <a:gd name="connsiteY43" fmla="*/ 1100951 h 4172986"/>
                <a:gd name="connsiteX44" fmla="*/ 3829901 w 4203112"/>
                <a:gd name="connsiteY44" fmla="*/ 1389889 h 4172986"/>
                <a:gd name="connsiteX45" fmla="*/ 3448965 w 4203112"/>
                <a:gd name="connsiteY45" fmla="*/ 3314202 h 4172986"/>
                <a:gd name="connsiteX46" fmla="*/ 1444117 w 4203112"/>
                <a:gd name="connsiteY46" fmla="*/ 3841627 h 4172986"/>
                <a:gd name="connsiteX47" fmla="*/ 1441457 w 4203112"/>
                <a:gd name="connsiteY47" fmla="*/ 3837630 h 4172986"/>
                <a:gd name="connsiteX48" fmla="*/ 1078927 w 4203112"/>
                <a:gd name="connsiteY48" fmla="*/ 2378726 h 4172986"/>
                <a:gd name="connsiteX49" fmla="*/ 844073 w 4203112"/>
                <a:gd name="connsiteY49" fmla="*/ 2112929 h 4172986"/>
                <a:gd name="connsiteX50" fmla="*/ 1947259 w 4203112"/>
                <a:gd name="connsiteY50" fmla="*/ 910020 h 4172986"/>
                <a:gd name="connsiteX51" fmla="*/ 2015087 w 4203112"/>
                <a:gd name="connsiteY51" fmla="*/ 907087 h 4172986"/>
                <a:gd name="connsiteX52" fmla="*/ 2156605 w 4203112"/>
                <a:gd name="connsiteY52" fmla="*/ 1036872 h 4172986"/>
                <a:gd name="connsiteX53" fmla="*/ 2159538 w 4203112"/>
                <a:gd name="connsiteY53" fmla="*/ 1104700 h 4172986"/>
                <a:gd name="connsiteX54" fmla="*/ 1056351 w 4203112"/>
                <a:gd name="connsiteY54" fmla="*/ 2307609 h 4172986"/>
                <a:gd name="connsiteX55" fmla="*/ 988524 w 4203112"/>
                <a:gd name="connsiteY55" fmla="*/ 2310542 h 4172986"/>
                <a:gd name="connsiteX56" fmla="*/ 847006 w 4203112"/>
                <a:gd name="connsiteY56" fmla="*/ 2180756 h 4172986"/>
                <a:gd name="connsiteX57" fmla="*/ 844073 w 4203112"/>
                <a:gd name="connsiteY57" fmla="*/ 2112929 h 4172986"/>
                <a:gd name="connsiteX58" fmla="*/ 608369 w 4203112"/>
                <a:gd name="connsiteY58" fmla="*/ 624401 h 4172986"/>
                <a:gd name="connsiteX59" fmla="*/ 1323969 w 4203112"/>
                <a:gd name="connsiteY59" fmla="*/ 510720 h 4172986"/>
                <a:gd name="connsiteX60" fmla="*/ 1407055 w 4203112"/>
                <a:gd name="connsiteY60" fmla="*/ 25854 h 4172986"/>
                <a:gd name="connsiteX61" fmla="*/ 1845112 w 4203112"/>
                <a:gd name="connsiteY61" fmla="*/ 150503 h 4172986"/>
                <a:gd name="connsiteX62" fmla="*/ 1869929 w 4203112"/>
                <a:gd name="connsiteY62" fmla="*/ 859620 h 4172986"/>
                <a:gd name="connsiteX63" fmla="*/ 830647 w 4203112"/>
                <a:gd name="connsiteY63" fmla="*/ 2021033 h 4172986"/>
                <a:gd name="connsiteX64" fmla="*/ 111882 w 4203112"/>
                <a:gd name="connsiteY64" fmla="*/ 2050004 h 4172986"/>
                <a:gd name="connsiteX65" fmla="*/ 509974 w 4203112"/>
                <a:gd name="connsiteY65" fmla="*/ 1344081 h 4172986"/>
                <a:gd name="connsiteX66" fmla="*/ 530788 w 4203112"/>
                <a:gd name="connsiteY66" fmla="*/ 728341 h 4172986"/>
                <a:gd name="connsiteX67" fmla="*/ 608369 w 4203112"/>
                <a:gd name="connsiteY67" fmla="*/ 624401 h 4172986"/>
                <a:gd name="connsiteX0" fmla="*/ 2711097 w 4203112"/>
                <a:gd name="connsiteY0" fmla="*/ 2579505 h 4231407"/>
                <a:gd name="connsiteX1" fmla="*/ 2769667 w 4203112"/>
                <a:gd name="connsiteY1" fmla="*/ 2540626 h 4231407"/>
                <a:gd name="connsiteX2" fmla="*/ 2887654 w 4203112"/>
                <a:gd name="connsiteY2" fmla="*/ 2574779 h 4231407"/>
                <a:gd name="connsiteX3" fmla="*/ 2942683 w 4203112"/>
                <a:gd name="connsiteY3" fmla="*/ 2762106 h 4231407"/>
                <a:gd name="connsiteX4" fmla="*/ 2935472 w 4203112"/>
                <a:gd name="connsiteY4" fmla="*/ 2785279 h 4231407"/>
                <a:gd name="connsiteX5" fmla="*/ 2711097 w 4203112"/>
                <a:gd name="connsiteY5" fmla="*/ 2579505 h 4231407"/>
                <a:gd name="connsiteX6" fmla="*/ 2171384 w 4203112"/>
                <a:gd name="connsiteY6" fmla="*/ 2325997 h 4231407"/>
                <a:gd name="connsiteX7" fmla="*/ 2373058 w 4203112"/>
                <a:gd name="connsiteY7" fmla="*/ 2510953 h 4231407"/>
                <a:gd name="connsiteX8" fmla="*/ 2370959 w 4203112"/>
                <a:gd name="connsiteY8" fmla="*/ 2511484 h 4231407"/>
                <a:gd name="connsiteX9" fmla="*/ 2214151 w 4203112"/>
                <a:gd name="connsiteY9" fmla="*/ 2466468 h 4231407"/>
                <a:gd name="connsiteX10" fmla="*/ 2213034 w 4203112"/>
                <a:gd name="connsiteY10" fmla="*/ 2467793 h 4231407"/>
                <a:gd name="connsiteX11" fmla="*/ 2171384 w 4203112"/>
                <a:gd name="connsiteY11" fmla="*/ 2325997 h 4231407"/>
                <a:gd name="connsiteX12" fmla="*/ 1919108 w 4203112"/>
                <a:gd name="connsiteY12" fmla="*/ 2094635 h 4231407"/>
                <a:gd name="connsiteX13" fmla="*/ 1977212 w 4203112"/>
                <a:gd name="connsiteY13" fmla="*/ 2147922 h 4231407"/>
                <a:gd name="connsiteX14" fmla="*/ 1925891 w 4203112"/>
                <a:gd name="connsiteY14" fmla="*/ 2254887 h 4231407"/>
                <a:gd name="connsiteX15" fmla="*/ 2052710 w 4203112"/>
                <a:gd name="connsiteY15" fmla="*/ 2657767 h 4231407"/>
                <a:gd name="connsiteX16" fmla="*/ 2400744 w 4203112"/>
                <a:gd name="connsiteY16" fmla="*/ 2760045 h 4231407"/>
                <a:gd name="connsiteX17" fmla="*/ 2573309 w 4203112"/>
                <a:gd name="connsiteY17" fmla="*/ 2694602 h 4231407"/>
                <a:gd name="connsiteX18" fmla="*/ 2803909 w 4203112"/>
                <a:gd name="connsiteY18" fmla="*/ 2906085 h 4231407"/>
                <a:gd name="connsiteX19" fmla="*/ 2611209 w 4203112"/>
                <a:gd name="connsiteY19" fmla="*/ 2855084 h 4231407"/>
                <a:gd name="connsiteX20" fmla="*/ 2418743 w 4203112"/>
                <a:gd name="connsiteY20" fmla="*/ 3045980 h 4231407"/>
                <a:gd name="connsiteX21" fmla="*/ 2877490 w 4203112"/>
                <a:gd name="connsiteY21" fmla="*/ 3167040 h 4231407"/>
                <a:gd name="connsiteX22" fmla="*/ 3016268 w 4203112"/>
                <a:gd name="connsiteY22" fmla="*/ 3100839 h 4231407"/>
                <a:gd name="connsiteX23" fmla="*/ 3074759 w 4203112"/>
                <a:gd name="connsiteY23" fmla="*/ 3154481 h 4231407"/>
                <a:gd name="connsiteX24" fmla="*/ 3195039 w 4203112"/>
                <a:gd name="connsiteY24" fmla="*/ 3023328 h 4231407"/>
                <a:gd name="connsiteX25" fmla="*/ 3140917 w 4203112"/>
                <a:gd name="connsiteY25" fmla="*/ 2973692 h 4231407"/>
                <a:gd name="connsiteX26" fmla="*/ 3206354 w 4203112"/>
                <a:gd name="connsiteY26" fmla="*/ 2825054 h 4231407"/>
                <a:gd name="connsiteX27" fmla="*/ 3073603 w 4203112"/>
                <a:gd name="connsiteY27" fmla="*/ 2377855 h 4231407"/>
                <a:gd name="connsiteX28" fmla="*/ 3074334 w 4203112"/>
                <a:gd name="connsiteY28" fmla="*/ 2376999 h 4231407"/>
                <a:gd name="connsiteX29" fmla="*/ 3069192 w 4203112"/>
                <a:gd name="connsiteY29" fmla="*/ 2373225 h 4231407"/>
                <a:gd name="connsiteX30" fmla="*/ 3067445 w 4203112"/>
                <a:gd name="connsiteY30" fmla="*/ 2371392 h 4231407"/>
                <a:gd name="connsiteX31" fmla="*/ 3067143 w 4203112"/>
                <a:gd name="connsiteY31" fmla="*/ 2371721 h 4231407"/>
                <a:gd name="connsiteX32" fmla="*/ 2729016 w 4203112"/>
                <a:gd name="connsiteY32" fmla="*/ 2284900 h 4231407"/>
                <a:gd name="connsiteX33" fmla="*/ 2522385 w 4203112"/>
                <a:gd name="connsiteY33" fmla="*/ 2406438 h 4231407"/>
                <a:gd name="connsiteX34" fmla="*/ 2283741 w 4203112"/>
                <a:gd name="connsiteY34" fmla="*/ 2187577 h 4231407"/>
                <a:gd name="connsiteX35" fmla="*/ 2297678 w 4203112"/>
                <a:gd name="connsiteY35" fmla="*/ 2181563 h 4231407"/>
                <a:gd name="connsiteX36" fmla="*/ 2471482 w 4203112"/>
                <a:gd name="connsiteY36" fmla="*/ 2227429 h 4231407"/>
                <a:gd name="connsiteX37" fmla="*/ 2644745 w 4203112"/>
                <a:gd name="connsiteY37" fmla="*/ 2055580 h 4231407"/>
                <a:gd name="connsiteX38" fmla="*/ 2231772 w 4203112"/>
                <a:gd name="connsiteY38" fmla="*/ 1946599 h 4231407"/>
                <a:gd name="connsiteX39" fmla="*/ 2094967 w 4203112"/>
                <a:gd name="connsiteY39" fmla="*/ 2014453 h 4231407"/>
                <a:gd name="connsiteX40" fmla="*/ 2039388 w 4203112"/>
                <a:gd name="connsiteY40" fmla="*/ 1963482 h 4231407"/>
                <a:gd name="connsiteX41" fmla="*/ 1919108 w 4203112"/>
                <a:gd name="connsiteY41" fmla="*/ 2094635 h 4231407"/>
                <a:gd name="connsiteX42" fmla="*/ 1078927 w 4203112"/>
                <a:gd name="connsiteY42" fmla="*/ 2437147 h 4231407"/>
                <a:gd name="connsiteX43" fmla="*/ 2259074 w 4203112"/>
                <a:gd name="connsiteY43" fmla="*/ 1159372 h 4231407"/>
                <a:gd name="connsiteX44" fmla="*/ 3829901 w 4203112"/>
                <a:gd name="connsiteY44" fmla="*/ 1448310 h 4231407"/>
                <a:gd name="connsiteX45" fmla="*/ 3448965 w 4203112"/>
                <a:gd name="connsiteY45" fmla="*/ 3372623 h 4231407"/>
                <a:gd name="connsiteX46" fmla="*/ 1444117 w 4203112"/>
                <a:gd name="connsiteY46" fmla="*/ 3900048 h 4231407"/>
                <a:gd name="connsiteX47" fmla="*/ 1441457 w 4203112"/>
                <a:gd name="connsiteY47" fmla="*/ 3896051 h 4231407"/>
                <a:gd name="connsiteX48" fmla="*/ 1078927 w 4203112"/>
                <a:gd name="connsiteY48" fmla="*/ 2437147 h 4231407"/>
                <a:gd name="connsiteX49" fmla="*/ 844073 w 4203112"/>
                <a:gd name="connsiteY49" fmla="*/ 2171350 h 4231407"/>
                <a:gd name="connsiteX50" fmla="*/ 1947259 w 4203112"/>
                <a:gd name="connsiteY50" fmla="*/ 968441 h 4231407"/>
                <a:gd name="connsiteX51" fmla="*/ 2015087 w 4203112"/>
                <a:gd name="connsiteY51" fmla="*/ 965508 h 4231407"/>
                <a:gd name="connsiteX52" fmla="*/ 2156605 w 4203112"/>
                <a:gd name="connsiteY52" fmla="*/ 1095293 h 4231407"/>
                <a:gd name="connsiteX53" fmla="*/ 2159538 w 4203112"/>
                <a:gd name="connsiteY53" fmla="*/ 1163121 h 4231407"/>
                <a:gd name="connsiteX54" fmla="*/ 1056351 w 4203112"/>
                <a:gd name="connsiteY54" fmla="*/ 2366030 h 4231407"/>
                <a:gd name="connsiteX55" fmla="*/ 988524 w 4203112"/>
                <a:gd name="connsiteY55" fmla="*/ 2368963 h 4231407"/>
                <a:gd name="connsiteX56" fmla="*/ 847006 w 4203112"/>
                <a:gd name="connsiteY56" fmla="*/ 2239177 h 4231407"/>
                <a:gd name="connsiteX57" fmla="*/ 844073 w 4203112"/>
                <a:gd name="connsiteY57" fmla="*/ 2171350 h 4231407"/>
                <a:gd name="connsiteX58" fmla="*/ 608369 w 4203112"/>
                <a:gd name="connsiteY58" fmla="*/ 682822 h 4231407"/>
                <a:gd name="connsiteX59" fmla="*/ 1323969 w 4203112"/>
                <a:gd name="connsiteY59" fmla="*/ 569141 h 4231407"/>
                <a:gd name="connsiteX60" fmla="*/ 1407055 w 4203112"/>
                <a:gd name="connsiteY60" fmla="*/ 84275 h 4231407"/>
                <a:gd name="connsiteX61" fmla="*/ 1845112 w 4203112"/>
                <a:gd name="connsiteY61" fmla="*/ 208924 h 4231407"/>
                <a:gd name="connsiteX62" fmla="*/ 1869929 w 4203112"/>
                <a:gd name="connsiteY62" fmla="*/ 918041 h 4231407"/>
                <a:gd name="connsiteX63" fmla="*/ 830647 w 4203112"/>
                <a:gd name="connsiteY63" fmla="*/ 2079454 h 4231407"/>
                <a:gd name="connsiteX64" fmla="*/ 111882 w 4203112"/>
                <a:gd name="connsiteY64" fmla="*/ 2108425 h 4231407"/>
                <a:gd name="connsiteX65" fmla="*/ 509974 w 4203112"/>
                <a:gd name="connsiteY65" fmla="*/ 1402502 h 4231407"/>
                <a:gd name="connsiteX66" fmla="*/ 530788 w 4203112"/>
                <a:gd name="connsiteY66" fmla="*/ 786762 h 4231407"/>
                <a:gd name="connsiteX67" fmla="*/ 608369 w 4203112"/>
                <a:gd name="connsiteY67" fmla="*/ 682822 h 4231407"/>
                <a:gd name="connsiteX0" fmla="*/ 2711097 w 4203112"/>
                <a:gd name="connsiteY0" fmla="*/ 2591123 h 4243025"/>
                <a:gd name="connsiteX1" fmla="*/ 2769667 w 4203112"/>
                <a:gd name="connsiteY1" fmla="*/ 2552244 h 4243025"/>
                <a:gd name="connsiteX2" fmla="*/ 2887654 w 4203112"/>
                <a:gd name="connsiteY2" fmla="*/ 2586397 h 4243025"/>
                <a:gd name="connsiteX3" fmla="*/ 2942683 w 4203112"/>
                <a:gd name="connsiteY3" fmla="*/ 2773724 h 4243025"/>
                <a:gd name="connsiteX4" fmla="*/ 2935472 w 4203112"/>
                <a:gd name="connsiteY4" fmla="*/ 2796897 h 4243025"/>
                <a:gd name="connsiteX5" fmla="*/ 2711097 w 4203112"/>
                <a:gd name="connsiteY5" fmla="*/ 2591123 h 4243025"/>
                <a:gd name="connsiteX6" fmla="*/ 2171384 w 4203112"/>
                <a:gd name="connsiteY6" fmla="*/ 2337615 h 4243025"/>
                <a:gd name="connsiteX7" fmla="*/ 2373058 w 4203112"/>
                <a:gd name="connsiteY7" fmla="*/ 2522571 h 4243025"/>
                <a:gd name="connsiteX8" fmla="*/ 2370959 w 4203112"/>
                <a:gd name="connsiteY8" fmla="*/ 2523102 h 4243025"/>
                <a:gd name="connsiteX9" fmla="*/ 2214151 w 4203112"/>
                <a:gd name="connsiteY9" fmla="*/ 2478086 h 4243025"/>
                <a:gd name="connsiteX10" fmla="*/ 2213034 w 4203112"/>
                <a:gd name="connsiteY10" fmla="*/ 2479411 h 4243025"/>
                <a:gd name="connsiteX11" fmla="*/ 2171384 w 4203112"/>
                <a:gd name="connsiteY11" fmla="*/ 2337615 h 4243025"/>
                <a:gd name="connsiteX12" fmla="*/ 1919108 w 4203112"/>
                <a:gd name="connsiteY12" fmla="*/ 2106253 h 4243025"/>
                <a:gd name="connsiteX13" fmla="*/ 1977212 w 4203112"/>
                <a:gd name="connsiteY13" fmla="*/ 2159540 h 4243025"/>
                <a:gd name="connsiteX14" fmla="*/ 1925891 w 4203112"/>
                <a:gd name="connsiteY14" fmla="*/ 2266505 h 4243025"/>
                <a:gd name="connsiteX15" fmla="*/ 2052710 w 4203112"/>
                <a:gd name="connsiteY15" fmla="*/ 2669385 h 4243025"/>
                <a:gd name="connsiteX16" fmla="*/ 2400744 w 4203112"/>
                <a:gd name="connsiteY16" fmla="*/ 2771663 h 4243025"/>
                <a:gd name="connsiteX17" fmla="*/ 2573309 w 4203112"/>
                <a:gd name="connsiteY17" fmla="*/ 2706220 h 4243025"/>
                <a:gd name="connsiteX18" fmla="*/ 2803909 w 4203112"/>
                <a:gd name="connsiteY18" fmla="*/ 2917703 h 4243025"/>
                <a:gd name="connsiteX19" fmla="*/ 2611209 w 4203112"/>
                <a:gd name="connsiteY19" fmla="*/ 2866702 h 4243025"/>
                <a:gd name="connsiteX20" fmla="*/ 2418743 w 4203112"/>
                <a:gd name="connsiteY20" fmla="*/ 3057598 h 4243025"/>
                <a:gd name="connsiteX21" fmla="*/ 2877490 w 4203112"/>
                <a:gd name="connsiteY21" fmla="*/ 3178658 h 4243025"/>
                <a:gd name="connsiteX22" fmla="*/ 3016268 w 4203112"/>
                <a:gd name="connsiteY22" fmla="*/ 3112457 h 4243025"/>
                <a:gd name="connsiteX23" fmla="*/ 3074759 w 4203112"/>
                <a:gd name="connsiteY23" fmla="*/ 3166099 h 4243025"/>
                <a:gd name="connsiteX24" fmla="*/ 3195039 w 4203112"/>
                <a:gd name="connsiteY24" fmla="*/ 3034946 h 4243025"/>
                <a:gd name="connsiteX25" fmla="*/ 3140917 w 4203112"/>
                <a:gd name="connsiteY25" fmla="*/ 2985310 h 4243025"/>
                <a:gd name="connsiteX26" fmla="*/ 3206354 w 4203112"/>
                <a:gd name="connsiteY26" fmla="*/ 2836672 h 4243025"/>
                <a:gd name="connsiteX27" fmla="*/ 3073603 w 4203112"/>
                <a:gd name="connsiteY27" fmla="*/ 2389473 h 4243025"/>
                <a:gd name="connsiteX28" fmla="*/ 3074334 w 4203112"/>
                <a:gd name="connsiteY28" fmla="*/ 2388617 h 4243025"/>
                <a:gd name="connsiteX29" fmla="*/ 3069192 w 4203112"/>
                <a:gd name="connsiteY29" fmla="*/ 2384843 h 4243025"/>
                <a:gd name="connsiteX30" fmla="*/ 3067445 w 4203112"/>
                <a:gd name="connsiteY30" fmla="*/ 2383010 h 4243025"/>
                <a:gd name="connsiteX31" fmla="*/ 3067143 w 4203112"/>
                <a:gd name="connsiteY31" fmla="*/ 2383339 h 4243025"/>
                <a:gd name="connsiteX32" fmla="*/ 2729016 w 4203112"/>
                <a:gd name="connsiteY32" fmla="*/ 2296518 h 4243025"/>
                <a:gd name="connsiteX33" fmla="*/ 2522385 w 4203112"/>
                <a:gd name="connsiteY33" fmla="*/ 2418056 h 4243025"/>
                <a:gd name="connsiteX34" fmla="*/ 2283741 w 4203112"/>
                <a:gd name="connsiteY34" fmla="*/ 2199195 h 4243025"/>
                <a:gd name="connsiteX35" fmla="*/ 2297678 w 4203112"/>
                <a:gd name="connsiteY35" fmla="*/ 2193181 h 4243025"/>
                <a:gd name="connsiteX36" fmla="*/ 2471482 w 4203112"/>
                <a:gd name="connsiteY36" fmla="*/ 2239047 h 4243025"/>
                <a:gd name="connsiteX37" fmla="*/ 2644745 w 4203112"/>
                <a:gd name="connsiteY37" fmla="*/ 2067198 h 4243025"/>
                <a:gd name="connsiteX38" fmla="*/ 2231772 w 4203112"/>
                <a:gd name="connsiteY38" fmla="*/ 1958217 h 4243025"/>
                <a:gd name="connsiteX39" fmla="*/ 2094967 w 4203112"/>
                <a:gd name="connsiteY39" fmla="*/ 2026071 h 4243025"/>
                <a:gd name="connsiteX40" fmla="*/ 2039388 w 4203112"/>
                <a:gd name="connsiteY40" fmla="*/ 1975100 h 4243025"/>
                <a:gd name="connsiteX41" fmla="*/ 1919108 w 4203112"/>
                <a:gd name="connsiteY41" fmla="*/ 2106253 h 4243025"/>
                <a:gd name="connsiteX42" fmla="*/ 1078927 w 4203112"/>
                <a:gd name="connsiteY42" fmla="*/ 2448765 h 4243025"/>
                <a:gd name="connsiteX43" fmla="*/ 2259074 w 4203112"/>
                <a:gd name="connsiteY43" fmla="*/ 1170990 h 4243025"/>
                <a:gd name="connsiteX44" fmla="*/ 3829901 w 4203112"/>
                <a:gd name="connsiteY44" fmla="*/ 1459928 h 4243025"/>
                <a:gd name="connsiteX45" fmla="*/ 3448965 w 4203112"/>
                <a:gd name="connsiteY45" fmla="*/ 3384241 h 4243025"/>
                <a:gd name="connsiteX46" fmla="*/ 1444117 w 4203112"/>
                <a:gd name="connsiteY46" fmla="*/ 3911666 h 4243025"/>
                <a:gd name="connsiteX47" fmla="*/ 1441457 w 4203112"/>
                <a:gd name="connsiteY47" fmla="*/ 3907669 h 4243025"/>
                <a:gd name="connsiteX48" fmla="*/ 1078927 w 4203112"/>
                <a:gd name="connsiteY48" fmla="*/ 2448765 h 4243025"/>
                <a:gd name="connsiteX49" fmla="*/ 844073 w 4203112"/>
                <a:gd name="connsiteY49" fmla="*/ 2182968 h 4243025"/>
                <a:gd name="connsiteX50" fmla="*/ 1947259 w 4203112"/>
                <a:gd name="connsiteY50" fmla="*/ 980059 h 4243025"/>
                <a:gd name="connsiteX51" fmla="*/ 2015087 w 4203112"/>
                <a:gd name="connsiteY51" fmla="*/ 977126 h 4243025"/>
                <a:gd name="connsiteX52" fmla="*/ 2156605 w 4203112"/>
                <a:gd name="connsiteY52" fmla="*/ 1106911 h 4243025"/>
                <a:gd name="connsiteX53" fmla="*/ 2159538 w 4203112"/>
                <a:gd name="connsiteY53" fmla="*/ 1174739 h 4243025"/>
                <a:gd name="connsiteX54" fmla="*/ 1056351 w 4203112"/>
                <a:gd name="connsiteY54" fmla="*/ 2377648 h 4243025"/>
                <a:gd name="connsiteX55" fmla="*/ 988524 w 4203112"/>
                <a:gd name="connsiteY55" fmla="*/ 2380581 h 4243025"/>
                <a:gd name="connsiteX56" fmla="*/ 847006 w 4203112"/>
                <a:gd name="connsiteY56" fmla="*/ 2250795 h 4243025"/>
                <a:gd name="connsiteX57" fmla="*/ 844073 w 4203112"/>
                <a:gd name="connsiteY57" fmla="*/ 2182968 h 4243025"/>
                <a:gd name="connsiteX58" fmla="*/ 608369 w 4203112"/>
                <a:gd name="connsiteY58" fmla="*/ 694440 h 4243025"/>
                <a:gd name="connsiteX59" fmla="*/ 1323969 w 4203112"/>
                <a:gd name="connsiteY59" fmla="*/ 580759 h 4243025"/>
                <a:gd name="connsiteX60" fmla="*/ 1407055 w 4203112"/>
                <a:gd name="connsiteY60" fmla="*/ 95893 h 4243025"/>
                <a:gd name="connsiteX61" fmla="*/ 1845112 w 4203112"/>
                <a:gd name="connsiteY61" fmla="*/ 220542 h 4243025"/>
                <a:gd name="connsiteX62" fmla="*/ 1869929 w 4203112"/>
                <a:gd name="connsiteY62" fmla="*/ 929659 h 4243025"/>
                <a:gd name="connsiteX63" fmla="*/ 830647 w 4203112"/>
                <a:gd name="connsiteY63" fmla="*/ 2091072 h 4243025"/>
                <a:gd name="connsiteX64" fmla="*/ 111882 w 4203112"/>
                <a:gd name="connsiteY64" fmla="*/ 2120043 h 4243025"/>
                <a:gd name="connsiteX65" fmla="*/ 509974 w 4203112"/>
                <a:gd name="connsiteY65" fmla="*/ 1414120 h 4243025"/>
                <a:gd name="connsiteX66" fmla="*/ 530788 w 4203112"/>
                <a:gd name="connsiteY66" fmla="*/ 798380 h 4243025"/>
                <a:gd name="connsiteX67" fmla="*/ 608369 w 4203112"/>
                <a:gd name="connsiteY67" fmla="*/ 694440 h 4243025"/>
                <a:gd name="connsiteX0" fmla="*/ 2711097 w 4203112"/>
                <a:gd name="connsiteY0" fmla="*/ 2522365 h 4174267"/>
                <a:gd name="connsiteX1" fmla="*/ 2769667 w 4203112"/>
                <a:gd name="connsiteY1" fmla="*/ 2483486 h 4174267"/>
                <a:gd name="connsiteX2" fmla="*/ 2887654 w 4203112"/>
                <a:gd name="connsiteY2" fmla="*/ 2517639 h 4174267"/>
                <a:gd name="connsiteX3" fmla="*/ 2942683 w 4203112"/>
                <a:gd name="connsiteY3" fmla="*/ 2704966 h 4174267"/>
                <a:gd name="connsiteX4" fmla="*/ 2935472 w 4203112"/>
                <a:gd name="connsiteY4" fmla="*/ 2728139 h 4174267"/>
                <a:gd name="connsiteX5" fmla="*/ 2711097 w 4203112"/>
                <a:gd name="connsiteY5" fmla="*/ 2522365 h 4174267"/>
                <a:gd name="connsiteX6" fmla="*/ 2171384 w 4203112"/>
                <a:gd name="connsiteY6" fmla="*/ 2268857 h 4174267"/>
                <a:gd name="connsiteX7" fmla="*/ 2373058 w 4203112"/>
                <a:gd name="connsiteY7" fmla="*/ 2453813 h 4174267"/>
                <a:gd name="connsiteX8" fmla="*/ 2370959 w 4203112"/>
                <a:gd name="connsiteY8" fmla="*/ 2454344 h 4174267"/>
                <a:gd name="connsiteX9" fmla="*/ 2214151 w 4203112"/>
                <a:gd name="connsiteY9" fmla="*/ 2409328 h 4174267"/>
                <a:gd name="connsiteX10" fmla="*/ 2213034 w 4203112"/>
                <a:gd name="connsiteY10" fmla="*/ 2410653 h 4174267"/>
                <a:gd name="connsiteX11" fmla="*/ 2171384 w 4203112"/>
                <a:gd name="connsiteY11" fmla="*/ 2268857 h 4174267"/>
                <a:gd name="connsiteX12" fmla="*/ 1919108 w 4203112"/>
                <a:gd name="connsiteY12" fmla="*/ 2037495 h 4174267"/>
                <a:gd name="connsiteX13" fmla="*/ 1977212 w 4203112"/>
                <a:gd name="connsiteY13" fmla="*/ 2090782 h 4174267"/>
                <a:gd name="connsiteX14" fmla="*/ 1925891 w 4203112"/>
                <a:gd name="connsiteY14" fmla="*/ 2197747 h 4174267"/>
                <a:gd name="connsiteX15" fmla="*/ 2052710 w 4203112"/>
                <a:gd name="connsiteY15" fmla="*/ 2600627 h 4174267"/>
                <a:gd name="connsiteX16" fmla="*/ 2400744 w 4203112"/>
                <a:gd name="connsiteY16" fmla="*/ 2702905 h 4174267"/>
                <a:gd name="connsiteX17" fmla="*/ 2573309 w 4203112"/>
                <a:gd name="connsiteY17" fmla="*/ 2637462 h 4174267"/>
                <a:gd name="connsiteX18" fmla="*/ 2803909 w 4203112"/>
                <a:gd name="connsiteY18" fmla="*/ 2848945 h 4174267"/>
                <a:gd name="connsiteX19" fmla="*/ 2611209 w 4203112"/>
                <a:gd name="connsiteY19" fmla="*/ 2797944 h 4174267"/>
                <a:gd name="connsiteX20" fmla="*/ 2418743 w 4203112"/>
                <a:gd name="connsiteY20" fmla="*/ 2988840 h 4174267"/>
                <a:gd name="connsiteX21" fmla="*/ 2877490 w 4203112"/>
                <a:gd name="connsiteY21" fmla="*/ 3109900 h 4174267"/>
                <a:gd name="connsiteX22" fmla="*/ 3016268 w 4203112"/>
                <a:gd name="connsiteY22" fmla="*/ 3043699 h 4174267"/>
                <a:gd name="connsiteX23" fmla="*/ 3074759 w 4203112"/>
                <a:gd name="connsiteY23" fmla="*/ 3097341 h 4174267"/>
                <a:gd name="connsiteX24" fmla="*/ 3195039 w 4203112"/>
                <a:gd name="connsiteY24" fmla="*/ 2966188 h 4174267"/>
                <a:gd name="connsiteX25" fmla="*/ 3140917 w 4203112"/>
                <a:gd name="connsiteY25" fmla="*/ 2916552 h 4174267"/>
                <a:gd name="connsiteX26" fmla="*/ 3206354 w 4203112"/>
                <a:gd name="connsiteY26" fmla="*/ 2767914 h 4174267"/>
                <a:gd name="connsiteX27" fmla="*/ 3073603 w 4203112"/>
                <a:gd name="connsiteY27" fmla="*/ 2320715 h 4174267"/>
                <a:gd name="connsiteX28" fmla="*/ 3074334 w 4203112"/>
                <a:gd name="connsiteY28" fmla="*/ 2319859 h 4174267"/>
                <a:gd name="connsiteX29" fmla="*/ 3069192 w 4203112"/>
                <a:gd name="connsiteY29" fmla="*/ 2316085 h 4174267"/>
                <a:gd name="connsiteX30" fmla="*/ 3067445 w 4203112"/>
                <a:gd name="connsiteY30" fmla="*/ 2314252 h 4174267"/>
                <a:gd name="connsiteX31" fmla="*/ 3067143 w 4203112"/>
                <a:gd name="connsiteY31" fmla="*/ 2314581 h 4174267"/>
                <a:gd name="connsiteX32" fmla="*/ 2729016 w 4203112"/>
                <a:gd name="connsiteY32" fmla="*/ 2227760 h 4174267"/>
                <a:gd name="connsiteX33" fmla="*/ 2522385 w 4203112"/>
                <a:gd name="connsiteY33" fmla="*/ 2349298 h 4174267"/>
                <a:gd name="connsiteX34" fmla="*/ 2283741 w 4203112"/>
                <a:gd name="connsiteY34" fmla="*/ 2130437 h 4174267"/>
                <a:gd name="connsiteX35" fmla="*/ 2297678 w 4203112"/>
                <a:gd name="connsiteY35" fmla="*/ 2124423 h 4174267"/>
                <a:gd name="connsiteX36" fmla="*/ 2471482 w 4203112"/>
                <a:gd name="connsiteY36" fmla="*/ 2170289 h 4174267"/>
                <a:gd name="connsiteX37" fmla="*/ 2644745 w 4203112"/>
                <a:gd name="connsiteY37" fmla="*/ 1998440 h 4174267"/>
                <a:gd name="connsiteX38" fmla="*/ 2231772 w 4203112"/>
                <a:gd name="connsiteY38" fmla="*/ 1889459 h 4174267"/>
                <a:gd name="connsiteX39" fmla="*/ 2094967 w 4203112"/>
                <a:gd name="connsiteY39" fmla="*/ 1957313 h 4174267"/>
                <a:gd name="connsiteX40" fmla="*/ 2039388 w 4203112"/>
                <a:gd name="connsiteY40" fmla="*/ 1906342 h 4174267"/>
                <a:gd name="connsiteX41" fmla="*/ 1919108 w 4203112"/>
                <a:gd name="connsiteY41" fmla="*/ 2037495 h 4174267"/>
                <a:gd name="connsiteX42" fmla="*/ 1078927 w 4203112"/>
                <a:gd name="connsiteY42" fmla="*/ 2380007 h 4174267"/>
                <a:gd name="connsiteX43" fmla="*/ 2259074 w 4203112"/>
                <a:gd name="connsiteY43" fmla="*/ 1102232 h 4174267"/>
                <a:gd name="connsiteX44" fmla="*/ 3829901 w 4203112"/>
                <a:gd name="connsiteY44" fmla="*/ 1391170 h 4174267"/>
                <a:gd name="connsiteX45" fmla="*/ 3448965 w 4203112"/>
                <a:gd name="connsiteY45" fmla="*/ 3315483 h 4174267"/>
                <a:gd name="connsiteX46" fmla="*/ 1444117 w 4203112"/>
                <a:gd name="connsiteY46" fmla="*/ 3842908 h 4174267"/>
                <a:gd name="connsiteX47" fmla="*/ 1441457 w 4203112"/>
                <a:gd name="connsiteY47" fmla="*/ 3838911 h 4174267"/>
                <a:gd name="connsiteX48" fmla="*/ 1078927 w 4203112"/>
                <a:gd name="connsiteY48" fmla="*/ 2380007 h 4174267"/>
                <a:gd name="connsiteX49" fmla="*/ 844073 w 4203112"/>
                <a:gd name="connsiteY49" fmla="*/ 2114210 h 4174267"/>
                <a:gd name="connsiteX50" fmla="*/ 1947259 w 4203112"/>
                <a:gd name="connsiteY50" fmla="*/ 911301 h 4174267"/>
                <a:gd name="connsiteX51" fmla="*/ 2015087 w 4203112"/>
                <a:gd name="connsiteY51" fmla="*/ 908368 h 4174267"/>
                <a:gd name="connsiteX52" fmla="*/ 2156605 w 4203112"/>
                <a:gd name="connsiteY52" fmla="*/ 1038153 h 4174267"/>
                <a:gd name="connsiteX53" fmla="*/ 2159538 w 4203112"/>
                <a:gd name="connsiteY53" fmla="*/ 1105981 h 4174267"/>
                <a:gd name="connsiteX54" fmla="*/ 1056351 w 4203112"/>
                <a:gd name="connsiteY54" fmla="*/ 2308890 h 4174267"/>
                <a:gd name="connsiteX55" fmla="*/ 988524 w 4203112"/>
                <a:gd name="connsiteY55" fmla="*/ 2311823 h 4174267"/>
                <a:gd name="connsiteX56" fmla="*/ 847006 w 4203112"/>
                <a:gd name="connsiteY56" fmla="*/ 2182037 h 4174267"/>
                <a:gd name="connsiteX57" fmla="*/ 844073 w 4203112"/>
                <a:gd name="connsiteY57" fmla="*/ 2114210 h 4174267"/>
                <a:gd name="connsiteX58" fmla="*/ 608369 w 4203112"/>
                <a:gd name="connsiteY58" fmla="*/ 625682 h 4174267"/>
                <a:gd name="connsiteX59" fmla="*/ 1230346 w 4203112"/>
                <a:gd name="connsiteY59" fmla="*/ 529532 h 4174267"/>
                <a:gd name="connsiteX60" fmla="*/ 1407055 w 4203112"/>
                <a:gd name="connsiteY60" fmla="*/ 27135 h 4174267"/>
                <a:gd name="connsiteX61" fmla="*/ 1845112 w 4203112"/>
                <a:gd name="connsiteY61" fmla="*/ 151784 h 4174267"/>
                <a:gd name="connsiteX62" fmla="*/ 1869929 w 4203112"/>
                <a:gd name="connsiteY62" fmla="*/ 860901 h 4174267"/>
                <a:gd name="connsiteX63" fmla="*/ 830647 w 4203112"/>
                <a:gd name="connsiteY63" fmla="*/ 2022314 h 4174267"/>
                <a:gd name="connsiteX64" fmla="*/ 111882 w 4203112"/>
                <a:gd name="connsiteY64" fmla="*/ 2051285 h 4174267"/>
                <a:gd name="connsiteX65" fmla="*/ 509974 w 4203112"/>
                <a:gd name="connsiteY65" fmla="*/ 1345362 h 4174267"/>
                <a:gd name="connsiteX66" fmla="*/ 530788 w 4203112"/>
                <a:gd name="connsiteY66" fmla="*/ 729622 h 4174267"/>
                <a:gd name="connsiteX67" fmla="*/ 608369 w 4203112"/>
                <a:gd name="connsiteY67" fmla="*/ 625682 h 4174267"/>
                <a:gd name="connsiteX0" fmla="*/ 2711097 w 4203112"/>
                <a:gd name="connsiteY0" fmla="*/ 2541845 h 4193747"/>
                <a:gd name="connsiteX1" fmla="*/ 2769667 w 4203112"/>
                <a:gd name="connsiteY1" fmla="*/ 2502966 h 4193747"/>
                <a:gd name="connsiteX2" fmla="*/ 2887654 w 4203112"/>
                <a:gd name="connsiteY2" fmla="*/ 2537119 h 4193747"/>
                <a:gd name="connsiteX3" fmla="*/ 2942683 w 4203112"/>
                <a:gd name="connsiteY3" fmla="*/ 2724446 h 4193747"/>
                <a:gd name="connsiteX4" fmla="*/ 2935472 w 4203112"/>
                <a:gd name="connsiteY4" fmla="*/ 2747619 h 4193747"/>
                <a:gd name="connsiteX5" fmla="*/ 2711097 w 4203112"/>
                <a:gd name="connsiteY5" fmla="*/ 2541845 h 4193747"/>
                <a:gd name="connsiteX6" fmla="*/ 2171384 w 4203112"/>
                <a:gd name="connsiteY6" fmla="*/ 2288337 h 4193747"/>
                <a:gd name="connsiteX7" fmla="*/ 2373058 w 4203112"/>
                <a:gd name="connsiteY7" fmla="*/ 2473293 h 4193747"/>
                <a:gd name="connsiteX8" fmla="*/ 2370959 w 4203112"/>
                <a:gd name="connsiteY8" fmla="*/ 2473824 h 4193747"/>
                <a:gd name="connsiteX9" fmla="*/ 2214151 w 4203112"/>
                <a:gd name="connsiteY9" fmla="*/ 2428808 h 4193747"/>
                <a:gd name="connsiteX10" fmla="*/ 2213034 w 4203112"/>
                <a:gd name="connsiteY10" fmla="*/ 2430133 h 4193747"/>
                <a:gd name="connsiteX11" fmla="*/ 2171384 w 4203112"/>
                <a:gd name="connsiteY11" fmla="*/ 2288337 h 4193747"/>
                <a:gd name="connsiteX12" fmla="*/ 1919108 w 4203112"/>
                <a:gd name="connsiteY12" fmla="*/ 2056975 h 4193747"/>
                <a:gd name="connsiteX13" fmla="*/ 1977212 w 4203112"/>
                <a:gd name="connsiteY13" fmla="*/ 2110262 h 4193747"/>
                <a:gd name="connsiteX14" fmla="*/ 1925891 w 4203112"/>
                <a:gd name="connsiteY14" fmla="*/ 2217227 h 4193747"/>
                <a:gd name="connsiteX15" fmla="*/ 2052710 w 4203112"/>
                <a:gd name="connsiteY15" fmla="*/ 2620107 h 4193747"/>
                <a:gd name="connsiteX16" fmla="*/ 2400744 w 4203112"/>
                <a:gd name="connsiteY16" fmla="*/ 2722385 h 4193747"/>
                <a:gd name="connsiteX17" fmla="*/ 2573309 w 4203112"/>
                <a:gd name="connsiteY17" fmla="*/ 2656942 h 4193747"/>
                <a:gd name="connsiteX18" fmla="*/ 2803909 w 4203112"/>
                <a:gd name="connsiteY18" fmla="*/ 2868425 h 4193747"/>
                <a:gd name="connsiteX19" fmla="*/ 2611209 w 4203112"/>
                <a:gd name="connsiteY19" fmla="*/ 2817424 h 4193747"/>
                <a:gd name="connsiteX20" fmla="*/ 2418743 w 4203112"/>
                <a:gd name="connsiteY20" fmla="*/ 3008320 h 4193747"/>
                <a:gd name="connsiteX21" fmla="*/ 2877490 w 4203112"/>
                <a:gd name="connsiteY21" fmla="*/ 3129380 h 4193747"/>
                <a:gd name="connsiteX22" fmla="*/ 3016268 w 4203112"/>
                <a:gd name="connsiteY22" fmla="*/ 3063179 h 4193747"/>
                <a:gd name="connsiteX23" fmla="*/ 3074759 w 4203112"/>
                <a:gd name="connsiteY23" fmla="*/ 3116821 h 4193747"/>
                <a:gd name="connsiteX24" fmla="*/ 3195039 w 4203112"/>
                <a:gd name="connsiteY24" fmla="*/ 2985668 h 4193747"/>
                <a:gd name="connsiteX25" fmla="*/ 3140917 w 4203112"/>
                <a:gd name="connsiteY25" fmla="*/ 2936032 h 4193747"/>
                <a:gd name="connsiteX26" fmla="*/ 3206354 w 4203112"/>
                <a:gd name="connsiteY26" fmla="*/ 2787394 h 4193747"/>
                <a:gd name="connsiteX27" fmla="*/ 3073603 w 4203112"/>
                <a:gd name="connsiteY27" fmla="*/ 2340195 h 4193747"/>
                <a:gd name="connsiteX28" fmla="*/ 3074334 w 4203112"/>
                <a:gd name="connsiteY28" fmla="*/ 2339339 h 4193747"/>
                <a:gd name="connsiteX29" fmla="*/ 3069192 w 4203112"/>
                <a:gd name="connsiteY29" fmla="*/ 2335565 h 4193747"/>
                <a:gd name="connsiteX30" fmla="*/ 3067445 w 4203112"/>
                <a:gd name="connsiteY30" fmla="*/ 2333732 h 4193747"/>
                <a:gd name="connsiteX31" fmla="*/ 3067143 w 4203112"/>
                <a:gd name="connsiteY31" fmla="*/ 2334061 h 4193747"/>
                <a:gd name="connsiteX32" fmla="*/ 2729016 w 4203112"/>
                <a:gd name="connsiteY32" fmla="*/ 2247240 h 4193747"/>
                <a:gd name="connsiteX33" fmla="*/ 2522385 w 4203112"/>
                <a:gd name="connsiteY33" fmla="*/ 2368778 h 4193747"/>
                <a:gd name="connsiteX34" fmla="*/ 2283741 w 4203112"/>
                <a:gd name="connsiteY34" fmla="*/ 2149917 h 4193747"/>
                <a:gd name="connsiteX35" fmla="*/ 2297678 w 4203112"/>
                <a:gd name="connsiteY35" fmla="*/ 2143903 h 4193747"/>
                <a:gd name="connsiteX36" fmla="*/ 2471482 w 4203112"/>
                <a:gd name="connsiteY36" fmla="*/ 2189769 h 4193747"/>
                <a:gd name="connsiteX37" fmla="*/ 2644745 w 4203112"/>
                <a:gd name="connsiteY37" fmla="*/ 2017920 h 4193747"/>
                <a:gd name="connsiteX38" fmla="*/ 2231772 w 4203112"/>
                <a:gd name="connsiteY38" fmla="*/ 1908939 h 4193747"/>
                <a:gd name="connsiteX39" fmla="*/ 2094967 w 4203112"/>
                <a:gd name="connsiteY39" fmla="*/ 1976793 h 4193747"/>
                <a:gd name="connsiteX40" fmla="*/ 2039388 w 4203112"/>
                <a:gd name="connsiteY40" fmla="*/ 1925822 h 4193747"/>
                <a:gd name="connsiteX41" fmla="*/ 1919108 w 4203112"/>
                <a:gd name="connsiteY41" fmla="*/ 2056975 h 4193747"/>
                <a:gd name="connsiteX42" fmla="*/ 1078927 w 4203112"/>
                <a:gd name="connsiteY42" fmla="*/ 2399487 h 4193747"/>
                <a:gd name="connsiteX43" fmla="*/ 2259074 w 4203112"/>
                <a:gd name="connsiteY43" fmla="*/ 1121712 h 4193747"/>
                <a:gd name="connsiteX44" fmla="*/ 3829901 w 4203112"/>
                <a:gd name="connsiteY44" fmla="*/ 1410650 h 4193747"/>
                <a:gd name="connsiteX45" fmla="*/ 3448965 w 4203112"/>
                <a:gd name="connsiteY45" fmla="*/ 3334963 h 4193747"/>
                <a:gd name="connsiteX46" fmla="*/ 1444117 w 4203112"/>
                <a:gd name="connsiteY46" fmla="*/ 3862388 h 4193747"/>
                <a:gd name="connsiteX47" fmla="*/ 1441457 w 4203112"/>
                <a:gd name="connsiteY47" fmla="*/ 3858391 h 4193747"/>
                <a:gd name="connsiteX48" fmla="*/ 1078927 w 4203112"/>
                <a:gd name="connsiteY48" fmla="*/ 2399487 h 4193747"/>
                <a:gd name="connsiteX49" fmla="*/ 844073 w 4203112"/>
                <a:gd name="connsiteY49" fmla="*/ 2133690 h 4193747"/>
                <a:gd name="connsiteX50" fmla="*/ 1947259 w 4203112"/>
                <a:gd name="connsiteY50" fmla="*/ 930781 h 4193747"/>
                <a:gd name="connsiteX51" fmla="*/ 2015087 w 4203112"/>
                <a:gd name="connsiteY51" fmla="*/ 927848 h 4193747"/>
                <a:gd name="connsiteX52" fmla="*/ 2156605 w 4203112"/>
                <a:gd name="connsiteY52" fmla="*/ 1057633 h 4193747"/>
                <a:gd name="connsiteX53" fmla="*/ 2159538 w 4203112"/>
                <a:gd name="connsiteY53" fmla="*/ 1125461 h 4193747"/>
                <a:gd name="connsiteX54" fmla="*/ 1056351 w 4203112"/>
                <a:gd name="connsiteY54" fmla="*/ 2328370 h 4193747"/>
                <a:gd name="connsiteX55" fmla="*/ 988524 w 4203112"/>
                <a:gd name="connsiteY55" fmla="*/ 2331303 h 4193747"/>
                <a:gd name="connsiteX56" fmla="*/ 847006 w 4203112"/>
                <a:gd name="connsiteY56" fmla="*/ 2201517 h 4193747"/>
                <a:gd name="connsiteX57" fmla="*/ 844073 w 4203112"/>
                <a:gd name="connsiteY57" fmla="*/ 2133690 h 4193747"/>
                <a:gd name="connsiteX58" fmla="*/ 608369 w 4203112"/>
                <a:gd name="connsiteY58" fmla="*/ 645162 h 4193747"/>
                <a:gd name="connsiteX59" fmla="*/ 1230346 w 4203112"/>
                <a:gd name="connsiteY59" fmla="*/ 549012 h 4193747"/>
                <a:gd name="connsiteX60" fmla="*/ 1407055 w 4203112"/>
                <a:gd name="connsiteY60" fmla="*/ 46615 h 4193747"/>
                <a:gd name="connsiteX61" fmla="*/ 1845112 w 4203112"/>
                <a:gd name="connsiteY61" fmla="*/ 171264 h 4193747"/>
                <a:gd name="connsiteX62" fmla="*/ 1869929 w 4203112"/>
                <a:gd name="connsiteY62" fmla="*/ 880381 h 4193747"/>
                <a:gd name="connsiteX63" fmla="*/ 830647 w 4203112"/>
                <a:gd name="connsiteY63" fmla="*/ 2041794 h 4193747"/>
                <a:gd name="connsiteX64" fmla="*/ 111882 w 4203112"/>
                <a:gd name="connsiteY64" fmla="*/ 2070765 h 4193747"/>
                <a:gd name="connsiteX65" fmla="*/ 509974 w 4203112"/>
                <a:gd name="connsiteY65" fmla="*/ 1364842 h 4193747"/>
                <a:gd name="connsiteX66" fmla="*/ 530788 w 4203112"/>
                <a:gd name="connsiteY66" fmla="*/ 749102 h 4193747"/>
                <a:gd name="connsiteX67" fmla="*/ 608369 w 4203112"/>
                <a:gd name="connsiteY67" fmla="*/ 645162 h 4193747"/>
                <a:gd name="connsiteX0" fmla="*/ 2711097 w 4203112"/>
                <a:gd name="connsiteY0" fmla="*/ 2541845 h 4193747"/>
                <a:gd name="connsiteX1" fmla="*/ 2769667 w 4203112"/>
                <a:gd name="connsiteY1" fmla="*/ 2502966 h 4193747"/>
                <a:gd name="connsiteX2" fmla="*/ 2887654 w 4203112"/>
                <a:gd name="connsiteY2" fmla="*/ 2537119 h 4193747"/>
                <a:gd name="connsiteX3" fmla="*/ 2942683 w 4203112"/>
                <a:gd name="connsiteY3" fmla="*/ 2724446 h 4193747"/>
                <a:gd name="connsiteX4" fmla="*/ 2935472 w 4203112"/>
                <a:gd name="connsiteY4" fmla="*/ 2747619 h 4193747"/>
                <a:gd name="connsiteX5" fmla="*/ 2711097 w 4203112"/>
                <a:gd name="connsiteY5" fmla="*/ 2541845 h 4193747"/>
                <a:gd name="connsiteX6" fmla="*/ 2171384 w 4203112"/>
                <a:gd name="connsiteY6" fmla="*/ 2288337 h 4193747"/>
                <a:gd name="connsiteX7" fmla="*/ 2373058 w 4203112"/>
                <a:gd name="connsiteY7" fmla="*/ 2473293 h 4193747"/>
                <a:gd name="connsiteX8" fmla="*/ 2370959 w 4203112"/>
                <a:gd name="connsiteY8" fmla="*/ 2473824 h 4193747"/>
                <a:gd name="connsiteX9" fmla="*/ 2214151 w 4203112"/>
                <a:gd name="connsiteY9" fmla="*/ 2428808 h 4193747"/>
                <a:gd name="connsiteX10" fmla="*/ 2213034 w 4203112"/>
                <a:gd name="connsiteY10" fmla="*/ 2430133 h 4193747"/>
                <a:gd name="connsiteX11" fmla="*/ 2171384 w 4203112"/>
                <a:gd name="connsiteY11" fmla="*/ 2288337 h 4193747"/>
                <a:gd name="connsiteX12" fmla="*/ 1919108 w 4203112"/>
                <a:gd name="connsiteY12" fmla="*/ 2056975 h 4193747"/>
                <a:gd name="connsiteX13" fmla="*/ 1977212 w 4203112"/>
                <a:gd name="connsiteY13" fmla="*/ 2110262 h 4193747"/>
                <a:gd name="connsiteX14" fmla="*/ 1925891 w 4203112"/>
                <a:gd name="connsiteY14" fmla="*/ 2217227 h 4193747"/>
                <a:gd name="connsiteX15" fmla="*/ 2052710 w 4203112"/>
                <a:gd name="connsiteY15" fmla="*/ 2620107 h 4193747"/>
                <a:gd name="connsiteX16" fmla="*/ 2400744 w 4203112"/>
                <a:gd name="connsiteY16" fmla="*/ 2722385 h 4193747"/>
                <a:gd name="connsiteX17" fmla="*/ 2573309 w 4203112"/>
                <a:gd name="connsiteY17" fmla="*/ 2656942 h 4193747"/>
                <a:gd name="connsiteX18" fmla="*/ 2803909 w 4203112"/>
                <a:gd name="connsiteY18" fmla="*/ 2868425 h 4193747"/>
                <a:gd name="connsiteX19" fmla="*/ 2611209 w 4203112"/>
                <a:gd name="connsiteY19" fmla="*/ 2817424 h 4193747"/>
                <a:gd name="connsiteX20" fmla="*/ 2418743 w 4203112"/>
                <a:gd name="connsiteY20" fmla="*/ 3008320 h 4193747"/>
                <a:gd name="connsiteX21" fmla="*/ 2877490 w 4203112"/>
                <a:gd name="connsiteY21" fmla="*/ 3129380 h 4193747"/>
                <a:gd name="connsiteX22" fmla="*/ 3016268 w 4203112"/>
                <a:gd name="connsiteY22" fmla="*/ 3063179 h 4193747"/>
                <a:gd name="connsiteX23" fmla="*/ 3074759 w 4203112"/>
                <a:gd name="connsiteY23" fmla="*/ 3116821 h 4193747"/>
                <a:gd name="connsiteX24" fmla="*/ 3195039 w 4203112"/>
                <a:gd name="connsiteY24" fmla="*/ 2985668 h 4193747"/>
                <a:gd name="connsiteX25" fmla="*/ 3140917 w 4203112"/>
                <a:gd name="connsiteY25" fmla="*/ 2936032 h 4193747"/>
                <a:gd name="connsiteX26" fmla="*/ 3206354 w 4203112"/>
                <a:gd name="connsiteY26" fmla="*/ 2787394 h 4193747"/>
                <a:gd name="connsiteX27" fmla="*/ 3073603 w 4203112"/>
                <a:gd name="connsiteY27" fmla="*/ 2340195 h 4193747"/>
                <a:gd name="connsiteX28" fmla="*/ 3074334 w 4203112"/>
                <a:gd name="connsiteY28" fmla="*/ 2339339 h 4193747"/>
                <a:gd name="connsiteX29" fmla="*/ 3069192 w 4203112"/>
                <a:gd name="connsiteY29" fmla="*/ 2335565 h 4193747"/>
                <a:gd name="connsiteX30" fmla="*/ 3067445 w 4203112"/>
                <a:gd name="connsiteY30" fmla="*/ 2333732 h 4193747"/>
                <a:gd name="connsiteX31" fmla="*/ 3067143 w 4203112"/>
                <a:gd name="connsiteY31" fmla="*/ 2334061 h 4193747"/>
                <a:gd name="connsiteX32" fmla="*/ 2729016 w 4203112"/>
                <a:gd name="connsiteY32" fmla="*/ 2247240 h 4193747"/>
                <a:gd name="connsiteX33" fmla="*/ 2522385 w 4203112"/>
                <a:gd name="connsiteY33" fmla="*/ 2368778 h 4193747"/>
                <a:gd name="connsiteX34" fmla="*/ 2283741 w 4203112"/>
                <a:gd name="connsiteY34" fmla="*/ 2149917 h 4193747"/>
                <a:gd name="connsiteX35" fmla="*/ 2297678 w 4203112"/>
                <a:gd name="connsiteY35" fmla="*/ 2143903 h 4193747"/>
                <a:gd name="connsiteX36" fmla="*/ 2471482 w 4203112"/>
                <a:gd name="connsiteY36" fmla="*/ 2189769 h 4193747"/>
                <a:gd name="connsiteX37" fmla="*/ 2644745 w 4203112"/>
                <a:gd name="connsiteY37" fmla="*/ 2017920 h 4193747"/>
                <a:gd name="connsiteX38" fmla="*/ 2231772 w 4203112"/>
                <a:gd name="connsiteY38" fmla="*/ 1908939 h 4193747"/>
                <a:gd name="connsiteX39" fmla="*/ 2094967 w 4203112"/>
                <a:gd name="connsiteY39" fmla="*/ 1976793 h 4193747"/>
                <a:gd name="connsiteX40" fmla="*/ 2039388 w 4203112"/>
                <a:gd name="connsiteY40" fmla="*/ 1925822 h 4193747"/>
                <a:gd name="connsiteX41" fmla="*/ 1919108 w 4203112"/>
                <a:gd name="connsiteY41" fmla="*/ 2056975 h 4193747"/>
                <a:gd name="connsiteX42" fmla="*/ 1078927 w 4203112"/>
                <a:gd name="connsiteY42" fmla="*/ 2399487 h 4193747"/>
                <a:gd name="connsiteX43" fmla="*/ 2259074 w 4203112"/>
                <a:gd name="connsiteY43" fmla="*/ 1121712 h 4193747"/>
                <a:gd name="connsiteX44" fmla="*/ 3829901 w 4203112"/>
                <a:gd name="connsiteY44" fmla="*/ 1410650 h 4193747"/>
                <a:gd name="connsiteX45" fmla="*/ 3448965 w 4203112"/>
                <a:gd name="connsiteY45" fmla="*/ 3334963 h 4193747"/>
                <a:gd name="connsiteX46" fmla="*/ 1444117 w 4203112"/>
                <a:gd name="connsiteY46" fmla="*/ 3862388 h 4193747"/>
                <a:gd name="connsiteX47" fmla="*/ 1441457 w 4203112"/>
                <a:gd name="connsiteY47" fmla="*/ 3858391 h 4193747"/>
                <a:gd name="connsiteX48" fmla="*/ 1078927 w 4203112"/>
                <a:gd name="connsiteY48" fmla="*/ 2399487 h 4193747"/>
                <a:gd name="connsiteX49" fmla="*/ 844073 w 4203112"/>
                <a:gd name="connsiteY49" fmla="*/ 2133690 h 4193747"/>
                <a:gd name="connsiteX50" fmla="*/ 1947259 w 4203112"/>
                <a:gd name="connsiteY50" fmla="*/ 930781 h 4193747"/>
                <a:gd name="connsiteX51" fmla="*/ 2015087 w 4203112"/>
                <a:gd name="connsiteY51" fmla="*/ 927848 h 4193747"/>
                <a:gd name="connsiteX52" fmla="*/ 2156605 w 4203112"/>
                <a:gd name="connsiteY52" fmla="*/ 1057633 h 4193747"/>
                <a:gd name="connsiteX53" fmla="*/ 2159538 w 4203112"/>
                <a:gd name="connsiteY53" fmla="*/ 1125461 h 4193747"/>
                <a:gd name="connsiteX54" fmla="*/ 1056351 w 4203112"/>
                <a:gd name="connsiteY54" fmla="*/ 2328370 h 4193747"/>
                <a:gd name="connsiteX55" fmla="*/ 988524 w 4203112"/>
                <a:gd name="connsiteY55" fmla="*/ 2331303 h 4193747"/>
                <a:gd name="connsiteX56" fmla="*/ 847006 w 4203112"/>
                <a:gd name="connsiteY56" fmla="*/ 2201517 h 4193747"/>
                <a:gd name="connsiteX57" fmla="*/ 844073 w 4203112"/>
                <a:gd name="connsiteY57" fmla="*/ 2133690 h 4193747"/>
                <a:gd name="connsiteX58" fmla="*/ 608369 w 4203112"/>
                <a:gd name="connsiteY58" fmla="*/ 645162 h 4193747"/>
                <a:gd name="connsiteX59" fmla="*/ 1230346 w 4203112"/>
                <a:gd name="connsiteY59" fmla="*/ 549012 h 4193747"/>
                <a:gd name="connsiteX60" fmla="*/ 1407055 w 4203112"/>
                <a:gd name="connsiteY60" fmla="*/ 46615 h 4193747"/>
                <a:gd name="connsiteX61" fmla="*/ 1845112 w 4203112"/>
                <a:gd name="connsiteY61" fmla="*/ 171264 h 4193747"/>
                <a:gd name="connsiteX62" fmla="*/ 1869929 w 4203112"/>
                <a:gd name="connsiteY62" fmla="*/ 880381 h 4193747"/>
                <a:gd name="connsiteX63" fmla="*/ 830647 w 4203112"/>
                <a:gd name="connsiteY63" fmla="*/ 2041794 h 4193747"/>
                <a:gd name="connsiteX64" fmla="*/ 111882 w 4203112"/>
                <a:gd name="connsiteY64" fmla="*/ 2070765 h 4193747"/>
                <a:gd name="connsiteX65" fmla="*/ 509974 w 4203112"/>
                <a:gd name="connsiteY65" fmla="*/ 1364842 h 4193747"/>
                <a:gd name="connsiteX66" fmla="*/ 530788 w 4203112"/>
                <a:gd name="connsiteY66" fmla="*/ 749102 h 4193747"/>
                <a:gd name="connsiteX67" fmla="*/ 608369 w 4203112"/>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07353 w 4183969"/>
                <a:gd name="connsiteY66" fmla="*/ 75378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02673 w 4183969"/>
                <a:gd name="connsiteY66" fmla="*/ 749490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743554 w 4235569"/>
                <a:gd name="connsiteY0" fmla="*/ 2541845 h 4193747"/>
                <a:gd name="connsiteX1" fmla="*/ 2802124 w 4235569"/>
                <a:gd name="connsiteY1" fmla="*/ 2502966 h 4193747"/>
                <a:gd name="connsiteX2" fmla="*/ 2920111 w 4235569"/>
                <a:gd name="connsiteY2" fmla="*/ 2537119 h 4193747"/>
                <a:gd name="connsiteX3" fmla="*/ 2975140 w 4235569"/>
                <a:gd name="connsiteY3" fmla="*/ 2724446 h 4193747"/>
                <a:gd name="connsiteX4" fmla="*/ 2967929 w 4235569"/>
                <a:gd name="connsiteY4" fmla="*/ 2747619 h 4193747"/>
                <a:gd name="connsiteX5" fmla="*/ 2743554 w 4235569"/>
                <a:gd name="connsiteY5" fmla="*/ 2541845 h 4193747"/>
                <a:gd name="connsiteX6" fmla="*/ 2203841 w 4235569"/>
                <a:gd name="connsiteY6" fmla="*/ 2288337 h 4193747"/>
                <a:gd name="connsiteX7" fmla="*/ 2405515 w 4235569"/>
                <a:gd name="connsiteY7" fmla="*/ 2473293 h 4193747"/>
                <a:gd name="connsiteX8" fmla="*/ 2403416 w 4235569"/>
                <a:gd name="connsiteY8" fmla="*/ 2473824 h 4193747"/>
                <a:gd name="connsiteX9" fmla="*/ 2246608 w 4235569"/>
                <a:gd name="connsiteY9" fmla="*/ 2428808 h 4193747"/>
                <a:gd name="connsiteX10" fmla="*/ 2245491 w 4235569"/>
                <a:gd name="connsiteY10" fmla="*/ 2430133 h 4193747"/>
                <a:gd name="connsiteX11" fmla="*/ 2203841 w 4235569"/>
                <a:gd name="connsiteY11" fmla="*/ 2288337 h 4193747"/>
                <a:gd name="connsiteX12" fmla="*/ 1951565 w 4235569"/>
                <a:gd name="connsiteY12" fmla="*/ 2056975 h 4193747"/>
                <a:gd name="connsiteX13" fmla="*/ 2009669 w 4235569"/>
                <a:gd name="connsiteY13" fmla="*/ 2110262 h 4193747"/>
                <a:gd name="connsiteX14" fmla="*/ 1958348 w 4235569"/>
                <a:gd name="connsiteY14" fmla="*/ 2217227 h 4193747"/>
                <a:gd name="connsiteX15" fmla="*/ 2085167 w 4235569"/>
                <a:gd name="connsiteY15" fmla="*/ 2620107 h 4193747"/>
                <a:gd name="connsiteX16" fmla="*/ 2433201 w 4235569"/>
                <a:gd name="connsiteY16" fmla="*/ 2722385 h 4193747"/>
                <a:gd name="connsiteX17" fmla="*/ 2605766 w 4235569"/>
                <a:gd name="connsiteY17" fmla="*/ 2656942 h 4193747"/>
                <a:gd name="connsiteX18" fmla="*/ 2836366 w 4235569"/>
                <a:gd name="connsiteY18" fmla="*/ 2868425 h 4193747"/>
                <a:gd name="connsiteX19" fmla="*/ 2643666 w 4235569"/>
                <a:gd name="connsiteY19" fmla="*/ 2817424 h 4193747"/>
                <a:gd name="connsiteX20" fmla="*/ 2451200 w 4235569"/>
                <a:gd name="connsiteY20" fmla="*/ 3008320 h 4193747"/>
                <a:gd name="connsiteX21" fmla="*/ 2909947 w 4235569"/>
                <a:gd name="connsiteY21" fmla="*/ 3129380 h 4193747"/>
                <a:gd name="connsiteX22" fmla="*/ 3048725 w 4235569"/>
                <a:gd name="connsiteY22" fmla="*/ 3063179 h 4193747"/>
                <a:gd name="connsiteX23" fmla="*/ 3107216 w 4235569"/>
                <a:gd name="connsiteY23" fmla="*/ 3116821 h 4193747"/>
                <a:gd name="connsiteX24" fmla="*/ 3227496 w 4235569"/>
                <a:gd name="connsiteY24" fmla="*/ 2985668 h 4193747"/>
                <a:gd name="connsiteX25" fmla="*/ 3173374 w 4235569"/>
                <a:gd name="connsiteY25" fmla="*/ 2936032 h 4193747"/>
                <a:gd name="connsiteX26" fmla="*/ 3238811 w 4235569"/>
                <a:gd name="connsiteY26" fmla="*/ 2787394 h 4193747"/>
                <a:gd name="connsiteX27" fmla="*/ 3106060 w 4235569"/>
                <a:gd name="connsiteY27" fmla="*/ 2340195 h 4193747"/>
                <a:gd name="connsiteX28" fmla="*/ 3106791 w 4235569"/>
                <a:gd name="connsiteY28" fmla="*/ 2339339 h 4193747"/>
                <a:gd name="connsiteX29" fmla="*/ 3101649 w 4235569"/>
                <a:gd name="connsiteY29" fmla="*/ 2335565 h 4193747"/>
                <a:gd name="connsiteX30" fmla="*/ 3099902 w 4235569"/>
                <a:gd name="connsiteY30" fmla="*/ 2333732 h 4193747"/>
                <a:gd name="connsiteX31" fmla="*/ 3099600 w 4235569"/>
                <a:gd name="connsiteY31" fmla="*/ 2334061 h 4193747"/>
                <a:gd name="connsiteX32" fmla="*/ 2761473 w 4235569"/>
                <a:gd name="connsiteY32" fmla="*/ 2247240 h 4193747"/>
                <a:gd name="connsiteX33" fmla="*/ 2554842 w 4235569"/>
                <a:gd name="connsiteY33" fmla="*/ 2368778 h 4193747"/>
                <a:gd name="connsiteX34" fmla="*/ 2316198 w 4235569"/>
                <a:gd name="connsiteY34" fmla="*/ 2149917 h 4193747"/>
                <a:gd name="connsiteX35" fmla="*/ 2330135 w 4235569"/>
                <a:gd name="connsiteY35" fmla="*/ 2143903 h 4193747"/>
                <a:gd name="connsiteX36" fmla="*/ 2503939 w 4235569"/>
                <a:gd name="connsiteY36" fmla="*/ 2189769 h 4193747"/>
                <a:gd name="connsiteX37" fmla="*/ 2677202 w 4235569"/>
                <a:gd name="connsiteY37" fmla="*/ 2017920 h 4193747"/>
                <a:gd name="connsiteX38" fmla="*/ 2264229 w 4235569"/>
                <a:gd name="connsiteY38" fmla="*/ 1908939 h 4193747"/>
                <a:gd name="connsiteX39" fmla="*/ 2127424 w 4235569"/>
                <a:gd name="connsiteY39" fmla="*/ 1976793 h 4193747"/>
                <a:gd name="connsiteX40" fmla="*/ 2071845 w 4235569"/>
                <a:gd name="connsiteY40" fmla="*/ 1925822 h 4193747"/>
                <a:gd name="connsiteX41" fmla="*/ 1951565 w 4235569"/>
                <a:gd name="connsiteY41" fmla="*/ 2056975 h 4193747"/>
                <a:gd name="connsiteX42" fmla="*/ 1111384 w 4235569"/>
                <a:gd name="connsiteY42" fmla="*/ 2399487 h 4193747"/>
                <a:gd name="connsiteX43" fmla="*/ 2291531 w 4235569"/>
                <a:gd name="connsiteY43" fmla="*/ 1121712 h 4193747"/>
                <a:gd name="connsiteX44" fmla="*/ 3862358 w 4235569"/>
                <a:gd name="connsiteY44" fmla="*/ 1410650 h 4193747"/>
                <a:gd name="connsiteX45" fmla="*/ 3481422 w 4235569"/>
                <a:gd name="connsiteY45" fmla="*/ 3334963 h 4193747"/>
                <a:gd name="connsiteX46" fmla="*/ 1476574 w 4235569"/>
                <a:gd name="connsiteY46" fmla="*/ 3862388 h 4193747"/>
                <a:gd name="connsiteX47" fmla="*/ 1473914 w 4235569"/>
                <a:gd name="connsiteY47" fmla="*/ 3858391 h 4193747"/>
                <a:gd name="connsiteX48" fmla="*/ 1111384 w 4235569"/>
                <a:gd name="connsiteY48" fmla="*/ 2399487 h 4193747"/>
                <a:gd name="connsiteX49" fmla="*/ 876530 w 4235569"/>
                <a:gd name="connsiteY49" fmla="*/ 2133690 h 4193747"/>
                <a:gd name="connsiteX50" fmla="*/ 1979716 w 4235569"/>
                <a:gd name="connsiteY50" fmla="*/ 930781 h 4193747"/>
                <a:gd name="connsiteX51" fmla="*/ 2047544 w 4235569"/>
                <a:gd name="connsiteY51" fmla="*/ 927848 h 4193747"/>
                <a:gd name="connsiteX52" fmla="*/ 2189062 w 4235569"/>
                <a:gd name="connsiteY52" fmla="*/ 1057633 h 4193747"/>
                <a:gd name="connsiteX53" fmla="*/ 2191995 w 4235569"/>
                <a:gd name="connsiteY53" fmla="*/ 1125461 h 4193747"/>
                <a:gd name="connsiteX54" fmla="*/ 1088808 w 4235569"/>
                <a:gd name="connsiteY54" fmla="*/ 2328370 h 4193747"/>
                <a:gd name="connsiteX55" fmla="*/ 1020981 w 4235569"/>
                <a:gd name="connsiteY55" fmla="*/ 2331303 h 4193747"/>
                <a:gd name="connsiteX56" fmla="*/ 879463 w 4235569"/>
                <a:gd name="connsiteY56" fmla="*/ 2201517 h 4193747"/>
                <a:gd name="connsiteX57" fmla="*/ 876530 w 4235569"/>
                <a:gd name="connsiteY57" fmla="*/ 2133690 h 4193747"/>
                <a:gd name="connsiteX58" fmla="*/ 640826 w 4235569"/>
                <a:gd name="connsiteY58" fmla="*/ 645162 h 4193747"/>
                <a:gd name="connsiteX59" fmla="*/ 1262803 w 4235569"/>
                <a:gd name="connsiteY59" fmla="*/ 549012 h 4193747"/>
                <a:gd name="connsiteX60" fmla="*/ 1439512 w 4235569"/>
                <a:gd name="connsiteY60" fmla="*/ 46615 h 4193747"/>
                <a:gd name="connsiteX61" fmla="*/ 1877569 w 4235569"/>
                <a:gd name="connsiteY61" fmla="*/ 171264 h 4193747"/>
                <a:gd name="connsiteX62" fmla="*/ 1902386 w 4235569"/>
                <a:gd name="connsiteY62" fmla="*/ 880381 h 4193747"/>
                <a:gd name="connsiteX63" fmla="*/ 863104 w 4235569"/>
                <a:gd name="connsiteY63" fmla="*/ 2041794 h 4193747"/>
                <a:gd name="connsiteX64" fmla="*/ 144339 w 4235569"/>
                <a:gd name="connsiteY64" fmla="*/ 2070765 h 4193747"/>
                <a:gd name="connsiteX65" fmla="*/ 451912 w 4235569"/>
                <a:gd name="connsiteY65" fmla="*/ 1454148 h 4193747"/>
                <a:gd name="connsiteX66" fmla="*/ 640826 w 4235569"/>
                <a:gd name="connsiteY66" fmla="*/ 645162 h 4193747"/>
                <a:gd name="connsiteX0" fmla="*/ 2743554 w 4235569"/>
                <a:gd name="connsiteY0" fmla="*/ 2541845 h 4193747"/>
                <a:gd name="connsiteX1" fmla="*/ 2802124 w 4235569"/>
                <a:gd name="connsiteY1" fmla="*/ 2502966 h 4193747"/>
                <a:gd name="connsiteX2" fmla="*/ 2920111 w 4235569"/>
                <a:gd name="connsiteY2" fmla="*/ 2537119 h 4193747"/>
                <a:gd name="connsiteX3" fmla="*/ 2975140 w 4235569"/>
                <a:gd name="connsiteY3" fmla="*/ 2724446 h 4193747"/>
                <a:gd name="connsiteX4" fmla="*/ 2967929 w 4235569"/>
                <a:gd name="connsiteY4" fmla="*/ 2747619 h 4193747"/>
                <a:gd name="connsiteX5" fmla="*/ 2743554 w 4235569"/>
                <a:gd name="connsiteY5" fmla="*/ 2541845 h 4193747"/>
                <a:gd name="connsiteX6" fmla="*/ 2203841 w 4235569"/>
                <a:gd name="connsiteY6" fmla="*/ 2288337 h 4193747"/>
                <a:gd name="connsiteX7" fmla="*/ 2405515 w 4235569"/>
                <a:gd name="connsiteY7" fmla="*/ 2473293 h 4193747"/>
                <a:gd name="connsiteX8" fmla="*/ 2403416 w 4235569"/>
                <a:gd name="connsiteY8" fmla="*/ 2473824 h 4193747"/>
                <a:gd name="connsiteX9" fmla="*/ 2246608 w 4235569"/>
                <a:gd name="connsiteY9" fmla="*/ 2428808 h 4193747"/>
                <a:gd name="connsiteX10" fmla="*/ 2245491 w 4235569"/>
                <a:gd name="connsiteY10" fmla="*/ 2430133 h 4193747"/>
                <a:gd name="connsiteX11" fmla="*/ 2203841 w 4235569"/>
                <a:gd name="connsiteY11" fmla="*/ 2288337 h 4193747"/>
                <a:gd name="connsiteX12" fmla="*/ 1951565 w 4235569"/>
                <a:gd name="connsiteY12" fmla="*/ 2056975 h 4193747"/>
                <a:gd name="connsiteX13" fmla="*/ 2009669 w 4235569"/>
                <a:gd name="connsiteY13" fmla="*/ 2110262 h 4193747"/>
                <a:gd name="connsiteX14" fmla="*/ 1958348 w 4235569"/>
                <a:gd name="connsiteY14" fmla="*/ 2217227 h 4193747"/>
                <a:gd name="connsiteX15" fmla="*/ 2085167 w 4235569"/>
                <a:gd name="connsiteY15" fmla="*/ 2620107 h 4193747"/>
                <a:gd name="connsiteX16" fmla="*/ 2433201 w 4235569"/>
                <a:gd name="connsiteY16" fmla="*/ 2722385 h 4193747"/>
                <a:gd name="connsiteX17" fmla="*/ 2605766 w 4235569"/>
                <a:gd name="connsiteY17" fmla="*/ 2656942 h 4193747"/>
                <a:gd name="connsiteX18" fmla="*/ 2836366 w 4235569"/>
                <a:gd name="connsiteY18" fmla="*/ 2868425 h 4193747"/>
                <a:gd name="connsiteX19" fmla="*/ 2643666 w 4235569"/>
                <a:gd name="connsiteY19" fmla="*/ 2817424 h 4193747"/>
                <a:gd name="connsiteX20" fmla="*/ 2451200 w 4235569"/>
                <a:gd name="connsiteY20" fmla="*/ 3008320 h 4193747"/>
                <a:gd name="connsiteX21" fmla="*/ 2909947 w 4235569"/>
                <a:gd name="connsiteY21" fmla="*/ 3129380 h 4193747"/>
                <a:gd name="connsiteX22" fmla="*/ 3048725 w 4235569"/>
                <a:gd name="connsiteY22" fmla="*/ 3063179 h 4193747"/>
                <a:gd name="connsiteX23" fmla="*/ 3107216 w 4235569"/>
                <a:gd name="connsiteY23" fmla="*/ 3116821 h 4193747"/>
                <a:gd name="connsiteX24" fmla="*/ 3227496 w 4235569"/>
                <a:gd name="connsiteY24" fmla="*/ 2985668 h 4193747"/>
                <a:gd name="connsiteX25" fmla="*/ 3173374 w 4235569"/>
                <a:gd name="connsiteY25" fmla="*/ 2936032 h 4193747"/>
                <a:gd name="connsiteX26" fmla="*/ 3238811 w 4235569"/>
                <a:gd name="connsiteY26" fmla="*/ 2787394 h 4193747"/>
                <a:gd name="connsiteX27" fmla="*/ 3106060 w 4235569"/>
                <a:gd name="connsiteY27" fmla="*/ 2340195 h 4193747"/>
                <a:gd name="connsiteX28" fmla="*/ 3106791 w 4235569"/>
                <a:gd name="connsiteY28" fmla="*/ 2339339 h 4193747"/>
                <a:gd name="connsiteX29" fmla="*/ 3101649 w 4235569"/>
                <a:gd name="connsiteY29" fmla="*/ 2335565 h 4193747"/>
                <a:gd name="connsiteX30" fmla="*/ 3099902 w 4235569"/>
                <a:gd name="connsiteY30" fmla="*/ 2333732 h 4193747"/>
                <a:gd name="connsiteX31" fmla="*/ 3099600 w 4235569"/>
                <a:gd name="connsiteY31" fmla="*/ 2334061 h 4193747"/>
                <a:gd name="connsiteX32" fmla="*/ 2761473 w 4235569"/>
                <a:gd name="connsiteY32" fmla="*/ 2247240 h 4193747"/>
                <a:gd name="connsiteX33" fmla="*/ 2554842 w 4235569"/>
                <a:gd name="connsiteY33" fmla="*/ 2368778 h 4193747"/>
                <a:gd name="connsiteX34" fmla="*/ 2316198 w 4235569"/>
                <a:gd name="connsiteY34" fmla="*/ 2149917 h 4193747"/>
                <a:gd name="connsiteX35" fmla="*/ 2330135 w 4235569"/>
                <a:gd name="connsiteY35" fmla="*/ 2143903 h 4193747"/>
                <a:gd name="connsiteX36" fmla="*/ 2503939 w 4235569"/>
                <a:gd name="connsiteY36" fmla="*/ 2189769 h 4193747"/>
                <a:gd name="connsiteX37" fmla="*/ 2677202 w 4235569"/>
                <a:gd name="connsiteY37" fmla="*/ 2017920 h 4193747"/>
                <a:gd name="connsiteX38" fmla="*/ 2264229 w 4235569"/>
                <a:gd name="connsiteY38" fmla="*/ 1908939 h 4193747"/>
                <a:gd name="connsiteX39" fmla="*/ 2127424 w 4235569"/>
                <a:gd name="connsiteY39" fmla="*/ 1976793 h 4193747"/>
                <a:gd name="connsiteX40" fmla="*/ 2071845 w 4235569"/>
                <a:gd name="connsiteY40" fmla="*/ 1925822 h 4193747"/>
                <a:gd name="connsiteX41" fmla="*/ 1951565 w 4235569"/>
                <a:gd name="connsiteY41" fmla="*/ 2056975 h 4193747"/>
                <a:gd name="connsiteX42" fmla="*/ 1111384 w 4235569"/>
                <a:gd name="connsiteY42" fmla="*/ 2399487 h 4193747"/>
                <a:gd name="connsiteX43" fmla="*/ 2291531 w 4235569"/>
                <a:gd name="connsiteY43" fmla="*/ 1121712 h 4193747"/>
                <a:gd name="connsiteX44" fmla="*/ 3862358 w 4235569"/>
                <a:gd name="connsiteY44" fmla="*/ 1410650 h 4193747"/>
                <a:gd name="connsiteX45" fmla="*/ 3481422 w 4235569"/>
                <a:gd name="connsiteY45" fmla="*/ 3334963 h 4193747"/>
                <a:gd name="connsiteX46" fmla="*/ 1476574 w 4235569"/>
                <a:gd name="connsiteY46" fmla="*/ 3862388 h 4193747"/>
                <a:gd name="connsiteX47" fmla="*/ 1473914 w 4235569"/>
                <a:gd name="connsiteY47" fmla="*/ 3858391 h 4193747"/>
                <a:gd name="connsiteX48" fmla="*/ 1111384 w 4235569"/>
                <a:gd name="connsiteY48" fmla="*/ 2399487 h 4193747"/>
                <a:gd name="connsiteX49" fmla="*/ 876530 w 4235569"/>
                <a:gd name="connsiteY49" fmla="*/ 2133690 h 4193747"/>
                <a:gd name="connsiteX50" fmla="*/ 1979716 w 4235569"/>
                <a:gd name="connsiteY50" fmla="*/ 930781 h 4193747"/>
                <a:gd name="connsiteX51" fmla="*/ 2047544 w 4235569"/>
                <a:gd name="connsiteY51" fmla="*/ 927848 h 4193747"/>
                <a:gd name="connsiteX52" fmla="*/ 2189062 w 4235569"/>
                <a:gd name="connsiteY52" fmla="*/ 1057633 h 4193747"/>
                <a:gd name="connsiteX53" fmla="*/ 2191995 w 4235569"/>
                <a:gd name="connsiteY53" fmla="*/ 1125461 h 4193747"/>
                <a:gd name="connsiteX54" fmla="*/ 1088808 w 4235569"/>
                <a:gd name="connsiteY54" fmla="*/ 2328370 h 4193747"/>
                <a:gd name="connsiteX55" fmla="*/ 1020981 w 4235569"/>
                <a:gd name="connsiteY55" fmla="*/ 2331303 h 4193747"/>
                <a:gd name="connsiteX56" fmla="*/ 879463 w 4235569"/>
                <a:gd name="connsiteY56" fmla="*/ 2201517 h 4193747"/>
                <a:gd name="connsiteX57" fmla="*/ 876530 w 4235569"/>
                <a:gd name="connsiteY57" fmla="*/ 2133690 h 4193747"/>
                <a:gd name="connsiteX58" fmla="*/ 640826 w 4235569"/>
                <a:gd name="connsiteY58" fmla="*/ 645162 h 4193747"/>
                <a:gd name="connsiteX59" fmla="*/ 1262803 w 4235569"/>
                <a:gd name="connsiteY59" fmla="*/ 549012 h 4193747"/>
                <a:gd name="connsiteX60" fmla="*/ 1439512 w 4235569"/>
                <a:gd name="connsiteY60" fmla="*/ 46615 h 4193747"/>
                <a:gd name="connsiteX61" fmla="*/ 1877569 w 4235569"/>
                <a:gd name="connsiteY61" fmla="*/ 171264 h 4193747"/>
                <a:gd name="connsiteX62" fmla="*/ 1902386 w 4235569"/>
                <a:gd name="connsiteY62" fmla="*/ 880381 h 4193747"/>
                <a:gd name="connsiteX63" fmla="*/ 863104 w 4235569"/>
                <a:gd name="connsiteY63" fmla="*/ 2041794 h 4193747"/>
                <a:gd name="connsiteX64" fmla="*/ 144339 w 4235569"/>
                <a:gd name="connsiteY64" fmla="*/ 2070765 h 4193747"/>
                <a:gd name="connsiteX65" fmla="*/ 451912 w 4235569"/>
                <a:gd name="connsiteY65" fmla="*/ 1454148 h 4193747"/>
                <a:gd name="connsiteX66" fmla="*/ 640826 w 4235569"/>
                <a:gd name="connsiteY66" fmla="*/ 645162 h 4193747"/>
                <a:gd name="connsiteX0" fmla="*/ 2685517 w 4177532"/>
                <a:gd name="connsiteY0" fmla="*/ 2541845 h 4193747"/>
                <a:gd name="connsiteX1" fmla="*/ 2744087 w 4177532"/>
                <a:gd name="connsiteY1" fmla="*/ 2502966 h 4193747"/>
                <a:gd name="connsiteX2" fmla="*/ 2862074 w 4177532"/>
                <a:gd name="connsiteY2" fmla="*/ 2537119 h 4193747"/>
                <a:gd name="connsiteX3" fmla="*/ 2917103 w 4177532"/>
                <a:gd name="connsiteY3" fmla="*/ 2724446 h 4193747"/>
                <a:gd name="connsiteX4" fmla="*/ 2909892 w 4177532"/>
                <a:gd name="connsiteY4" fmla="*/ 2747619 h 4193747"/>
                <a:gd name="connsiteX5" fmla="*/ 2685517 w 4177532"/>
                <a:gd name="connsiteY5" fmla="*/ 2541845 h 4193747"/>
                <a:gd name="connsiteX6" fmla="*/ 2145804 w 4177532"/>
                <a:gd name="connsiteY6" fmla="*/ 2288337 h 4193747"/>
                <a:gd name="connsiteX7" fmla="*/ 2347478 w 4177532"/>
                <a:gd name="connsiteY7" fmla="*/ 2473293 h 4193747"/>
                <a:gd name="connsiteX8" fmla="*/ 2345379 w 4177532"/>
                <a:gd name="connsiteY8" fmla="*/ 2473824 h 4193747"/>
                <a:gd name="connsiteX9" fmla="*/ 2188571 w 4177532"/>
                <a:gd name="connsiteY9" fmla="*/ 2428808 h 4193747"/>
                <a:gd name="connsiteX10" fmla="*/ 2187454 w 4177532"/>
                <a:gd name="connsiteY10" fmla="*/ 2430133 h 4193747"/>
                <a:gd name="connsiteX11" fmla="*/ 2145804 w 4177532"/>
                <a:gd name="connsiteY11" fmla="*/ 2288337 h 4193747"/>
                <a:gd name="connsiteX12" fmla="*/ 1893528 w 4177532"/>
                <a:gd name="connsiteY12" fmla="*/ 2056975 h 4193747"/>
                <a:gd name="connsiteX13" fmla="*/ 1951632 w 4177532"/>
                <a:gd name="connsiteY13" fmla="*/ 2110262 h 4193747"/>
                <a:gd name="connsiteX14" fmla="*/ 1900311 w 4177532"/>
                <a:gd name="connsiteY14" fmla="*/ 2217227 h 4193747"/>
                <a:gd name="connsiteX15" fmla="*/ 2027130 w 4177532"/>
                <a:gd name="connsiteY15" fmla="*/ 2620107 h 4193747"/>
                <a:gd name="connsiteX16" fmla="*/ 2375164 w 4177532"/>
                <a:gd name="connsiteY16" fmla="*/ 2722385 h 4193747"/>
                <a:gd name="connsiteX17" fmla="*/ 2547729 w 4177532"/>
                <a:gd name="connsiteY17" fmla="*/ 2656942 h 4193747"/>
                <a:gd name="connsiteX18" fmla="*/ 2778329 w 4177532"/>
                <a:gd name="connsiteY18" fmla="*/ 2868425 h 4193747"/>
                <a:gd name="connsiteX19" fmla="*/ 2585629 w 4177532"/>
                <a:gd name="connsiteY19" fmla="*/ 2817424 h 4193747"/>
                <a:gd name="connsiteX20" fmla="*/ 2393163 w 4177532"/>
                <a:gd name="connsiteY20" fmla="*/ 3008320 h 4193747"/>
                <a:gd name="connsiteX21" fmla="*/ 2851910 w 4177532"/>
                <a:gd name="connsiteY21" fmla="*/ 3129380 h 4193747"/>
                <a:gd name="connsiteX22" fmla="*/ 2990688 w 4177532"/>
                <a:gd name="connsiteY22" fmla="*/ 3063179 h 4193747"/>
                <a:gd name="connsiteX23" fmla="*/ 3049179 w 4177532"/>
                <a:gd name="connsiteY23" fmla="*/ 3116821 h 4193747"/>
                <a:gd name="connsiteX24" fmla="*/ 3169459 w 4177532"/>
                <a:gd name="connsiteY24" fmla="*/ 2985668 h 4193747"/>
                <a:gd name="connsiteX25" fmla="*/ 3115337 w 4177532"/>
                <a:gd name="connsiteY25" fmla="*/ 2936032 h 4193747"/>
                <a:gd name="connsiteX26" fmla="*/ 3180774 w 4177532"/>
                <a:gd name="connsiteY26" fmla="*/ 2787394 h 4193747"/>
                <a:gd name="connsiteX27" fmla="*/ 3048023 w 4177532"/>
                <a:gd name="connsiteY27" fmla="*/ 2340195 h 4193747"/>
                <a:gd name="connsiteX28" fmla="*/ 3048754 w 4177532"/>
                <a:gd name="connsiteY28" fmla="*/ 2339339 h 4193747"/>
                <a:gd name="connsiteX29" fmla="*/ 3043612 w 4177532"/>
                <a:gd name="connsiteY29" fmla="*/ 2335565 h 4193747"/>
                <a:gd name="connsiteX30" fmla="*/ 3041865 w 4177532"/>
                <a:gd name="connsiteY30" fmla="*/ 2333732 h 4193747"/>
                <a:gd name="connsiteX31" fmla="*/ 3041563 w 4177532"/>
                <a:gd name="connsiteY31" fmla="*/ 2334061 h 4193747"/>
                <a:gd name="connsiteX32" fmla="*/ 2703436 w 4177532"/>
                <a:gd name="connsiteY32" fmla="*/ 2247240 h 4193747"/>
                <a:gd name="connsiteX33" fmla="*/ 2496805 w 4177532"/>
                <a:gd name="connsiteY33" fmla="*/ 2368778 h 4193747"/>
                <a:gd name="connsiteX34" fmla="*/ 2258161 w 4177532"/>
                <a:gd name="connsiteY34" fmla="*/ 2149917 h 4193747"/>
                <a:gd name="connsiteX35" fmla="*/ 2272098 w 4177532"/>
                <a:gd name="connsiteY35" fmla="*/ 2143903 h 4193747"/>
                <a:gd name="connsiteX36" fmla="*/ 2445902 w 4177532"/>
                <a:gd name="connsiteY36" fmla="*/ 2189769 h 4193747"/>
                <a:gd name="connsiteX37" fmla="*/ 2619165 w 4177532"/>
                <a:gd name="connsiteY37" fmla="*/ 2017920 h 4193747"/>
                <a:gd name="connsiteX38" fmla="*/ 2206192 w 4177532"/>
                <a:gd name="connsiteY38" fmla="*/ 1908939 h 4193747"/>
                <a:gd name="connsiteX39" fmla="*/ 2069387 w 4177532"/>
                <a:gd name="connsiteY39" fmla="*/ 1976793 h 4193747"/>
                <a:gd name="connsiteX40" fmla="*/ 2013808 w 4177532"/>
                <a:gd name="connsiteY40" fmla="*/ 1925822 h 4193747"/>
                <a:gd name="connsiteX41" fmla="*/ 1893528 w 4177532"/>
                <a:gd name="connsiteY41" fmla="*/ 2056975 h 4193747"/>
                <a:gd name="connsiteX42" fmla="*/ 1053347 w 4177532"/>
                <a:gd name="connsiteY42" fmla="*/ 2399487 h 4193747"/>
                <a:gd name="connsiteX43" fmla="*/ 2233494 w 4177532"/>
                <a:gd name="connsiteY43" fmla="*/ 1121712 h 4193747"/>
                <a:gd name="connsiteX44" fmla="*/ 3804321 w 4177532"/>
                <a:gd name="connsiteY44" fmla="*/ 1410650 h 4193747"/>
                <a:gd name="connsiteX45" fmla="*/ 3423385 w 4177532"/>
                <a:gd name="connsiteY45" fmla="*/ 3334963 h 4193747"/>
                <a:gd name="connsiteX46" fmla="*/ 1418537 w 4177532"/>
                <a:gd name="connsiteY46" fmla="*/ 3862388 h 4193747"/>
                <a:gd name="connsiteX47" fmla="*/ 1415877 w 4177532"/>
                <a:gd name="connsiteY47" fmla="*/ 3858391 h 4193747"/>
                <a:gd name="connsiteX48" fmla="*/ 1053347 w 4177532"/>
                <a:gd name="connsiteY48" fmla="*/ 2399487 h 4193747"/>
                <a:gd name="connsiteX49" fmla="*/ 818493 w 4177532"/>
                <a:gd name="connsiteY49" fmla="*/ 2133690 h 4193747"/>
                <a:gd name="connsiteX50" fmla="*/ 1921679 w 4177532"/>
                <a:gd name="connsiteY50" fmla="*/ 930781 h 4193747"/>
                <a:gd name="connsiteX51" fmla="*/ 1989507 w 4177532"/>
                <a:gd name="connsiteY51" fmla="*/ 927848 h 4193747"/>
                <a:gd name="connsiteX52" fmla="*/ 2131025 w 4177532"/>
                <a:gd name="connsiteY52" fmla="*/ 1057633 h 4193747"/>
                <a:gd name="connsiteX53" fmla="*/ 2133958 w 4177532"/>
                <a:gd name="connsiteY53" fmla="*/ 1125461 h 4193747"/>
                <a:gd name="connsiteX54" fmla="*/ 1030771 w 4177532"/>
                <a:gd name="connsiteY54" fmla="*/ 2328370 h 4193747"/>
                <a:gd name="connsiteX55" fmla="*/ 962944 w 4177532"/>
                <a:gd name="connsiteY55" fmla="*/ 2331303 h 4193747"/>
                <a:gd name="connsiteX56" fmla="*/ 821426 w 4177532"/>
                <a:gd name="connsiteY56" fmla="*/ 2201517 h 4193747"/>
                <a:gd name="connsiteX57" fmla="*/ 818493 w 4177532"/>
                <a:gd name="connsiteY57" fmla="*/ 2133690 h 4193747"/>
                <a:gd name="connsiteX58" fmla="*/ 582789 w 4177532"/>
                <a:gd name="connsiteY58" fmla="*/ 645162 h 4193747"/>
                <a:gd name="connsiteX59" fmla="*/ 1204766 w 4177532"/>
                <a:gd name="connsiteY59" fmla="*/ 549012 h 4193747"/>
                <a:gd name="connsiteX60" fmla="*/ 1381475 w 4177532"/>
                <a:gd name="connsiteY60" fmla="*/ 46615 h 4193747"/>
                <a:gd name="connsiteX61" fmla="*/ 1819532 w 4177532"/>
                <a:gd name="connsiteY61" fmla="*/ 171264 h 4193747"/>
                <a:gd name="connsiteX62" fmla="*/ 1844349 w 4177532"/>
                <a:gd name="connsiteY62" fmla="*/ 880381 h 4193747"/>
                <a:gd name="connsiteX63" fmla="*/ 805067 w 4177532"/>
                <a:gd name="connsiteY63" fmla="*/ 2041794 h 4193747"/>
                <a:gd name="connsiteX64" fmla="*/ 86302 w 4177532"/>
                <a:gd name="connsiteY64" fmla="*/ 2070765 h 4193747"/>
                <a:gd name="connsiteX65" fmla="*/ 406751 w 4177532"/>
                <a:gd name="connsiteY65" fmla="*/ 1440109 h 4193747"/>
                <a:gd name="connsiteX66" fmla="*/ 582789 w 4177532"/>
                <a:gd name="connsiteY66" fmla="*/ 645162 h 4193747"/>
                <a:gd name="connsiteX0" fmla="*/ 2706143 w 4198158"/>
                <a:gd name="connsiteY0" fmla="*/ 2541845 h 4193747"/>
                <a:gd name="connsiteX1" fmla="*/ 2764713 w 4198158"/>
                <a:gd name="connsiteY1" fmla="*/ 2502966 h 4193747"/>
                <a:gd name="connsiteX2" fmla="*/ 2882700 w 4198158"/>
                <a:gd name="connsiteY2" fmla="*/ 2537119 h 4193747"/>
                <a:gd name="connsiteX3" fmla="*/ 2937729 w 4198158"/>
                <a:gd name="connsiteY3" fmla="*/ 2724446 h 4193747"/>
                <a:gd name="connsiteX4" fmla="*/ 2930518 w 4198158"/>
                <a:gd name="connsiteY4" fmla="*/ 2747619 h 4193747"/>
                <a:gd name="connsiteX5" fmla="*/ 2706143 w 4198158"/>
                <a:gd name="connsiteY5" fmla="*/ 2541845 h 4193747"/>
                <a:gd name="connsiteX6" fmla="*/ 2166430 w 4198158"/>
                <a:gd name="connsiteY6" fmla="*/ 2288337 h 4193747"/>
                <a:gd name="connsiteX7" fmla="*/ 2368104 w 4198158"/>
                <a:gd name="connsiteY7" fmla="*/ 2473293 h 4193747"/>
                <a:gd name="connsiteX8" fmla="*/ 2366005 w 4198158"/>
                <a:gd name="connsiteY8" fmla="*/ 2473824 h 4193747"/>
                <a:gd name="connsiteX9" fmla="*/ 2209197 w 4198158"/>
                <a:gd name="connsiteY9" fmla="*/ 2428808 h 4193747"/>
                <a:gd name="connsiteX10" fmla="*/ 2208080 w 4198158"/>
                <a:gd name="connsiteY10" fmla="*/ 2430133 h 4193747"/>
                <a:gd name="connsiteX11" fmla="*/ 2166430 w 4198158"/>
                <a:gd name="connsiteY11" fmla="*/ 2288337 h 4193747"/>
                <a:gd name="connsiteX12" fmla="*/ 1914154 w 4198158"/>
                <a:gd name="connsiteY12" fmla="*/ 2056975 h 4193747"/>
                <a:gd name="connsiteX13" fmla="*/ 1972258 w 4198158"/>
                <a:gd name="connsiteY13" fmla="*/ 2110262 h 4193747"/>
                <a:gd name="connsiteX14" fmla="*/ 1920937 w 4198158"/>
                <a:gd name="connsiteY14" fmla="*/ 2217227 h 4193747"/>
                <a:gd name="connsiteX15" fmla="*/ 2047756 w 4198158"/>
                <a:gd name="connsiteY15" fmla="*/ 2620107 h 4193747"/>
                <a:gd name="connsiteX16" fmla="*/ 2395790 w 4198158"/>
                <a:gd name="connsiteY16" fmla="*/ 2722385 h 4193747"/>
                <a:gd name="connsiteX17" fmla="*/ 2568355 w 4198158"/>
                <a:gd name="connsiteY17" fmla="*/ 2656942 h 4193747"/>
                <a:gd name="connsiteX18" fmla="*/ 2798955 w 4198158"/>
                <a:gd name="connsiteY18" fmla="*/ 2868425 h 4193747"/>
                <a:gd name="connsiteX19" fmla="*/ 2606255 w 4198158"/>
                <a:gd name="connsiteY19" fmla="*/ 2817424 h 4193747"/>
                <a:gd name="connsiteX20" fmla="*/ 2413789 w 4198158"/>
                <a:gd name="connsiteY20" fmla="*/ 3008320 h 4193747"/>
                <a:gd name="connsiteX21" fmla="*/ 2872536 w 4198158"/>
                <a:gd name="connsiteY21" fmla="*/ 3129380 h 4193747"/>
                <a:gd name="connsiteX22" fmla="*/ 3011314 w 4198158"/>
                <a:gd name="connsiteY22" fmla="*/ 3063179 h 4193747"/>
                <a:gd name="connsiteX23" fmla="*/ 3069805 w 4198158"/>
                <a:gd name="connsiteY23" fmla="*/ 3116821 h 4193747"/>
                <a:gd name="connsiteX24" fmla="*/ 3190085 w 4198158"/>
                <a:gd name="connsiteY24" fmla="*/ 2985668 h 4193747"/>
                <a:gd name="connsiteX25" fmla="*/ 3135963 w 4198158"/>
                <a:gd name="connsiteY25" fmla="*/ 2936032 h 4193747"/>
                <a:gd name="connsiteX26" fmla="*/ 3201400 w 4198158"/>
                <a:gd name="connsiteY26" fmla="*/ 2787394 h 4193747"/>
                <a:gd name="connsiteX27" fmla="*/ 3068649 w 4198158"/>
                <a:gd name="connsiteY27" fmla="*/ 2340195 h 4193747"/>
                <a:gd name="connsiteX28" fmla="*/ 3069380 w 4198158"/>
                <a:gd name="connsiteY28" fmla="*/ 2339339 h 4193747"/>
                <a:gd name="connsiteX29" fmla="*/ 3064238 w 4198158"/>
                <a:gd name="connsiteY29" fmla="*/ 2335565 h 4193747"/>
                <a:gd name="connsiteX30" fmla="*/ 3062491 w 4198158"/>
                <a:gd name="connsiteY30" fmla="*/ 2333732 h 4193747"/>
                <a:gd name="connsiteX31" fmla="*/ 3062189 w 4198158"/>
                <a:gd name="connsiteY31" fmla="*/ 2334061 h 4193747"/>
                <a:gd name="connsiteX32" fmla="*/ 2724062 w 4198158"/>
                <a:gd name="connsiteY32" fmla="*/ 2247240 h 4193747"/>
                <a:gd name="connsiteX33" fmla="*/ 2517431 w 4198158"/>
                <a:gd name="connsiteY33" fmla="*/ 2368778 h 4193747"/>
                <a:gd name="connsiteX34" fmla="*/ 2278787 w 4198158"/>
                <a:gd name="connsiteY34" fmla="*/ 2149917 h 4193747"/>
                <a:gd name="connsiteX35" fmla="*/ 2292724 w 4198158"/>
                <a:gd name="connsiteY35" fmla="*/ 2143903 h 4193747"/>
                <a:gd name="connsiteX36" fmla="*/ 2466528 w 4198158"/>
                <a:gd name="connsiteY36" fmla="*/ 2189769 h 4193747"/>
                <a:gd name="connsiteX37" fmla="*/ 2639791 w 4198158"/>
                <a:gd name="connsiteY37" fmla="*/ 2017920 h 4193747"/>
                <a:gd name="connsiteX38" fmla="*/ 2226818 w 4198158"/>
                <a:gd name="connsiteY38" fmla="*/ 1908939 h 4193747"/>
                <a:gd name="connsiteX39" fmla="*/ 2090013 w 4198158"/>
                <a:gd name="connsiteY39" fmla="*/ 1976793 h 4193747"/>
                <a:gd name="connsiteX40" fmla="*/ 2034434 w 4198158"/>
                <a:gd name="connsiteY40" fmla="*/ 1925822 h 4193747"/>
                <a:gd name="connsiteX41" fmla="*/ 1914154 w 4198158"/>
                <a:gd name="connsiteY41" fmla="*/ 2056975 h 4193747"/>
                <a:gd name="connsiteX42" fmla="*/ 1073973 w 4198158"/>
                <a:gd name="connsiteY42" fmla="*/ 2399487 h 4193747"/>
                <a:gd name="connsiteX43" fmla="*/ 2254120 w 4198158"/>
                <a:gd name="connsiteY43" fmla="*/ 1121712 h 4193747"/>
                <a:gd name="connsiteX44" fmla="*/ 3824947 w 4198158"/>
                <a:gd name="connsiteY44" fmla="*/ 1410650 h 4193747"/>
                <a:gd name="connsiteX45" fmla="*/ 3444011 w 4198158"/>
                <a:gd name="connsiteY45" fmla="*/ 3334963 h 4193747"/>
                <a:gd name="connsiteX46" fmla="*/ 1439163 w 4198158"/>
                <a:gd name="connsiteY46" fmla="*/ 3862388 h 4193747"/>
                <a:gd name="connsiteX47" fmla="*/ 1436503 w 4198158"/>
                <a:gd name="connsiteY47" fmla="*/ 3858391 h 4193747"/>
                <a:gd name="connsiteX48" fmla="*/ 1073973 w 4198158"/>
                <a:gd name="connsiteY48" fmla="*/ 2399487 h 4193747"/>
                <a:gd name="connsiteX49" fmla="*/ 839119 w 4198158"/>
                <a:gd name="connsiteY49" fmla="*/ 2133690 h 4193747"/>
                <a:gd name="connsiteX50" fmla="*/ 1942305 w 4198158"/>
                <a:gd name="connsiteY50" fmla="*/ 930781 h 4193747"/>
                <a:gd name="connsiteX51" fmla="*/ 2010133 w 4198158"/>
                <a:gd name="connsiteY51" fmla="*/ 927848 h 4193747"/>
                <a:gd name="connsiteX52" fmla="*/ 2151651 w 4198158"/>
                <a:gd name="connsiteY52" fmla="*/ 1057633 h 4193747"/>
                <a:gd name="connsiteX53" fmla="*/ 2154584 w 4198158"/>
                <a:gd name="connsiteY53" fmla="*/ 1125461 h 4193747"/>
                <a:gd name="connsiteX54" fmla="*/ 1051397 w 4198158"/>
                <a:gd name="connsiteY54" fmla="*/ 2328370 h 4193747"/>
                <a:gd name="connsiteX55" fmla="*/ 983570 w 4198158"/>
                <a:gd name="connsiteY55" fmla="*/ 2331303 h 4193747"/>
                <a:gd name="connsiteX56" fmla="*/ 842052 w 4198158"/>
                <a:gd name="connsiteY56" fmla="*/ 2201517 h 4193747"/>
                <a:gd name="connsiteX57" fmla="*/ 839119 w 4198158"/>
                <a:gd name="connsiteY57" fmla="*/ 2133690 h 4193747"/>
                <a:gd name="connsiteX58" fmla="*/ 603415 w 4198158"/>
                <a:gd name="connsiteY58" fmla="*/ 645162 h 4193747"/>
                <a:gd name="connsiteX59" fmla="*/ 1225392 w 4198158"/>
                <a:gd name="connsiteY59" fmla="*/ 549012 h 4193747"/>
                <a:gd name="connsiteX60" fmla="*/ 1402101 w 4198158"/>
                <a:gd name="connsiteY60" fmla="*/ 46615 h 4193747"/>
                <a:gd name="connsiteX61" fmla="*/ 1840158 w 4198158"/>
                <a:gd name="connsiteY61" fmla="*/ 171264 h 4193747"/>
                <a:gd name="connsiteX62" fmla="*/ 1864975 w 4198158"/>
                <a:gd name="connsiteY62" fmla="*/ 880381 h 4193747"/>
                <a:gd name="connsiteX63" fmla="*/ 825693 w 4198158"/>
                <a:gd name="connsiteY63" fmla="*/ 2041794 h 4193747"/>
                <a:gd name="connsiteX64" fmla="*/ 106928 w 4198158"/>
                <a:gd name="connsiteY64" fmla="*/ 2070765 h 4193747"/>
                <a:gd name="connsiteX65" fmla="*/ 427377 w 4198158"/>
                <a:gd name="connsiteY65" fmla="*/ 1440109 h 4193747"/>
                <a:gd name="connsiteX66" fmla="*/ 603415 w 4198158"/>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498676 h 4150578"/>
                <a:gd name="connsiteX1" fmla="*/ 2785542 w 4218987"/>
                <a:gd name="connsiteY1" fmla="*/ 2459797 h 4150578"/>
                <a:gd name="connsiteX2" fmla="*/ 2903529 w 4218987"/>
                <a:gd name="connsiteY2" fmla="*/ 2493950 h 4150578"/>
                <a:gd name="connsiteX3" fmla="*/ 2958558 w 4218987"/>
                <a:gd name="connsiteY3" fmla="*/ 2681277 h 4150578"/>
                <a:gd name="connsiteX4" fmla="*/ 2951347 w 4218987"/>
                <a:gd name="connsiteY4" fmla="*/ 2704450 h 4150578"/>
                <a:gd name="connsiteX5" fmla="*/ 2726972 w 4218987"/>
                <a:gd name="connsiteY5" fmla="*/ 2498676 h 4150578"/>
                <a:gd name="connsiteX6" fmla="*/ 2187259 w 4218987"/>
                <a:gd name="connsiteY6" fmla="*/ 2245168 h 4150578"/>
                <a:gd name="connsiteX7" fmla="*/ 2388933 w 4218987"/>
                <a:gd name="connsiteY7" fmla="*/ 2430124 h 4150578"/>
                <a:gd name="connsiteX8" fmla="*/ 2386834 w 4218987"/>
                <a:gd name="connsiteY8" fmla="*/ 2430655 h 4150578"/>
                <a:gd name="connsiteX9" fmla="*/ 2230026 w 4218987"/>
                <a:gd name="connsiteY9" fmla="*/ 2385639 h 4150578"/>
                <a:gd name="connsiteX10" fmla="*/ 2228909 w 4218987"/>
                <a:gd name="connsiteY10" fmla="*/ 2386964 h 4150578"/>
                <a:gd name="connsiteX11" fmla="*/ 2187259 w 4218987"/>
                <a:gd name="connsiteY11" fmla="*/ 2245168 h 4150578"/>
                <a:gd name="connsiteX12" fmla="*/ 1934983 w 4218987"/>
                <a:gd name="connsiteY12" fmla="*/ 2013806 h 4150578"/>
                <a:gd name="connsiteX13" fmla="*/ 1993087 w 4218987"/>
                <a:gd name="connsiteY13" fmla="*/ 2067093 h 4150578"/>
                <a:gd name="connsiteX14" fmla="*/ 1941766 w 4218987"/>
                <a:gd name="connsiteY14" fmla="*/ 2174058 h 4150578"/>
                <a:gd name="connsiteX15" fmla="*/ 2068585 w 4218987"/>
                <a:gd name="connsiteY15" fmla="*/ 2576938 h 4150578"/>
                <a:gd name="connsiteX16" fmla="*/ 2416619 w 4218987"/>
                <a:gd name="connsiteY16" fmla="*/ 2679216 h 4150578"/>
                <a:gd name="connsiteX17" fmla="*/ 2589184 w 4218987"/>
                <a:gd name="connsiteY17" fmla="*/ 2613773 h 4150578"/>
                <a:gd name="connsiteX18" fmla="*/ 2819784 w 4218987"/>
                <a:gd name="connsiteY18" fmla="*/ 2825256 h 4150578"/>
                <a:gd name="connsiteX19" fmla="*/ 2627084 w 4218987"/>
                <a:gd name="connsiteY19" fmla="*/ 2774255 h 4150578"/>
                <a:gd name="connsiteX20" fmla="*/ 2434618 w 4218987"/>
                <a:gd name="connsiteY20" fmla="*/ 2965151 h 4150578"/>
                <a:gd name="connsiteX21" fmla="*/ 2893365 w 4218987"/>
                <a:gd name="connsiteY21" fmla="*/ 3086211 h 4150578"/>
                <a:gd name="connsiteX22" fmla="*/ 3032143 w 4218987"/>
                <a:gd name="connsiteY22" fmla="*/ 3020010 h 4150578"/>
                <a:gd name="connsiteX23" fmla="*/ 3090634 w 4218987"/>
                <a:gd name="connsiteY23" fmla="*/ 3073652 h 4150578"/>
                <a:gd name="connsiteX24" fmla="*/ 3210914 w 4218987"/>
                <a:gd name="connsiteY24" fmla="*/ 2942499 h 4150578"/>
                <a:gd name="connsiteX25" fmla="*/ 3156792 w 4218987"/>
                <a:gd name="connsiteY25" fmla="*/ 2892863 h 4150578"/>
                <a:gd name="connsiteX26" fmla="*/ 3222229 w 4218987"/>
                <a:gd name="connsiteY26" fmla="*/ 2744225 h 4150578"/>
                <a:gd name="connsiteX27" fmla="*/ 3089478 w 4218987"/>
                <a:gd name="connsiteY27" fmla="*/ 2297026 h 4150578"/>
                <a:gd name="connsiteX28" fmla="*/ 3090209 w 4218987"/>
                <a:gd name="connsiteY28" fmla="*/ 2296170 h 4150578"/>
                <a:gd name="connsiteX29" fmla="*/ 3085067 w 4218987"/>
                <a:gd name="connsiteY29" fmla="*/ 2292396 h 4150578"/>
                <a:gd name="connsiteX30" fmla="*/ 3083320 w 4218987"/>
                <a:gd name="connsiteY30" fmla="*/ 2290563 h 4150578"/>
                <a:gd name="connsiteX31" fmla="*/ 3083018 w 4218987"/>
                <a:gd name="connsiteY31" fmla="*/ 2290892 h 4150578"/>
                <a:gd name="connsiteX32" fmla="*/ 2744891 w 4218987"/>
                <a:gd name="connsiteY32" fmla="*/ 2204071 h 4150578"/>
                <a:gd name="connsiteX33" fmla="*/ 2538260 w 4218987"/>
                <a:gd name="connsiteY33" fmla="*/ 2325609 h 4150578"/>
                <a:gd name="connsiteX34" fmla="*/ 2299616 w 4218987"/>
                <a:gd name="connsiteY34" fmla="*/ 2106748 h 4150578"/>
                <a:gd name="connsiteX35" fmla="*/ 2313553 w 4218987"/>
                <a:gd name="connsiteY35" fmla="*/ 2100734 h 4150578"/>
                <a:gd name="connsiteX36" fmla="*/ 2487357 w 4218987"/>
                <a:gd name="connsiteY36" fmla="*/ 2146600 h 4150578"/>
                <a:gd name="connsiteX37" fmla="*/ 2660620 w 4218987"/>
                <a:gd name="connsiteY37" fmla="*/ 1974751 h 4150578"/>
                <a:gd name="connsiteX38" fmla="*/ 2247647 w 4218987"/>
                <a:gd name="connsiteY38" fmla="*/ 1865770 h 4150578"/>
                <a:gd name="connsiteX39" fmla="*/ 2110842 w 4218987"/>
                <a:gd name="connsiteY39" fmla="*/ 1933624 h 4150578"/>
                <a:gd name="connsiteX40" fmla="*/ 2055263 w 4218987"/>
                <a:gd name="connsiteY40" fmla="*/ 1882653 h 4150578"/>
                <a:gd name="connsiteX41" fmla="*/ 1934983 w 4218987"/>
                <a:gd name="connsiteY41" fmla="*/ 2013806 h 4150578"/>
                <a:gd name="connsiteX42" fmla="*/ 1094802 w 4218987"/>
                <a:gd name="connsiteY42" fmla="*/ 2356318 h 4150578"/>
                <a:gd name="connsiteX43" fmla="*/ 2274949 w 4218987"/>
                <a:gd name="connsiteY43" fmla="*/ 1078543 h 4150578"/>
                <a:gd name="connsiteX44" fmla="*/ 3845776 w 4218987"/>
                <a:gd name="connsiteY44" fmla="*/ 1367481 h 4150578"/>
                <a:gd name="connsiteX45" fmla="*/ 3464840 w 4218987"/>
                <a:gd name="connsiteY45" fmla="*/ 3291794 h 4150578"/>
                <a:gd name="connsiteX46" fmla="*/ 1459992 w 4218987"/>
                <a:gd name="connsiteY46" fmla="*/ 3819219 h 4150578"/>
                <a:gd name="connsiteX47" fmla="*/ 1457332 w 4218987"/>
                <a:gd name="connsiteY47" fmla="*/ 3815222 h 4150578"/>
                <a:gd name="connsiteX48" fmla="*/ 1094802 w 4218987"/>
                <a:gd name="connsiteY48" fmla="*/ 2356318 h 4150578"/>
                <a:gd name="connsiteX49" fmla="*/ 859948 w 4218987"/>
                <a:gd name="connsiteY49" fmla="*/ 2090521 h 4150578"/>
                <a:gd name="connsiteX50" fmla="*/ 1963134 w 4218987"/>
                <a:gd name="connsiteY50" fmla="*/ 887612 h 4150578"/>
                <a:gd name="connsiteX51" fmla="*/ 2030962 w 4218987"/>
                <a:gd name="connsiteY51" fmla="*/ 884679 h 4150578"/>
                <a:gd name="connsiteX52" fmla="*/ 2172480 w 4218987"/>
                <a:gd name="connsiteY52" fmla="*/ 1014464 h 4150578"/>
                <a:gd name="connsiteX53" fmla="*/ 2175413 w 4218987"/>
                <a:gd name="connsiteY53" fmla="*/ 1082292 h 4150578"/>
                <a:gd name="connsiteX54" fmla="*/ 1072226 w 4218987"/>
                <a:gd name="connsiteY54" fmla="*/ 2285201 h 4150578"/>
                <a:gd name="connsiteX55" fmla="*/ 1004399 w 4218987"/>
                <a:gd name="connsiteY55" fmla="*/ 2288134 h 4150578"/>
                <a:gd name="connsiteX56" fmla="*/ 862881 w 4218987"/>
                <a:gd name="connsiteY56" fmla="*/ 2158348 h 4150578"/>
                <a:gd name="connsiteX57" fmla="*/ 859948 w 4218987"/>
                <a:gd name="connsiteY57" fmla="*/ 2090521 h 4150578"/>
                <a:gd name="connsiteX58" fmla="*/ 624244 w 4218987"/>
                <a:gd name="connsiteY58" fmla="*/ 601993 h 4150578"/>
                <a:gd name="connsiteX59" fmla="*/ 1246221 w 4218987"/>
                <a:gd name="connsiteY59" fmla="*/ 505843 h 4150578"/>
                <a:gd name="connsiteX60" fmla="*/ 1422930 w 4218987"/>
                <a:gd name="connsiteY60" fmla="*/ 3446 h 4150578"/>
                <a:gd name="connsiteX61" fmla="*/ 1885804 w 4218987"/>
                <a:gd name="connsiteY61" fmla="*/ 837212 h 4150578"/>
                <a:gd name="connsiteX62" fmla="*/ 846522 w 4218987"/>
                <a:gd name="connsiteY62" fmla="*/ 1998625 h 4150578"/>
                <a:gd name="connsiteX63" fmla="*/ 127757 w 4218987"/>
                <a:gd name="connsiteY63" fmla="*/ 2027596 h 4150578"/>
                <a:gd name="connsiteX64" fmla="*/ 448206 w 4218987"/>
                <a:gd name="connsiteY64" fmla="*/ 1396940 h 4150578"/>
                <a:gd name="connsiteX65" fmla="*/ 624244 w 4218987"/>
                <a:gd name="connsiteY65" fmla="*/ 601993 h 4150578"/>
                <a:gd name="connsiteX0" fmla="*/ 2726972 w 4218987"/>
                <a:gd name="connsiteY0" fmla="*/ 2657094 h 4308996"/>
                <a:gd name="connsiteX1" fmla="*/ 2785542 w 4218987"/>
                <a:gd name="connsiteY1" fmla="*/ 2618215 h 4308996"/>
                <a:gd name="connsiteX2" fmla="*/ 2903529 w 4218987"/>
                <a:gd name="connsiteY2" fmla="*/ 2652368 h 4308996"/>
                <a:gd name="connsiteX3" fmla="*/ 2958558 w 4218987"/>
                <a:gd name="connsiteY3" fmla="*/ 2839695 h 4308996"/>
                <a:gd name="connsiteX4" fmla="*/ 2951347 w 4218987"/>
                <a:gd name="connsiteY4" fmla="*/ 2862868 h 4308996"/>
                <a:gd name="connsiteX5" fmla="*/ 2726972 w 4218987"/>
                <a:gd name="connsiteY5" fmla="*/ 2657094 h 4308996"/>
                <a:gd name="connsiteX6" fmla="*/ 2187259 w 4218987"/>
                <a:gd name="connsiteY6" fmla="*/ 2403586 h 4308996"/>
                <a:gd name="connsiteX7" fmla="*/ 2388933 w 4218987"/>
                <a:gd name="connsiteY7" fmla="*/ 2588542 h 4308996"/>
                <a:gd name="connsiteX8" fmla="*/ 2386834 w 4218987"/>
                <a:gd name="connsiteY8" fmla="*/ 2589073 h 4308996"/>
                <a:gd name="connsiteX9" fmla="*/ 2230026 w 4218987"/>
                <a:gd name="connsiteY9" fmla="*/ 2544057 h 4308996"/>
                <a:gd name="connsiteX10" fmla="*/ 2228909 w 4218987"/>
                <a:gd name="connsiteY10" fmla="*/ 2545382 h 4308996"/>
                <a:gd name="connsiteX11" fmla="*/ 2187259 w 4218987"/>
                <a:gd name="connsiteY11" fmla="*/ 2403586 h 4308996"/>
                <a:gd name="connsiteX12" fmla="*/ 1934983 w 4218987"/>
                <a:gd name="connsiteY12" fmla="*/ 2172224 h 4308996"/>
                <a:gd name="connsiteX13" fmla="*/ 1993087 w 4218987"/>
                <a:gd name="connsiteY13" fmla="*/ 2225511 h 4308996"/>
                <a:gd name="connsiteX14" fmla="*/ 1941766 w 4218987"/>
                <a:gd name="connsiteY14" fmla="*/ 2332476 h 4308996"/>
                <a:gd name="connsiteX15" fmla="*/ 2068585 w 4218987"/>
                <a:gd name="connsiteY15" fmla="*/ 2735356 h 4308996"/>
                <a:gd name="connsiteX16" fmla="*/ 2416619 w 4218987"/>
                <a:gd name="connsiteY16" fmla="*/ 2837634 h 4308996"/>
                <a:gd name="connsiteX17" fmla="*/ 2589184 w 4218987"/>
                <a:gd name="connsiteY17" fmla="*/ 2772191 h 4308996"/>
                <a:gd name="connsiteX18" fmla="*/ 2819784 w 4218987"/>
                <a:gd name="connsiteY18" fmla="*/ 2983674 h 4308996"/>
                <a:gd name="connsiteX19" fmla="*/ 2627084 w 4218987"/>
                <a:gd name="connsiteY19" fmla="*/ 2932673 h 4308996"/>
                <a:gd name="connsiteX20" fmla="*/ 2434618 w 4218987"/>
                <a:gd name="connsiteY20" fmla="*/ 3123569 h 4308996"/>
                <a:gd name="connsiteX21" fmla="*/ 2893365 w 4218987"/>
                <a:gd name="connsiteY21" fmla="*/ 3244629 h 4308996"/>
                <a:gd name="connsiteX22" fmla="*/ 3032143 w 4218987"/>
                <a:gd name="connsiteY22" fmla="*/ 3178428 h 4308996"/>
                <a:gd name="connsiteX23" fmla="*/ 3090634 w 4218987"/>
                <a:gd name="connsiteY23" fmla="*/ 3232070 h 4308996"/>
                <a:gd name="connsiteX24" fmla="*/ 3210914 w 4218987"/>
                <a:gd name="connsiteY24" fmla="*/ 3100917 h 4308996"/>
                <a:gd name="connsiteX25" fmla="*/ 3156792 w 4218987"/>
                <a:gd name="connsiteY25" fmla="*/ 3051281 h 4308996"/>
                <a:gd name="connsiteX26" fmla="*/ 3222229 w 4218987"/>
                <a:gd name="connsiteY26" fmla="*/ 2902643 h 4308996"/>
                <a:gd name="connsiteX27" fmla="*/ 3089478 w 4218987"/>
                <a:gd name="connsiteY27" fmla="*/ 2455444 h 4308996"/>
                <a:gd name="connsiteX28" fmla="*/ 3090209 w 4218987"/>
                <a:gd name="connsiteY28" fmla="*/ 2454588 h 4308996"/>
                <a:gd name="connsiteX29" fmla="*/ 3085067 w 4218987"/>
                <a:gd name="connsiteY29" fmla="*/ 2450814 h 4308996"/>
                <a:gd name="connsiteX30" fmla="*/ 3083320 w 4218987"/>
                <a:gd name="connsiteY30" fmla="*/ 2448981 h 4308996"/>
                <a:gd name="connsiteX31" fmla="*/ 3083018 w 4218987"/>
                <a:gd name="connsiteY31" fmla="*/ 2449310 h 4308996"/>
                <a:gd name="connsiteX32" fmla="*/ 2744891 w 4218987"/>
                <a:gd name="connsiteY32" fmla="*/ 2362489 h 4308996"/>
                <a:gd name="connsiteX33" fmla="*/ 2538260 w 4218987"/>
                <a:gd name="connsiteY33" fmla="*/ 2484027 h 4308996"/>
                <a:gd name="connsiteX34" fmla="*/ 2299616 w 4218987"/>
                <a:gd name="connsiteY34" fmla="*/ 2265166 h 4308996"/>
                <a:gd name="connsiteX35" fmla="*/ 2313553 w 4218987"/>
                <a:gd name="connsiteY35" fmla="*/ 2259152 h 4308996"/>
                <a:gd name="connsiteX36" fmla="*/ 2487357 w 4218987"/>
                <a:gd name="connsiteY36" fmla="*/ 2305018 h 4308996"/>
                <a:gd name="connsiteX37" fmla="*/ 2660620 w 4218987"/>
                <a:gd name="connsiteY37" fmla="*/ 2133169 h 4308996"/>
                <a:gd name="connsiteX38" fmla="*/ 2247647 w 4218987"/>
                <a:gd name="connsiteY38" fmla="*/ 2024188 h 4308996"/>
                <a:gd name="connsiteX39" fmla="*/ 2110842 w 4218987"/>
                <a:gd name="connsiteY39" fmla="*/ 2092042 h 4308996"/>
                <a:gd name="connsiteX40" fmla="*/ 2055263 w 4218987"/>
                <a:gd name="connsiteY40" fmla="*/ 2041071 h 4308996"/>
                <a:gd name="connsiteX41" fmla="*/ 1934983 w 4218987"/>
                <a:gd name="connsiteY41" fmla="*/ 2172224 h 4308996"/>
                <a:gd name="connsiteX42" fmla="*/ 1094802 w 4218987"/>
                <a:gd name="connsiteY42" fmla="*/ 2514736 h 4308996"/>
                <a:gd name="connsiteX43" fmla="*/ 2274949 w 4218987"/>
                <a:gd name="connsiteY43" fmla="*/ 1236961 h 4308996"/>
                <a:gd name="connsiteX44" fmla="*/ 3845776 w 4218987"/>
                <a:gd name="connsiteY44" fmla="*/ 1525899 h 4308996"/>
                <a:gd name="connsiteX45" fmla="*/ 3464840 w 4218987"/>
                <a:gd name="connsiteY45" fmla="*/ 3450212 h 4308996"/>
                <a:gd name="connsiteX46" fmla="*/ 1459992 w 4218987"/>
                <a:gd name="connsiteY46" fmla="*/ 3977637 h 4308996"/>
                <a:gd name="connsiteX47" fmla="*/ 1457332 w 4218987"/>
                <a:gd name="connsiteY47" fmla="*/ 3973640 h 4308996"/>
                <a:gd name="connsiteX48" fmla="*/ 1094802 w 4218987"/>
                <a:gd name="connsiteY48" fmla="*/ 2514736 h 4308996"/>
                <a:gd name="connsiteX49" fmla="*/ 859948 w 4218987"/>
                <a:gd name="connsiteY49" fmla="*/ 2248939 h 4308996"/>
                <a:gd name="connsiteX50" fmla="*/ 1963134 w 4218987"/>
                <a:gd name="connsiteY50" fmla="*/ 1046030 h 4308996"/>
                <a:gd name="connsiteX51" fmla="*/ 2030962 w 4218987"/>
                <a:gd name="connsiteY51" fmla="*/ 1043097 h 4308996"/>
                <a:gd name="connsiteX52" fmla="*/ 2172480 w 4218987"/>
                <a:gd name="connsiteY52" fmla="*/ 1172882 h 4308996"/>
                <a:gd name="connsiteX53" fmla="*/ 2175413 w 4218987"/>
                <a:gd name="connsiteY53" fmla="*/ 1240710 h 4308996"/>
                <a:gd name="connsiteX54" fmla="*/ 1072226 w 4218987"/>
                <a:gd name="connsiteY54" fmla="*/ 2443619 h 4308996"/>
                <a:gd name="connsiteX55" fmla="*/ 1004399 w 4218987"/>
                <a:gd name="connsiteY55" fmla="*/ 2446552 h 4308996"/>
                <a:gd name="connsiteX56" fmla="*/ 862881 w 4218987"/>
                <a:gd name="connsiteY56" fmla="*/ 2316766 h 4308996"/>
                <a:gd name="connsiteX57" fmla="*/ 859948 w 4218987"/>
                <a:gd name="connsiteY57" fmla="*/ 2248939 h 4308996"/>
                <a:gd name="connsiteX58" fmla="*/ 624244 w 4218987"/>
                <a:gd name="connsiteY58" fmla="*/ 760411 h 4308996"/>
                <a:gd name="connsiteX59" fmla="*/ 1246221 w 4218987"/>
                <a:gd name="connsiteY59" fmla="*/ 664261 h 4308996"/>
                <a:gd name="connsiteX60" fmla="*/ 1422930 w 4218987"/>
                <a:gd name="connsiteY60" fmla="*/ 161864 h 4308996"/>
                <a:gd name="connsiteX61" fmla="*/ 1885804 w 4218987"/>
                <a:gd name="connsiteY61" fmla="*/ 995630 h 4308996"/>
                <a:gd name="connsiteX62" fmla="*/ 846522 w 4218987"/>
                <a:gd name="connsiteY62" fmla="*/ 2157043 h 4308996"/>
                <a:gd name="connsiteX63" fmla="*/ 127757 w 4218987"/>
                <a:gd name="connsiteY63" fmla="*/ 2186014 h 4308996"/>
                <a:gd name="connsiteX64" fmla="*/ 448206 w 4218987"/>
                <a:gd name="connsiteY64" fmla="*/ 1555358 h 4308996"/>
                <a:gd name="connsiteX65" fmla="*/ 624244 w 4218987"/>
                <a:gd name="connsiteY65" fmla="*/ 760411 h 4308996"/>
                <a:gd name="connsiteX0" fmla="*/ 2726972 w 4218987"/>
                <a:gd name="connsiteY0" fmla="*/ 2714720 h 4366622"/>
                <a:gd name="connsiteX1" fmla="*/ 2785542 w 4218987"/>
                <a:gd name="connsiteY1" fmla="*/ 2675841 h 4366622"/>
                <a:gd name="connsiteX2" fmla="*/ 2903529 w 4218987"/>
                <a:gd name="connsiteY2" fmla="*/ 2709994 h 4366622"/>
                <a:gd name="connsiteX3" fmla="*/ 2958558 w 4218987"/>
                <a:gd name="connsiteY3" fmla="*/ 2897321 h 4366622"/>
                <a:gd name="connsiteX4" fmla="*/ 2951347 w 4218987"/>
                <a:gd name="connsiteY4" fmla="*/ 2920494 h 4366622"/>
                <a:gd name="connsiteX5" fmla="*/ 2726972 w 4218987"/>
                <a:gd name="connsiteY5" fmla="*/ 2714720 h 4366622"/>
                <a:gd name="connsiteX6" fmla="*/ 2187259 w 4218987"/>
                <a:gd name="connsiteY6" fmla="*/ 2461212 h 4366622"/>
                <a:gd name="connsiteX7" fmla="*/ 2388933 w 4218987"/>
                <a:gd name="connsiteY7" fmla="*/ 2646168 h 4366622"/>
                <a:gd name="connsiteX8" fmla="*/ 2386834 w 4218987"/>
                <a:gd name="connsiteY8" fmla="*/ 2646699 h 4366622"/>
                <a:gd name="connsiteX9" fmla="*/ 2230026 w 4218987"/>
                <a:gd name="connsiteY9" fmla="*/ 2601683 h 4366622"/>
                <a:gd name="connsiteX10" fmla="*/ 2228909 w 4218987"/>
                <a:gd name="connsiteY10" fmla="*/ 2603008 h 4366622"/>
                <a:gd name="connsiteX11" fmla="*/ 2187259 w 4218987"/>
                <a:gd name="connsiteY11" fmla="*/ 2461212 h 4366622"/>
                <a:gd name="connsiteX12" fmla="*/ 1934983 w 4218987"/>
                <a:gd name="connsiteY12" fmla="*/ 2229850 h 4366622"/>
                <a:gd name="connsiteX13" fmla="*/ 1993087 w 4218987"/>
                <a:gd name="connsiteY13" fmla="*/ 2283137 h 4366622"/>
                <a:gd name="connsiteX14" fmla="*/ 1941766 w 4218987"/>
                <a:gd name="connsiteY14" fmla="*/ 2390102 h 4366622"/>
                <a:gd name="connsiteX15" fmla="*/ 2068585 w 4218987"/>
                <a:gd name="connsiteY15" fmla="*/ 2792982 h 4366622"/>
                <a:gd name="connsiteX16" fmla="*/ 2416619 w 4218987"/>
                <a:gd name="connsiteY16" fmla="*/ 2895260 h 4366622"/>
                <a:gd name="connsiteX17" fmla="*/ 2589184 w 4218987"/>
                <a:gd name="connsiteY17" fmla="*/ 2829817 h 4366622"/>
                <a:gd name="connsiteX18" fmla="*/ 2819784 w 4218987"/>
                <a:gd name="connsiteY18" fmla="*/ 3041300 h 4366622"/>
                <a:gd name="connsiteX19" fmla="*/ 2627084 w 4218987"/>
                <a:gd name="connsiteY19" fmla="*/ 2990299 h 4366622"/>
                <a:gd name="connsiteX20" fmla="*/ 2434618 w 4218987"/>
                <a:gd name="connsiteY20" fmla="*/ 3181195 h 4366622"/>
                <a:gd name="connsiteX21" fmla="*/ 2893365 w 4218987"/>
                <a:gd name="connsiteY21" fmla="*/ 3302255 h 4366622"/>
                <a:gd name="connsiteX22" fmla="*/ 3032143 w 4218987"/>
                <a:gd name="connsiteY22" fmla="*/ 3236054 h 4366622"/>
                <a:gd name="connsiteX23" fmla="*/ 3090634 w 4218987"/>
                <a:gd name="connsiteY23" fmla="*/ 3289696 h 4366622"/>
                <a:gd name="connsiteX24" fmla="*/ 3210914 w 4218987"/>
                <a:gd name="connsiteY24" fmla="*/ 3158543 h 4366622"/>
                <a:gd name="connsiteX25" fmla="*/ 3156792 w 4218987"/>
                <a:gd name="connsiteY25" fmla="*/ 3108907 h 4366622"/>
                <a:gd name="connsiteX26" fmla="*/ 3222229 w 4218987"/>
                <a:gd name="connsiteY26" fmla="*/ 2960269 h 4366622"/>
                <a:gd name="connsiteX27" fmla="*/ 3089478 w 4218987"/>
                <a:gd name="connsiteY27" fmla="*/ 2513070 h 4366622"/>
                <a:gd name="connsiteX28" fmla="*/ 3090209 w 4218987"/>
                <a:gd name="connsiteY28" fmla="*/ 2512214 h 4366622"/>
                <a:gd name="connsiteX29" fmla="*/ 3085067 w 4218987"/>
                <a:gd name="connsiteY29" fmla="*/ 2508440 h 4366622"/>
                <a:gd name="connsiteX30" fmla="*/ 3083320 w 4218987"/>
                <a:gd name="connsiteY30" fmla="*/ 2506607 h 4366622"/>
                <a:gd name="connsiteX31" fmla="*/ 3083018 w 4218987"/>
                <a:gd name="connsiteY31" fmla="*/ 2506936 h 4366622"/>
                <a:gd name="connsiteX32" fmla="*/ 2744891 w 4218987"/>
                <a:gd name="connsiteY32" fmla="*/ 2420115 h 4366622"/>
                <a:gd name="connsiteX33" fmla="*/ 2538260 w 4218987"/>
                <a:gd name="connsiteY33" fmla="*/ 2541653 h 4366622"/>
                <a:gd name="connsiteX34" fmla="*/ 2299616 w 4218987"/>
                <a:gd name="connsiteY34" fmla="*/ 2322792 h 4366622"/>
                <a:gd name="connsiteX35" fmla="*/ 2313553 w 4218987"/>
                <a:gd name="connsiteY35" fmla="*/ 2316778 h 4366622"/>
                <a:gd name="connsiteX36" fmla="*/ 2487357 w 4218987"/>
                <a:gd name="connsiteY36" fmla="*/ 2362644 h 4366622"/>
                <a:gd name="connsiteX37" fmla="*/ 2660620 w 4218987"/>
                <a:gd name="connsiteY37" fmla="*/ 2190795 h 4366622"/>
                <a:gd name="connsiteX38" fmla="*/ 2247647 w 4218987"/>
                <a:gd name="connsiteY38" fmla="*/ 2081814 h 4366622"/>
                <a:gd name="connsiteX39" fmla="*/ 2110842 w 4218987"/>
                <a:gd name="connsiteY39" fmla="*/ 2149668 h 4366622"/>
                <a:gd name="connsiteX40" fmla="*/ 2055263 w 4218987"/>
                <a:gd name="connsiteY40" fmla="*/ 2098697 h 4366622"/>
                <a:gd name="connsiteX41" fmla="*/ 1934983 w 4218987"/>
                <a:gd name="connsiteY41" fmla="*/ 2229850 h 4366622"/>
                <a:gd name="connsiteX42" fmla="*/ 1094802 w 4218987"/>
                <a:gd name="connsiteY42" fmla="*/ 2572362 h 4366622"/>
                <a:gd name="connsiteX43" fmla="*/ 2274949 w 4218987"/>
                <a:gd name="connsiteY43" fmla="*/ 1294587 h 4366622"/>
                <a:gd name="connsiteX44" fmla="*/ 3845776 w 4218987"/>
                <a:gd name="connsiteY44" fmla="*/ 1583525 h 4366622"/>
                <a:gd name="connsiteX45" fmla="*/ 3464840 w 4218987"/>
                <a:gd name="connsiteY45" fmla="*/ 3507838 h 4366622"/>
                <a:gd name="connsiteX46" fmla="*/ 1459992 w 4218987"/>
                <a:gd name="connsiteY46" fmla="*/ 4035263 h 4366622"/>
                <a:gd name="connsiteX47" fmla="*/ 1457332 w 4218987"/>
                <a:gd name="connsiteY47" fmla="*/ 4031266 h 4366622"/>
                <a:gd name="connsiteX48" fmla="*/ 1094802 w 4218987"/>
                <a:gd name="connsiteY48" fmla="*/ 2572362 h 4366622"/>
                <a:gd name="connsiteX49" fmla="*/ 859948 w 4218987"/>
                <a:gd name="connsiteY49" fmla="*/ 2306565 h 4366622"/>
                <a:gd name="connsiteX50" fmla="*/ 1963134 w 4218987"/>
                <a:gd name="connsiteY50" fmla="*/ 1103656 h 4366622"/>
                <a:gd name="connsiteX51" fmla="*/ 2030962 w 4218987"/>
                <a:gd name="connsiteY51" fmla="*/ 1100723 h 4366622"/>
                <a:gd name="connsiteX52" fmla="*/ 2172480 w 4218987"/>
                <a:gd name="connsiteY52" fmla="*/ 1230508 h 4366622"/>
                <a:gd name="connsiteX53" fmla="*/ 2175413 w 4218987"/>
                <a:gd name="connsiteY53" fmla="*/ 1298336 h 4366622"/>
                <a:gd name="connsiteX54" fmla="*/ 1072226 w 4218987"/>
                <a:gd name="connsiteY54" fmla="*/ 2501245 h 4366622"/>
                <a:gd name="connsiteX55" fmla="*/ 1004399 w 4218987"/>
                <a:gd name="connsiteY55" fmla="*/ 2504178 h 4366622"/>
                <a:gd name="connsiteX56" fmla="*/ 862881 w 4218987"/>
                <a:gd name="connsiteY56" fmla="*/ 2374392 h 4366622"/>
                <a:gd name="connsiteX57" fmla="*/ 859948 w 4218987"/>
                <a:gd name="connsiteY57" fmla="*/ 2306565 h 4366622"/>
                <a:gd name="connsiteX58" fmla="*/ 624244 w 4218987"/>
                <a:gd name="connsiteY58" fmla="*/ 818037 h 4366622"/>
                <a:gd name="connsiteX59" fmla="*/ 1246221 w 4218987"/>
                <a:gd name="connsiteY59" fmla="*/ 721887 h 4366622"/>
                <a:gd name="connsiteX60" fmla="*/ 1422930 w 4218987"/>
                <a:gd name="connsiteY60" fmla="*/ 219490 h 4366622"/>
                <a:gd name="connsiteX61" fmla="*/ 1885804 w 4218987"/>
                <a:gd name="connsiteY61" fmla="*/ 1053256 h 4366622"/>
                <a:gd name="connsiteX62" fmla="*/ 846522 w 4218987"/>
                <a:gd name="connsiteY62" fmla="*/ 2214669 h 4366622"/>
                <a:gd name="connsiteX63" fmla="*/ 127757 w 4218987"/>
                <a:gd name="connsiteY63" fmla="*/ 2243640 h 4366622"/>
                <a:gd name="connsiteX64" fmla="*/ 448206 w 4218987"/>
                <a:gd name="connsiteY64" fmla="*/ 1612984 h 4366622"/>
                <a:gd name="connsiteX65" fmla="*/ 624244 w 4218987"/>
                <a:gd name="connsiteY65" fmla="*/ 818037 h 4366622"/>
                <a:gd name="connsiteX0" fmla="*/ 2726972 w 4218987"/>
                <a:gd name="connsiteY0" fmla="*/ 2679961 h 4331863"/>
                <a:gd name="connsiteX1" fmla="*/ 2785542 w 4218987"/>
                <a:gd name="connsiteY1" fmla="*/ 2641082 h 4331863"/>
                <a:gd name="connsiteX2" fmla="*/ 2903529 w 4218987"/>
                <a:gd name="connsiteY2" fmla="*/ 2675235 h 4331863"/>
                <a:gd name="connsiteX3" fmla="*/ 2958558 w 4218987"/>
                <a:gd name="connsiteY3" fmla="*/ 2862562 h 4331863"/>
                <a:gd name="connsiteX4" fmla="*/ 2951347 w 4218987"/>
                <a:gd name="connsiteY4" fmla="*/ 2885735 h 4331863"/>
                <a:gd name="connsiteX5" fmla="*/ 2726972 w 4218987"/>
                <a:gd name="connsiteY5" fmla="*/ 2679961 h 4331863"/>
                <a:gd name="connsiteX6" fmla="*/ 2187259 w 4218987"/>
                <a:gd name="connsiteY6" fmla="*/ 2426453 h 4331863"/>
                <a:gd name="connsiteX7" fmla="*/ 2388933 w 4218987"/>
                <a:gd name="connsiteY7" fmla="*/ 2611409 h 4331863"/>
                <a:gd name="connsiteX8" fmla="*/ 2386834 w 4218987"/>
                <a:gd name="connsiteY8" fmla="*/ 2611940 h 4331863"/>
                <a:gd name="connsiteX9" fmla="*/ 2230026 w 4218987"/>
                <a:gd name="connsiteY9" fmla="*/ 2566924 h 4331863"/>
                <a:gd name="connsiteX10" fmla="*/ 2228909 w 4218987"/>
                <a:gd name="connsiteY10" fmla="*/ 2568249 h 4331863"/>
                <a:gd name="connsiteX11" fmla="*/ 2187259 w 4218987"/>
                <a:gd name="connsiteY11" fmla="*/ 2426453 h 4331863"/>
                <a:gd name="connsiteX12" fmla="*/ 1934983 w 4218987"/>
                <a:gd name="connsiteY12" fmla="*/ 2195091 h 4331863"/>
                <a:gd name="connsiteX13" fmla="*/ 1993087 w 4218987"/>
                <a:gd name="connsiteY13" fmla="*/ 2248378 h 4331863"/>
                <a:gd name="connsiteX14" fmla="*/ 1941766 w 4218987"/>
                <a:gd name="connsiteY14" fmla="*/ 2355343 h 4331863"/>
                <a:gd name="connsiteX15" fmla="*/ 2068585 w 4218987"/>
                <a:gd name="connsiteY15" fmla="*/ 2758223 h 4331863"/>
                <a:gd name="connsiteX16" fmla="*/ 2416619 w 4218987"/>
                <a:gd name="connsiteY16" fmla="*/ 2860501 h 4331863"/>
                <a:gd name="connsiteX17" fmla="*/ 2589184 w 4218987"/>
                <a:gd name="connsiteY17" fmla="*/ 2795058 h 4331863"/>
                <a:gd name="connsiteX18" fmla="*/ 2819784 w 4218987"/>
                <a:gd name="connsiteY18" fmla="*/ 3006541 h 4331863"/>
                <a:gd name="connsiteX19" fmla="*/ 2627084 w 4218987"/>
                <a:gd name="connsiteY19" fmla="*/ 2955540 h 4331863"/>
                <a:gd name="connsiteX20" fmla="*/ 2434618 w 4218987"/>
                <a:gd name="connsiteY20" fmla="*/ 3146436 h 4331863"/>
                <a:gd name="connsiteX21" fmla="*/ 2893365 w 4218987"/>
                <a:gd name="connsiteY21" fmla="*/ 3267496 h 4331863"/>
                <a:gd name="connsiteX22" fmla="*/ 3032143 w 4218987"/>
                <a:gd name="connsiteY22" fmla="*/ 3201295 h 4331863"/>
                <a:gd name="connsiteX23" fmla="*/ 3090634 w 4218987"/>
                <a:gd name="connsiteY23" fmla="*/ 3254937 h 4331863"/>
                <a:gd name="connsiteX24" fmla="*/ 3210914 w 4218987"/>
                <a:gd name="connsiteY24" fmla="*/ 3123784 h 4331863"/>
                <a:gd name="connsiteX25" fmla="*/ 3156792 w 4218987"/>
                <a:gd name="connsiteY25" fmla="*/ 3074148 h 4331863"/>
                <a:gd name="connsiteX26" fmla="*/ 3222229 w 4218987"/>
                <a:gd name="connsiteY26" fmla="*/ 2925510 h 4331863"/>
                <a:gd name="connsiteX27" fmla="*/ 3089478 w 4218987"/>
                <a:gd name="connsiteY27" fmla="*/ 2478311 h 4331863"/>
                <a:gd name="connsiteX28" fmla="*/ 3090209 w 4218987"/>
                <a:gd name="connsiteY28" fmla="*/ 2477455 h 4331863"/>
                <a:gd name="connsiteX29" fmla="*/ 3085067 w 4218987"/>
                <a:gd name="connsiteY29" fmla="*/ 2473681 h 4331863"/>
                <a:gd name="connsiteX30" fmla="*/ 3083320 w 4218987"/>
                <a:gd name="connsiteY30" fmla="*/ 2471848 h 4331863"/>
                <a:gd name="connsiteX31" fmla="*/ 3083018 w 4218987"/>
                <a:gd name="connsiteY31" fmla="*/ 2472177 h 4331863"/>
                <a:gd name="connsiteX32" fmla="*/ 2744891 w 4218987"/>
                <a:gd name="connsiteY32" fmla="*/ 2385356 h 4331863"/>
                <a:gd name="connsiteX33" fmla="*/ 2538260 w 4218987"/>
                <a:gd name="connsiteY33" fmla="*/ 2506894 h 4331863"/>
                <a:gd name="connsiteX34" fmla="*/ 2299616 w 4218987"/>
                <a:gd name="connsiteY34" fmla="*/ 2288033 h 4331863"/>
                <a:gd name="connsiteX35" fmla="*/ 2313553 w 4218987"/>
                <a:gd name="connsiteY35" fmla="*/ 2282019 h 4331863"/>
                <a:gd name="connsiteX36" fmla="*/ 2487357 w 4218987"/>
                <a:gd name="connsiteY36" fmla="*/ 2327885 h 4331863"/>
                <a:gd name="connsiteX37" fmla="*/ 2660620 w 4218987"/>
                <a:gd name="connsiteY37" fmla="*/ 2156036 h 4331863"/>
                <a:gd name="connsiteX38" fmla="*/ 2247647 w 4218987"/>
                <a:gd name="connsiteY38" fmla="*/ 2047055 h 4331863"/>
                <a:gd name="connsiteX39" fmla="*/ 2110842 w 4218987"/>
                <a:gd name="connsiteY39" fmla="*/ 2114909 h 4331863"/>
                <a:gd name="connsiteX40" fmla="*/ 2055263 w 4218987"/>
                <a:gd name="connsiteY40" fmla="*/ 2063938 h 4331863"/>
                <a:gd name="connsiteX41" fmla="*/ 1934983 w 4218987"/>
                <a:gd name="connsiteY41" fmla="*/ 2195091 h 4331863"/>
                <a:gd name="connsiteX42" fmla="*/ 1094802 w 4218987"/>
                <a:gd name="connsiteY42" fmla="*/ 2537603 h 4331863"/>
                <a:gd name="connsiteX43" fmla="*/ 2274949 w 4218987"/>
                <a:gd name="connsiteY43" fmla="*/ 1259828 h 4331863"/>
                <a:gd name="connsiteX44" fmla="*/ 3845776 w 4218987"/>
                <a:gd name="connsiteY44" fmla="*/ 1548766 h 4331863"/>
                <a:gd name="connsiteX45" fmla="*/ 3464840 w 4218987"/>
                <a:gd name="connsiteY45" fmla="*/ 3473079 h 4331863"/>
                <a:gd name="connsiteX46" fmla="*/ 1459992 w 4218987"/>
                <a:gd name="connsiteY46" fmla="*/ 4000504 h 4331863"/>
                <a:gd name="connsiteX47" fmla="*/ 1457332 w 4218987"/>
                <a:gd name="connsiteY47" fmla="*/ 3996507 h 4331863"/>
                <a:gd name="connsiteX48" fmla="*/ 1094802 w 4218987"/>
                <a:gd name="connsiteY48" fmla="*/ 2537603 h 4331863"/>
                <a:gd name="connsiteX49" fmla="*/ 859948 w 4218987"/>
                <a:gd name="connsiteY49" fmla="*/ 2271806 h 4331863"/>
                <a:gd name="connsiteX50" fmla="*/ 1963134 w 4218987"/>
                <a:gd name="connsiteY50" fmla="*/ 1068897 h 4331863"/>
                <a:gd name="connsiteX51" fmla="*/ 2030962 w 4218987"/>
                <a:gd name="connsiteY51" fmla="*/ 1065964 h 4331863"/>
                <a:gd name="connsiteX52" fmla="*/ 2172480 w 4218987"/>
                <a:gd name="connsiteY52" fmla="*/ 1195749 h 4331863"/>
                <a:gd name="connsiteX53" fmla="*/ 2175413 w 4218987"/>
                <a:gd name="connsiteY53" fmla="*/ 1263577 h 4331863"/>
                <a:gd name="connsiteX54" fmla="*/ 1072226 w 4218987"/>
                <a:gd name="connsiteY54" fmla="*/ 2466486 h 4331863"/>
                <a:gd name="connsiteX55" fmla="*/ 1004399 w 4218987"/>
                <a:gd name="connsiteY55" fmla="*/ 2469419 h 4331863"/>
                <a:gd name="connsiteX56" fmla="*/ 862881 w 4218987"/>
                <a:gd name="connsiteY56" fmla="*/ 2339633 h 4331863"/>
                <a:gd name="connsiteX57" fmla="*/ 859948 w 4218987"/>
                <a:gd name="connsiteY57" fmla="*/ 2271806 h 4331863"/>
                <a:gd name="connsiteX58" fmla="*/ 624244 w 4218987"/>
                <a:gd name="connsiteY58" fmla="*/ 783278 h 4331863"/>
                <a:gd name="connsiteX59" fmla="*/ 1246221 w 4218987"/>
                <a:gd name="connsiteY59" fmla="*/ 687128 h 4331863"/>
                <a:gd name="connsiteX60" fmla="*/ 1422930 w 4218987"/>
                <a:gd name="connsiteY60" fmla="*/ 184731 h 4331863"/>
                <a:gd name="connsiteX61" fmla="*/ 1885804 w 4218987"/>
                <a:gd name="connsiteY61" fmla="*/ 1018497 h 4331863"/>
                <a:gd name="connsiteX62" fmla="*/ 846522 w 4218987"/>
                <a:gd name="connsiteY62" fmla="*/ 2179910 h 4331863"/>
                <a:gd name="connsiteX63" fmla="*/ 127757 w 4218987"/>
                <a:gd name="connsiteY63" fmla="*/ 2208881 h 4331863"/>
                <a:gd name="connsiteX64" fmla="*/ 448206 w 4218987"/>
                <a:gd name="connsiteY64" fmla="*/ 1578225 h 4331863"/>
                <a:gd name="connsiteX65" fmla="*/ 624244 w 4218987"/>
                <a:gd name="connsiteY65" fmla="*/ 783278 h 433186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24244 w 4218987"/>
                <a:gd name="connsiteY58" fmla="*/ 804258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24244 w 4218987"/>
                <a:gd name="connsiteY65" fmla="*/ 804258 h 435284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17213 w 4218987"/>
                <a:gd name="connsiteY58" fmla="*/ 849506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17213 w 4218987"/>
                <a:gd name="connsiteY65" fmla="*/ 849506 h 435284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17213 w 4218987"/>
                <a:gd name="connsiteY58" fmla="*/ 849506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17213 w 4218987"/>
                <a:gd name="connsiteY65" fmla="*/ 849506 h 4352843"/>
                <a:gd name="connsiteX0" fmla="*/ 2726972 w 4218987"/>
                <a:gd name="connsiteY0" fmla="*/ 2498006 h 4149908"/>
                <a:gd name="connsiteX1" fmla="*/ 2785542 w 4218987"/>
                <a:gd name="connsiteY1" fmla="*/ 2459127 h 4149908"/>
                <a:gd name="connsiteX2" fmla="*/ 2903529 w 4218987"/>
                <a:gd name="connsiteY2" fmla="*/ 2493280 h 4149908"/>
                <a:gd name="connsiteX3" fmla="*/ 2958558 w 4218987"/>
                <a:gd name="connsiteY3" fmla="*/ 2680607 h 4149908"/>
                <a:gd name="connsiteX4" fmla="*/ 2951347 w 4218987"/>
                <a:gd name="connsiteY4" fmla="*/ 2703780 h 4149908"/>
                <a:gd name="connsiteX5" fmla="*/ 2726972 w 4218987"/>
                <a:gd name="connsiteY5" fmla="*/ 2498006 h 4149908"/>
                <a:gd name="connsiteX6" fmla="*/ 2187259 w 4218987"/>
                <a:gd name="connsiteY6" fmla="*/ 2244498 h 4149908"/>
                <a:gd name="connsiteX7" fmla="*/ 2388933 w 4218987"/>
                <a:gd name="connsiteY7" fmla="*/ 2429454 h 4149908"/>
                <a:gd name="connsiteX8" fmla="*/ 2386834 w 4218987"/>
                <a:gd name="connsiteY8" fmla="*/ 2429985 h 4149908"/>
                <a:gd name="connsiteX9" fmla="*/ 2230026 w 4218987"/>
                <a:gd name="connsiteY9" fmla="*/ 2384969 h 4149908"/>
                <a:gd name="connsiteX10" fmla="*/ 2228909 w 4218987"/>
                <a:gd name="connsiteY10" fmla="*/ 2386294 h 4149908"/>
                <a:gd name="connsiteX11" fmla="*/ 2187259 w 4218987"/>
                <a:gd name="connsiteY11" fmla="*/ 2244498 h 4149908"/>
                <a:gd name="connsiteX12" fmla="*/ 1934983 w 4218987"/>
                <a:gd name="connsiteY12" fmla="*/ 2013136 h 4149908"/>
                <a:gd name="connsiteX13" fmla="*/ 1993087 w 4218987"/>
                <a:gd name="connsiteY13" fmla="*/ 2066423 h 4149908"/>
                <a:gd name="connsiteX14" fmla="*/ 1941766 w 4218987"/>
                <a:gd name="connsiteY14" fmla="*/ 2173388 h 4149908"/>
                <a:gd name="connsiteX15" fmla="*/ 2068585 w 4218987"/>
                <a:gd name="connsiteY15" fmla="*/ 2576268 h 4149908"/>
                <a:gd name="connsiteX16" fmla="*/ 2416619 w 4218987"/>
                <a:gd name="connsiteY16" fmla="*/ 2678546 h 4149908"/>
                <a:gd name="connsiteX17" fmla="*/ 2589184 w 4218987"/>
                <a:gd name="connsiteY17" fmla="*/ 2613103 h 4149908"/>
                <a:gd name="connsiteX18" fmla="*/ 2819784 w 4218987"/>
                <a:gd name="connsiteY18" fmla="*/ 2824586 h 4149908"/>
                <a:gd name="connsiteX19" fmla="*/ 2627084 w 4218987"/>
                <a:gd name="connsiteY19" fmla="*/ 2773585 h 4149908"/>
                <a:gd name="connsiteX20" fmla="*/ 2434618 w 4218987"/>
                <a:gd name="connsiteY20" fmla="*/ 2964481 h 4149908"/>
                <a:gd name="connsiteX21" fmla="*/ 2893365 w 4218987"/>
                <a:gd name="connsiteY21" fmla="*/ 3085541 h 4149908"/>
                <a:gd name="connsiteX22" fmla="*/ 3032143 w 4218987"/>
                <a:gd name="connsiteY22" fmla="*/ 3019340 h 4149908"/>
                <a:gd name="connsiteX23" fmla="*/ 3090634 w 4218987"/>
                <a:gd name="connsiteY23" fmla="*/ 3072982 h 4149908"/>
                <a:gd name="connsiteX24" fmla="*/ 3210914 w 4218987"/>
                <a:gd name="connsiteY24" fmla="*/ 2941829 h 4149908"/>
                <a:gd name="connsiteX25" fmla="*/ 3156792 w 4218987"/>
                <a:gd name="connsiteY25" fmla="*/ 2892193 h 4149908"/>
                <a:gd name="connsiteX26" fmla="*/ 3222229 w 4218987"/>
                <a:gd name="connsiteY26" fmla="*/ 2743555 h 4149908"/>
                <a:gd name="connsiteX27" fmla="*/ 3089478 w 4218987"/>
                <a:gd name="connsiteY27" fmla="*/ 2296356 h 4149908"/>
                <a:gd name="connsiteX28" fmla="*/ 3090209 w 4218987"/>
                <a:gd name="connsiteY28" fmla="*/ 2295500 h 4149908"/>
                <a:gd name="connsiteX29" fmla="*/ 3085067 w 4218987"/>
                <a:gd name="connsiteY29" fmla="*/ 2291726 h 4149908"/>
                <a:gd name="connsiteX30" fmla="*/ 3083320 w 4218987"/>
                <a:gd name="connsiteY30" fmla="*/ 2289893 h 4149908"/>
                <a:gd name="connsiteX31" fmla="*/ 3083018 w 4218987"/>
                <a:gd name="connsiteY31" fmla="*/ 2290222 h 4149908"/>
                <a:gd name="connsiteX32" fmla="*/ 2744891 w 4218987"/>
                <a:gd name="connsiteY32" fmla="*/ 2203401 h 4149908"/>
                <a:gd name="connsiteX33" fmla="*/ 2538260 w 4218987"/>
                <a:gd name="connsiteY33" fmla="*/ 2324939 h 4149908"/>
                <a:gd name="connsiteX34" fmla="*/ 2299616 w 4218987"/>
                <a:gd name="connsiteY34" fmla="*/ 2106078 h 4149908"/>
                <a:gd name="connsiteX35" fmla="*/ 2313553 w 4218987"/>
                <a:gd name="connsiteY35" fmla="*/ 2100064 h 4149908"/>
                <a:gd name="connsiteX36" fmla="*/ 2487357 w 4218987"/>
                <a:gd name="connsiteY36" fmla="*/ 2145930 h 4149908"/>
                <a:gd name="connsiteX37" fmla="*/ 2660620 w 4218987"/>
                <a:gd name="connsiteY37" fmla="*/ 1974081 h 4149908"/>
                <a:gd name="connsiteX38" fmla="*/ 2247647 w 4218987"/>
                <a:gd name="connsiteY38" fmla="*/ 1865100 h 4149908"/>
                <a:gd name="connsiteX39" fmla="*/ 2110842 w 4218987"/>
                <a:gd name="connsiteY39" fmla="*/ 1932954 h 4149908"/>
                <a:gd name="connsiteX40" fmla="*/ 2055263 w 4218987"/>
                <a:gd name="connsiteY40" fmla="*/ 1881983 h 4149908"/>
                <a:gd name="connsiteX41" fmla="*/ 1934983 w 4218987"/>
                <a:gd name="connsiteY41" fmla="*/ 2013136 h 4149908"/>
                <a:gd name="connsiteX42" fmla="*/ 1094802 w 4218987"/>
                <a:gd name="connsiteY42" fmla="*/ 2355648 h 4149908"/>
                <a:gd name="connsiteX43" fmla="*/ 2274949 w 4218987"/>
                <a:gd name="connsiteY43" fmla="*/ 1077873 h 4149908"/>
                <a:gd name="connsiteX44" fmla="*/ 3845776 w 4218987"/>
                <a:gd name="connsiteY44" fmla="*/ 1366811 h 4149908"/>
                <a:gd name="connsiteX45" fmla="*/ 3464840 w 4218987"/>
                <a:gd name="connsiteY45" fmla="*/ 3291124 h 4149908"/>
                <a:gd name="connsiteX46" fmla="*/ 1459992 w 4218987"/>
                <a:gd name="connsiteY46" fmla="*/ 3818549 h 4149908"/>
                <a:gd name="connsiteX47" fmla="*/ 1457332 w 4218987"/>
                <a:gd name="connsiteY47" fmla="*/ 3814552 h 4149908"/>
                <a:gd name="connsiteX48" fmla="*/ 1094802 w 4218987"/>
                <a:gd name="connsiteY48" fmla="*/ 2355648 h 4149908"/>
                <a:gd name="connsiteX49" fmla="*/ 859948 w 4218987"/>
                <a:gd name="connsiteY49" fmla="*/ 2089851 h 4149908"/>
                <a:gd name="connsiteX50" fmla="*/ 1963134 w 4218987"/>
                <a:gd name="connsiteY50" fmla="*/ 886942 h 4149908"/>
                <a:gd name="connsiteX51" fmla="*/ 2030962 w 4218987"/>
                <a:gd name="connsiteY51" fmla="*/ 884009 h 4149908"/>
                <a:gd name="connsiteX52" fmla="*/ 2172480 w 4218987"/>
                <a:gd name="connsiteY52" fmla="*/ 1013794 h 4149908"/>
                <a:gd name="connsiteX53" fmla="*/ 2175413 w 4218987"/>
                <a:gd name="connsiteY53" fmla="*/ 1081622 h 4149908"/>
                <a:gd name="connsiteX54" fmla="*/ 1072226 w 4218987"/>
                <a:gd name="connsiteY54" fmla="*/ 2284531 h 4149908"/>
                <a:gd name="connsiteX55" fmla="*/ 1004399 w 4218987"/>
                <a:gd name="connsiteY55" fmla="*/ 2287464 h 4149908"/>
                <a:gd name="connsiteX56" fmla="*/ 862881 w 4218987"/>
                <a:gd name="connsiteY56" fmla="*/ 2157678 h 4149908"/>
                <a:gd name="connsiteX57" fmla="*/ 859948 w 4218987"/>
                <a:gd name="connsiteY57" fmla="*/ 2089851 h 4149908"/>
                <a:gd name="connsiteX58" fmla="*/ 617213 w 4218987"/>
                <a:gd name="connsiteY58" fmla="*/ 646571 h 4149908"/>
                <a:gd name="connsiteX59" fmla="*/ 1193554 w 4218987"/>
                <a:gd name="connsiteY59" fmla="*/ 534417 h 4149908"/>
                <a:gd name="connsiteX60" fmla="*/ 1422930 w 4218987"/>
                <a:gd name="connsiteY60" fmla="*/ 2776 h 4149908"/>
                <a:gd name="connsiteX61" fmla="*/ 1885804 w 4218987"/>
                <a:gd name="connsiteY61" fmla="*/ 836542 h 4149908"/>
                <a:gd name="connsiteX62" fmla="*/ 846522 w 4218987"/>
                <a:gd name="connsiteY62" fmla="*/ 1997955 h 4149908"/>
                <a:gd name="connsiteX63" fmla="*/ 127757 w 4218987"/>
                <a:gd name="connsiteY63" fmla="*/ 2026926 h 4149908"/>
                <a:gd name="connsiteX64" fmla="*/ 448206 w 4218987"/>
                <a:gd name="connsiteY64" fmla="*/ 1396270 h 4149908"/>
                <a:gd name="connsiteX65" fmla="*/ 617213 w 4218987"/>
                <a:gd name="connsiteY65" fmla="*/ 646571 h 4149908"/>
                <a:gd name="connsiteX0" fmla="*/ 2726972 w 4218987"/>
                <a:gd name="connsiteY0" fmla="*/ 2558980 h 4210882"/>
                <a:gd name="connsiteX1" fmla="*/ 2785542 w 4218987"/>
                <a:gd name="connsiteY1" fmla="*/ 2520101 h 4210882"/>
                <a:gd name="connsiteX2" fmla="*/ 2903529 w 4218987"/>
                <a:gd name="connsiteY2" fmla="*/ 2554254 h 4210882"/>
                <a:gd name="connsiteX3" fmla="*/ 2958558 w 4218987"/>
                <a:gd name="connsiteY3" fmla="*/ 2741581 h 4210882"/>
                <a:gd name="connsiteX4" fmla="*/ 2951347 w 4218987"/>
                <a:gd name="connsiteY4" fmla="*/ 2764754 h 4210882"/>
                <a:gd name="connsiteX5" fmla="*/ 2726972 w 4218987"/>
                <a:gd name="connsiteY5" fmla="*/ 2558980 h 4210882"/>
                <a:gd name="connsiteX6" fmla="*/ 2187259 w 4218987"/>
                <a:gd name="connsiteY6" fmla="*/ 2305472 h 4210882"/>
                <a:gd name="connsiteX7" fmla="*/ 2388933 w 4218987"/>
                <a:gd name="connsiteY7" fmla="*/ 2490428 h 4210882"/>
                <a:gd name="connsiteX8" fmla="*/ 2386834 w 4218987"/>
                <a:gd name="connsiteY8" fmla="*/ 2490959 h 4210882"/>
                <a:gd name="connsiteX9" fmla="*/ 2230026 w 4218987"/>
                <a:gd name="connsiteY9" fmla="*/ 2445943 h 4210882"/>
                <a:gd name="connsiteX10" fmla="*/ 2228909 w 4218987"/>
                <a:gd name="connsiteY10" fmla="*/ 2447268 h 4210882"/>
                <a:gd name="connsiteX11" fmla="*/ 2187259 w 4218987"/>
                <a:gd name="connsiteY11" fmla="*/ 2305472 h 4210882"/>
                <a:gd name="connsiteX12" fmla="*/ 1934983 w 4218987"/>
                <a:gd name="connsiteY12" fmla="*/ 2074110 h 4210882"/>
                <a:gd name="connsiteX13" fmla="*/ 1993087 w 4218987"/>
                <a:gd name="connsiteY13" fmla="*/ 2127397 h 4210882"/>
                <a:gd name="connsiteX14" fmla="*/ 1941766 w 4218987"/>
                <a:gd name="connsiteY14" fmla="*/ 2234362 h 4210882"/>
                <a:gd name="connsiteX15" fmla="*/ 2068585 w 4218987"/>
                <a:gd name="connsiteY15" fmla="*/ 2637242 h 4210882"/>
                <a:gd name="connsiteX16" fmla="*/ 2416619 w 4218987"/>
                <a:gd name="connsiteY16" fmla="*/ 2739520 h 4210882"/>
                <a:gd name="connsiteX17" fmla="*/ 2589184 w 4218987"/>
                <a:gd name="connsiteY17" fmla="*/ 2674077 h 4210882"/>
                <a:gd name="connsiteX18" fmla="*/ 2819784 w 4218987"/>
                <a:gd name="connsiteY18" fmla="*/ 2885560 h 4210882"/>
                <a:gd name="connsiteX19" fmla="*/ 2627084 w 4218987"/>
                <a:gd name="connsiteY19" fmla="*/ 2834559 h 4210882"/>
                <a:gd name="connsiteX20" fmla="*/ 2434618 w 4218987"/>
                <a:gd name="connsiteY20" fmla="*/ 3025455 h 4210882"/>
                <a:gd name="connsiteX21" fmla="*/ 2893365 w 4218987"/>
                <a:gd name="connsiteY21" fmla="*/ 3146515 h 4210882"/>
                <a:gd name="connsiteX22" fmla="*/ 3032143 w 4218987"/>
                <a:gd name="connsiteY22" fmla="*/ 3080314 h 4210882"/>
                <a:gd name="connsiteX23" fmla="*/ 3090634 w 4218987"/>
                <a:gd name="connsiteY23" fmla="*/ 3133956 h 4210882"/>
                <a:gd name="connsiteX24" fmla="*/ 3210914 w 4218987"/>
                <a:gd name="connsiteY24" fmla="*/ 3002803 h 4210882"/>
                <a:gd name="connsiteX25" fmla="*/ 3156792 w 4218987"/>
                <a:gd name="connsiteY25" fmla="*/ 2953167 h 4210882"/>
                <a:gd name="connsiteX26" fmla="*/ 3222229 w 4218987"/>
                <a:gd name="connsiteY26" fmla="*/ 2804529 h 4210882"/>
                <a:gd name="connsiteX27" fmla="*/ 3089478 w 4218987"/>
                <a:gd name="connsiteY27" fmla="*/ 2357330 h 4210882"/>
                <a:gd name="connsiteX28" fmla="*/ 3090209 w 4218987"/>
                <a:gd name="connsiteY28" fmla="*/ 2356474 h 4210882"/>
                <a:gd name="connsiteX29" fmla="*/ 3085067 w 4218987"/>
                <a:gd name="connsiteY29" fmla="*/ 2352700 h 4210882"/>
                <a:gd name="connsiteX30" fmla="*/ 3083320 w 4218987"/>
                <a:gd name="connsiteY30" fmla="*/ 2350867 h 4210882"/>
                <a:gd name="connsiteX31" fmla="*/ 3083018 w 4218987"/>
                <a:gd name="connsiteY31" fmla="*/ 2351196 h 4210882"/>
                <a:gd name="connsiteX32" fmla="*/ 2744891 w 4218987"/>
                <a:gd name="connsiteY32" fmla="*/ 2264375 h 4210882"/>
                <a:gd name="connsiteX33" fmla="*/ 2538260 w 4218987"/>
                <a:gd name="connsiteY33" fmla="*/ 2385913 h 4210882"/>
                <a:gd name="connsiteX34" fmla="*/ 2299616 w 4218987"/>
                <a:gd name="connsiteY34" fmla="*/ 2167052 h 4210882"/>
                <a:gd name="connsiteX35" fmla="*/ 2313553 w 4218987"/>
                <a:gd name="connsiteY35" fmla="*/ 2161038 h 4210882"/>
                <a:gd name="connsiteX36" fmla="*/ 2487357 w 4218987"/>
                <a:gd name="connsiteY36" fmla="*/ 2206904 h 4210882"/>
                <a:gd name="connsiteX37" fmla="*/ 2660620 w 4218987"/>
                <a:gd name="connsiteY37" fmla="*/ 2035055 h 4210882"/>
                <a:gd name="connsiteX38" fmla="*/ 2247647 w 4218987"/>
                <a:gd name="connsiteY38" fmla="*/ 1926074 h 4210882"/>
                <a:gd name="connsiteX39" fmla="*/ 2110842 w 4218987"/>
                <a:gd name="connsiteY39" fmla="*/ 1993928 h 4210882"/>
                <a:gd name="connsiteX40" fmla="*/ 2055263 w 4218987"/>
                <a:gd name="connsiteY40" fmla="*/ 1942957 h 4210882"/>
                <a:gd name="connsiteX41" fmla="*/ 1934983 w 4218987"/>
                <a:gd name="connsiteY41" fmla="*/ 2074110 h 4210882"/>
                <a:gd name="connsiteX42" fmla="*/ 1094802 w 4218987"/>
                <a:gd name="connsiteY42" fmla="*/ 2416622 h 4210882"/>
                <a:gd name="connsiteX43" fmla="*/ 2274949 w 4218987"/>
                <a:gd name="connsiteY43" fmla="*/ 1138847 h 4210882"/>
                <a:gd name="connsiteX44" fmla="*/ 3845776 w 4218987"/>
                <a:gd name="connsiteY44" fmla="*/ 1427785 h 4210882"/>
                <a:gd name="connsiteX45" fmla="*/ 3464840 w 4218987"/>
                <a:gd name="connsiteY45" fmla="*/ 3352098 h 4210882"/>
                <a:gd name="connsiteX46" fmla="*/ 1459992 w 4218987"/>
                <a:gd name="connsiteY46" fmla="*/ 3879523 h 4210882"/>
                <a:gd name="connsiteX47" fmla="*/ 1457332 w 4218987"/>
                <a:gd name="connsiteY47" fmla="*/ 3875526 h 4210882"/>
                <a:gd name="connsiteX48" fmla="*/ 1094802 w 4218987"/>
                <a:gd name="connsiteY48" fmla="*/ 2416622 h 4210882"/>
                <a:gd name="connsiteX49" fmla="*/ 859948 w 4218987"/>
                <a:gd name="connsiteY49" fmla="*/ 2150825 h 4210882"/>
                <a:gd name="connsiteX50" fmla="*/ 1963134 w 4218987"/>
                <a:gd name="connsiteY50" fmla="*/ 947916 h 4210882"/>
                <a:gd name="connsiteX51" fmla="*/ 2030962 w 4218987"/>
                <a:gd name="connsiteY51" fmla="*/ 944983 h 4210882"/>
                <a:gd name="connsiteX52" fmla="*/ 2172480 w 4218987"/>
                <a:gd name="connsiteY52" fmla="*/ 1074768 h 4210882"/>
                <a:gd name="connsiteX53" fmla="*/ 2175413 w 4218987"/>
                <a:gd name="connsiteY53" fmla="*/ 1142596 h 4210882"/>
                <a:gd name="connsiteX54" fmla="*/ 1072226 w 4218987"/>
                <a:gd name="connsiteY54" fmla="*/ 2345505 h 4210882"/>
                <a:gd name="connsiteX55" fmla="*/ 1004399 w 4218987"/>
                <a:gd name="connsiteY55" fmla="*/ 2348438 h 4210882"/>
                <a:gd name="connsiteX56" fmla="*/ 862881 w 4218987"/>
                <a:gd name="connsiteY56" fmla="*/ 2218652 h 4210882"/>
                <a:gd name="connsiteX57" fmla="*/ 859948 w 4218987"/>
                <a:gd name="connsiteY57" fmla="*/ 2150825 h 4210882"/>
                <a:gd name="connsiteX58" fmla="*/ 617213 w 4218987"/>
                <a:gd name="connsiteY58" fmla="*/ 707545 h 4210882"/>
                <a:gd name="connsiteX59" fmla="*/ 1193554 w 4218987"/>
                <a:gd name="connsiteY59" fmla="*/ 595391 h 4210882"/>
                <a:gd name="connsiteX60" fmla="*/ 1591068 w 4218987"/>
                <a:gd name="connsiteY60" fmla="*/ 2547 h 4210882"/>
                <a:gd name="connsiteX61" fmla="*/ 1885804 w 4218987"/>
                <a:gd name="connsiteY61" fmla="*/ 897516 h 4210882"/>
                <a:gd name="connsiteX62" fmla="*/ 846522 w 4218987"/>
                <a:gd name="connsiteY62" fmla="*/ 2058929 h 4210882"/>
                <a:gd name="connsiteX63" fmla="*/ 127757 w 4218987"/>
                <a:gd name="connsiteY63" fmla="*/ 2087900 h 4210882"/>
                <a:gd name="connsiteX64" fmla="*/ 448206 w 4218987"/>
                <a:gd name="connsiteY64" fmla="*/ 1457244 h 4210882"/>
                <a:gd name="connsiteX65" fmla="*/ 617213 w 4218987"/>
                <a:gd name="connsiteY65" fmla="*/ 707545 h 4210882"/>
                <a:gd name="connsiteX0" fmla="*/ 2726972 w 4218987"/>
                <a:gd name="connsiteY0" fmla="*/ 2566931 h 4218833"/>
                <a:gd name="connsiteX1" fmla="*/ 2785542 w 4218987"/>
                <a:gd name="connsiteY1" fmla="*/ 2528052 h 4218833"/>
                <a:gd name="connsiteX2" fmla="*/ 2903529 w 4218987"/>
                <a:gd name="connsiteY2" fmla="*/ 2562205 h 4218833"/>
                <a:gd name="connsiteX3" fmla="*/ 2958558 w 4218987"/>
                <a:gd name="connsiteY3" fmla="*/ 2749532 h 4218833"/>
                <a:gd name="connsiteX4" fmla="*/ 2951347 w 4218987"/>
                <a:gd name="connsiteY4" fmla="*/ 2772705 h 4218833"/>
                <a:gd name="connsiteX5" fmla="*/ 2726972 w 4218987"/>
                <a:gd name="connsiteY5" fmla="*/ 2566931 h 4218833"/>
                <a:gd name="connsiteX6" fmla="*/ 2187259 w 4218987"/>
                <a:gd name="connsiteY6" fmla="*/ 2313423 h 4218833"/>
                <a:gd name="connsiteX7" fmla="*/ 2388933 w 4218987"/>
                <a:gd name="connsiteY7" fmla="*/ 2498379 h 4218833"/>
                <a:gd name="connsiteX8" fmla="*/ 2386834 w 4218987"/>
                <a:gd name="connsiteY8" fmla="*/ 2498910 h 4218833"/>
                <a:gd name="connsiteX9" fmla="*/ 2230026 w 4218987"/>
                <a:gd name="connsiteY9" fmla="*/ 2453894 h 4218833"/>
                <a:gd name="connsiteX10" fmla="*/ 2228909 w 4218987"/>
                <a:gd name="connsiteY10" fmla="*/ 2455219 h 4218833"/>
                <a:gd name="connsiteX11" fmla="*/ 2187259 w 4218987"/>
                <a:gd name="connsiteY11" fmla="*/ 2313423 h 4218833"/>
                <a:gd name="connsiteX12" fmla="*/ 1934983 w 4218987"/>
                <a:gd name="connsiteY12" fmla="*/ 2082061 h 4218833"/>
                <a:gd name="connsiteX13" fmla="*/ 1993087 w 4218987"/>
                <a:gd name="connsiteY13" fmla="*/ 2135348 h 4218833"/>
                <a:gd name="connsiteX14" fmla="*/ 1941766 w 4218987"/>
                <a:gd name="connsiteY14" fmla="*/ 2242313 h 4218833"/>
                <a:gd name="connsiteX15" fmla="*/ 2068585 w 4218987"/>
                <a:gd name="connsiteY15" fmla="*/ 2645193 h 4218833"/>
                <a:gd name="connsiteX16" fmla="*/ 2416619 w 4218987"/>
                <a:gd name="connsiteY16" fmla="*/ 2747471 h 4218833"/>
                <a:gd name="connsiteX17" fmla="*/ 2589184 w 4218987"/>
                <a:gd name="connsiteY17" fmla="*/ 2682028 h 4218833"/>
                <a:gd name="connsiteX18" fmla="*/ 2819784 w 4218987"/>
                <a:gd name="connsiteY18" fmla="*/ 2893511 h 4218833"/>
                <a:gd name="connsiteX19" fmla="*/ 2627084 w 4218987"/>
                <a:gd name="connsiteY19" fmla="*/ 2842510 h 4218833"/>
                <a:gd name="connsiteX20" fmla="*/ 2434618 w 4218987"/>
                <a:gd name="connsiteY20" fmla="*/ 3033406 h 4218833"/>
                <a:gd name="connsiteX21" fmla="*/ 2893365 w 4218987"/>
                <a:gd name="connsiteY21" fmla="*/ 3154466 h 4218833"/>
                <a:gd name="connsiteX22" fmla="*/ 3032143 w 4218987"/>
                <a:gd name="connsiteY22" fmla="*/ 3088265 h 4218833"/>
                <a:gd name="connsiteX23" fmla="*/ 3090634 w 4218987"/>
                <a:gd name="connsiteY23" fmla="*/ 3141907 h 4218833"/>
                <a:gd name="connsiteX24" fmla="*/ 3210914 w 4218987"/>
                <a:gd name="connsiteY24" fmla="*/ 3010754 h 4218833"/>
                <a:gd name="connsiteX25" fmla="*/ 3156792 w 4218987"/>
                <a:gd name="connsiteY25" fmla="*/ 2961118 h 4218833"/>
                <a:gd name="connsiteX26" fmla="*/ 3222229 w 4218987"/>
                <a:gd name="connsiteY26" fmla="*/ 2812480 h 4218833"/>
                <a:gd name="connsiteX27" fmla="*/ 3089478 w 4218987"/>
                <a:gd name="connsiteY27" fmla="*/ 2365281 h 4218833"/>
                <a:gd name="connsiteX28" fmla="*/ 3090209 w 4218987"/>
                <a:gd name="connsiteY28" fmla="*/ 2364425 h 4218833"/>
                <a:gd name="connsiteX29" fmla="*/ 3085067 w 4218987"/>
                <a:gd name="connsiteY29" fmla="*/ 2360651 h 4218833"/>
                <a:gd name="connsiteX30" fmla="*/ 3083320 w 4218987"/>
                <a:gd name="connsiteY30" fmla="*/ 2358818 h 4218833"/>
                <a:gd name="connsiteX31" fmla="*/ 3083018 w 4218987"/>
                <a:gd name="connsiteY31" fmla="*/ 2359147 h 4218833"/>
                <a:gd name="connsiteX32" fmla="*/ 2744891 w 4218987"/>
                <a:gd name="connsiteY32" fmla="*/ 2272326 h 4218833"/>
                <a:gd name="connsiteX33" fmla="*/ 2538260 w 4218987"/>
                <a:gd name="connsiteY33" fmla="*/ 2393864 h 4218833"/>
                <a:gd name="connsiteX34" fmla="*/ 2299616 w 4218987"/>
                <a:gd name="connsiteY34" fmla="*/ 2175003 h 4218833"/>
                <a:gd name="connsiteX35" fmla="*/ 2313553 w 4218987"/>
                <a:gd name="connsiteY35" fmla="*/ 2168989 h 4218833"/>
                <a:gd name="connsiteX36" fmla="*/ 2487357 w 4218987"/>
                <a:gd name="connsiteY36" fmla="*/ 2214855 h 4218833"/>
                <a:gd name="connsiteX37" fmla="*/ 2660620 w 4218987"/>
                <a:gd name="connsiteY37" fmla="*/ 2043006 h 4218833"/>
                <a:gd name="connsiteX38" fmla="*/ 2247647 w 4218987"/>
                <a:gd name="connsiteY38" fmla="*/ 1934025 h 4218833"/>
                <a:gd name="connsiteX39" fmla="*/ 2110842 w 4218987"/>
                <a:gd name="connsiteY39" fmla="*/ 2001879 h 4218833"/>
                <a:gd name="connsiteX40" fmla="*/ 2055263 w 4218987"/>
                <a:gd name="connsiteY40" fmla="*/ 1950908 h 4218833"/>
                <a:gd name="connsiteX41" fmla="*/ 1934983 w 4218987"/>
                <a:gd name="connsiteY41" fmla="*/ 2082061 h 4218833"/>
                <a:gd name="connsiteX42" fmla="*/ 1094802 w 4218987"/>
                <a:gd name="connsiteY42" fmla="*/ 2424573 h 4218833"/>
                <a:gd name="connsiteX43" fmla="*/ 2274949 w 4218987"/>
                <a:gd name="connsiteY43" fmla="*/ 1146798 h 4218833"/>
                <a:gd name="connsiteX44" fmla="*/ 3845776 w 4218987"/>
                <a:gd name="connsiteY44" fmla="*/ 1435736 h 4218833"/>
                <a:gd name="connsiteX45" fmla="*/ 3464840 w 4218987"/>
                <a:gd name="connsiteY45" fmla="*/ 3360049 h 4218833"/>
                <a:gd name="connsiteX46" fmla="*/ 1459992 w 4218987"/>
                <a:gd name="connsiteY46" fmla="*/ 3887474 h 4218833"/>
                <a:gd name="connsiteX47" fmla="*/ 1457332 w 4218987"/>
                <a:gd name="connsiteY47" fmla="*/ 3883477 h 4218833"/>
                <a:gd name="connsiteX48" fmla="*/ 1094802 w 4218987"/>
                <a:gd name="connsiteY48" fmla="*/ 2424573 h 4218833"/>
                <a:gd name="connsiteX49" fmla="*/ 859948 w 4218987"/>
                <a:gd name="connsiteY49" fmla="*/ 2158776 h 4218833"/>
                <a:gd name="connsiteX50" fmla="*/ 1963134 w 4218987"/>
                <a:gd name="connsiteY50" fmla="*/ 955867 h 4218833"/>
                <a:gd name="connsiteX51" fmla="*/ 2030962 w 4218987"/>
                <a:gd name="connsiteY51" fmla="*/ 952934 h 4218833"/>
                <a:gd name="connsiteX52" fmla="*/ 2172480 w 4218987"/>
                <a:gd name="connsiteY52" fmla="*/ 1082719 h 4218833"/>
                <a:gd name="connsiteX53" fmla="*/ 2175413 w 4218987"/>
                <a:gd name="connsiteY53" fmla="*/ 1150547 h 4218833"/>
                <a:gd name="connsiteX54" fmla="*/ 1072226 w 4218987"/>
                <a:gd name="connsiteY54" fmla="*/ 2353456 h 4218833"/>
                <a:gd name="connsiteX55" fmla="*/ 1004399 w 4218987"/>
                <a:gd name="connsiteY55" fmla="*/ 2356389 h 4218833"/>
                <a:gd name="connsiteX56" fmla="*/ 862881 w 4218987"/>
                <a:gd name="connsiteY56" fmla="*/ 2226603 h 4218833"/>
                <a:gd name="connsiteX57" fmla="*/ 859948 w 4218987"/>
                <a:gd name="connsiteY57" fmla="*/ 2158776 h 4218833"/>
                <a:gd name="connsiteX58" fmla="*/ 617213 w 4218987"/>
                <a:gd name="connsiteY58" fmla="*/ 715496 h 4218833"/>
                <a:gd name="connsiteX59" fmla="*/ 1193554 w 4218987"/>
                <a:gd name="connsiteY59" fmla="*/ 603342 h 4218833"/>
                <a:gd name="connsiteX60" fmla="*/ 1591068 w 4218987"/>
                <a:gd name="connsiteY60" fmla="*/ 10498 h 4218833"/>
                <a:gd name="connsiteX61" fmla="*/ 1885804 w 4218987"/>
                <a:gd name="connsiteY61" fmla="*/ 905467 h 4218833"/>
                <a:gd name="connsiteX62" fmla="*/ 846522 w 4218987"/>
                <a:gd name="connsiteY62" fmla="*/ 2066880 h 4218833"/>
                <a:gd name="connsiteX63" fmla="*/ 127757 w 4218987"/>
                <a:gd name="connsiteY63" fmla="*/ 2095851 h 4218833"/>
                <a:gd name="connsiteX64" fmla="*/ 448206 w 4218987"/>
                <a:gd name="connsiteY64" fmla="*/ 1465195 h 4218833"/>
                <a:gd name="connsiteX65" fmla="*/ 617213 w 4218987"/>
                <a:gd name="connsiteY65" fmla="*/ 715496 h 4218833"/>
                <a:gd name="connsiteX0" fmla="*/ 2726972 w 4218987"/>
                <a:gd name="connsiteY0" fmla="*/ 2560838 h 4212740"/>
                <a:gd name="connsiteX1" fmla="*/ 2785542 w 4218987"/>
                <a:gd name="connsiteY1" fmla="*/ 2521959 h 4212740"/>
                <a:gd name="connsiteX2" fmla="*/ 2903529 w 4218987"/>
                <a:gd name="connsiteY2" fmla="*/ 2556112 h 4212740"/>
                <a:gd name="connsiteX3" fmla="*/ 2958558 w 4218987"/>
                <a:gd name="connsiteY3" fmla="*/ 2743439 h 4212740"/>
                <a:gd name="connsiteX4" fmla="*/ 2951347 w 4218987"/>
                <a:gd name="connsiteY4" fmla="*/ 2766612 h 4212740"/>
                <a:gd name="connsiteX5" fmla="*/ 2726972 w 4218987"/>
                <a:gd name="connsiteY5" fmla="*/ 2560838 h 4212740"/>
                <a:gd name="connsiteX6" fmla="*/ 2187259 w 4218987"/>
                <a:gd name="connsiteY6" fmla="*/ 2307330 h 4212740"/>
                <a:gd name="connsiteX7" fmla="*/ 2388933 w 4218987"/>
                <a:gd name="connsiteY7" fmla="*/ 2492286 h 4212740"/>
                <a:gd name="connsiteX8" fmla="*/ 2386834 w 4218987"/>
                <a:gd name="connsiteY8" fmla="*/ 2492817 h 4212740"/>
                <a:gd name="connsiteX9" fmla="*/ 2230026 w 4218987"/>
                <a:gd name="connsiteY9" fmla="*/ 2447801 h 4212740"/>
                <a:gd name="connsiteX10" fmla="*/ 2228909 w 4218987"/>
                <a:gd name="connsiteY10" fmla="*/ 2449126 h 4212740"/>
                <a:gd name="connsiteX11" fmla="*/ 2187259 w 4218987"/>
                <a:gd name="connsiteY11" fmla="*/ 2307330 h 4212740"/>
                <a:gd name="connsiteX12" fmla="*/ 1934983 w 4218987"/>
                <a:gd name="connsiteY12" fmla="*/ 2075968 h 4212740"/>
                <a:gd name="connsiteX13" fmla="*/ 1993087 w 4218987"/>
                <a:gd name="connsiteY13" fmla="*/ 2129255 h 4212740"/>
                <a:gd name="connsiteX14" fmla="*/ 1941766 w 4218987"/>
                <a:gd name="connsiteY14" fmla="*/ 2236220 h 4212740"/>
                <a:gd name="connsiteX15" fmla="*/ 2068585 w 4218987"/>
                <a:gd name="connsiteY15" fmla="*/ 2639100 h 4212740"/>
                <a:gd name="connsiteX16" fmla="*/ 2416619 w 4218987"/>
                <a:gd name="connsiteY16" fmla="*/ 2741378 h 4212740"/>
                <a:gd name="connsiteX17" fmla="*/ 2589184 w 4218987"/>
                <a:gd name="connsiteY17" fmla="*/ 2675935 h 4212740"/>
                <a:gd name="connsiteX18" fmla="*/ 2819784 w 4218987"/>
                <a:gd name="connsiteY18" fmla="*/ 2887418 h 4212740"/>
                <a:gd name="connsiteX19" fmla="*/ 2627084 w 4218987"/>
                <a:gd name="connsiteY19" fmla="*/ 2836417 h 4212740"/>
                <a:gd name="connsiteX20" fmla="*/ 2434618 w 4218987"/>
                <a:gd name="connsiteY20" fmla="*/ 3027313 h 4212740"/>
                <a:gd name="connsiteX21" fmla="*/ 2893365 w 4218987"/>
                <a:gd name="connsiteY21" fmla="*/ 3148373 h 4212740"/>
                <a:gd name="connsiteX22" fmla="*/ 3032143 w 4218987"/>
                <a:gd name="connsiteY22" fmla="*/ 3082172 h 4212740"/>
                <a:gd name="connsiteX23" fmla="*/ 3090634 w 4218987"/>
                <a:gd name="connsiteY23" fmla="*/ 3135814 h 4212740"/>
                <a:gd name="connsiteX24" fmla="*/ 3210914 w 4218987"/>
                <a:gd name="connsiteY24" fmla="*/ 3004661 h 4212740"/>
                <a:gd name="connsiteX25" fmla="*/ 3156792 w 4218987"/>
                <a:gd name="connsiteY25" fmla="*/ 2955025 h 4212740"/>
                <a:gd name="connsiteX26" fmla="*/ 3222229 w 4218987"/>
                <a:gd name="connsiteY26" fmla="*/ 2806387 h 4212740"/>
                <a:gd name="connsiteX27" fmla="*/ 3089478 w 4218987"/>
                <a:gd name="connsiteY27" fmla="*/ 2359188 h 4212740"/>
                <a:gd name="connsiteX28" fmla="*/ 3090209 w 4218987"/>
                <a:gd name="connsiteY28" fmla="*/ 2358332 h 4212740"/>
                <a:gd name="connsiteX29" fmla="*/ 3085067 w 4218987"/>
                <a:gd name="connsiteY29" fmla="*/ 2354558 h 4212740"/>
                <a:gd name="connsiteX30" fmla="*/ 3083320 w 4218987"/>
                <a:gd name="connsiteY30" fmla="*/ 2352725 h 4212740"/>
                <a:gd name="connsiteX31" fmla="*/ 3083018 w 4218987"/>
                <a:gd name="connsiteY31" fmla="*/ 2353054 h 4212740"/>
                <a:gd name="connsiteX32" fmla="*/ 2744891 w 4218987"/>
                <a:gd name="connsiteY32" fmla="*/ 2266233 h 4212740"/>
                <a:gd name="connsiteX33" fmla="*/ 2538260 w 4218987"/>
                <a:gd name="connsiteY33" fmla="*/ 2387771 h 4212740"/>
                <a:gd name="connsiteX34" fmla="*/ 2299616 w 4218987"/>
                <a:gd name="connsiteY34" fmla="*/ 2168910 h 4212740"/>
                <a:gd name="connsiteX35" fmla="*/ 2313553 w 4218987"/>
                <a:gd name="connsiteY35" fmla="*/ 2162896 h 4212740"/>
                <a:gd name="connsiteX36" fmla="*/ 2487357 w 4218987"/>
                <a:gd name="connsiteY36" fmla="*/ 2208762 h 4212740"/>
                <a:gd name="connsiteX37" fmla="*/ 2660620 w 4218987"/>
                <a:gd name="connsiteY37" fmla="*/ 2036913 h 4212740"/>
                <a:gd name="connsiteX38" fmla="*/ 2247647 w 4218987"/>
                <a:gd name="connsiteY38" fmla="*/ 1927932 h 4212740"/>
                <a:gd name="connsiteX39" fmla="*/ 2110842 w 4218987"/>
                <a:gd name="connsiteY39" fmla="*/ 1995786 h 4212740"/>
                <a:gd name="connsiteX40" fmla="*/ 2055263 w 4218987"/>
                <a:gd name="connsiteY40" fmla="*/ 1944815 h 4212740"/>
                <a:gd name="connsiteX41" fmla="*/ 1934983 w 4218987"/>
                <a:gd name="connsiteY41" fmla="*/ 2075968 h 4212740"/>
                <a:gd name="connsiteX42" fmla="*/ 1094802 w 4218987"/>
                <a:gd name="connsiteY42" fmla="*/ 2418480 h 4212740"/>
                <a:gd name="connsiteX43" fmla="*/ 2274949 w 4218987"/>
                <a:gd name="connsiteY43" fmla="*/ 1140705 h 4212740"/>
                <a:gd name="connsiteX44" fmla="*/ 3845776 w 4218987"/>
                <a:gd name="connsiteY44" fmla="*/ 1429643 h 4212740"/>
                <a:gd name="connsiteX45" fmla="*/ 3464840 w 4218987"/>
                <a:gd name="connsiteY45" fmla="*/ 3353956 h 4212740"/>
                <a:gd name="connsiteX46" fmla="*/ 1459992 w 4218987"/>
                <a:gd name="connsiteY46" fmla="*/ 3881381 h 4212740"/>
                <a:gd name="connsiteX47" fmla="*/ 1457332 w 4218987"/>
                <a:gd name="connsiteY47" fmla="*/ 3877384 h 4212740"/>
                <a:gd name="connsiteX48" fmla="*/ 1094802 w 4218987"/>
                <a:gd name="connsiteY48" fmla="*/ 2418480 h 4212740"/>
                <a:gd name="connsiteX49" fmla="*/ 859948 w 4218987"/>
                <a:gd name="connsiteY49" fmla="*/ 2152683 h 4212740"/>
                <a:gd name="connsiteX50" fmla="*/ 1963134 w 4218987"/>
                <a:gd name="connsiteY50" fmla="*/ 949774 h 4212740"/>
                <a:gd name="connsiteX51" fmla="*/ 2030962 w 4218987"/>
                <a:gd name="connsiteY51" fmla="*/ 946841 h 4212740"/>
                <a:gd name="connsiteX52" fmla="*/ 2172480 w 4218987"/>
                <a:gd name="connsiteY52" fmla="*/ 1076626 h 4212740"/>
                <a:gd name="connsiteX53" fmla="*/ 2175413 w 4218987"/>
                <a:gd name="connsiteY53" fmla="*/ 1144454 h 4212740"/>
                <a:gd name="connsiteX54" fmla="*/ 1072226 w 4218987"/>
                <a:gd name="connsiteY54" fmla="*/ 2347363 h 4212740"/>
                <a:gd name="connsiteX55" fmla="*/ 1004399 w 4218987"/>
                <a:gd name="connsiteY55" fmla="*/ 2350296 h 4212740"/>
                <a:gd name="connsiteX56" fmla="*/ 862881 w 4218987"/>
                <a:gd name="connsiteY56" fmla="*/ 2220510 h 4212740"/>
                <a:gd name="connsiteX57" fmla="*/ 859948 w 4218987"/>
                <a:gd name="connsiteY57" fmla="*/ 2152683 h 4212740"/>
                <a:gd name="connsiteX58" fmla="*/ 617213 w 4218987"/>
                <a:gd name="connsiteY58" fmla="*/ 709403 h 4212740"/>
                <a:gd name="connsiteX59" fmla="*/ 1193554 w 4218987"/>
                <a:gd name="connsiteY59" fmla="*/ 597249 h 4212740"/>
                <a:gd name="connsiteX60" fmla="*/ 1591068 w 4218987"/>
                <a:gd name="connsiteY60" fmla="*/ 4405 h 4212740"/>
                <a:gd name="connsiteX61" fmla="*/ 1885804 w 4218987"/>
                <a:gd name="connsiteY61" fmla="*/ 899374 h 4212740"/>
                <a:gd name="connsiteX62" fmla="*/ 846522 w 4218987"/>
                <a:gd name="connsiteY62" fmla="*/ 2060787 h 4212740"/>
                <a:gd name="connsiteX63" fmla="*/ 127757 w 4218987"/>
                <a:gd name="connsiteY63" fmla="*/ 2089758 h 4212740"/>
                <a:gd name="connsiteX64" fmla="*/ 448206 w 4218987"/>
                <a:gd name="connsiteY64" fmla="*/ 1459102 h 4212740"/>
                <a:gd name="connsiteX65" fmla="*/ 617213 w 4218987"/>
                <a:gd name="connsiteY65" fmla="*/ 709403 h 421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18987" h="4212740">
                  <a:moveTo>
                    <a:pt x="2726972" y="2560838"/>
                  </a:moveTo>
                  <a:cubicBezTo>
                    <a:pt x="2742919" y="2545669"/>
                    <a:pt x="2761036" y="2532131"/>
                    <a:pt x="2785542" y="2521959"/>
                  </a:cubicBezTo>
                  <a:cubicBezTo>
                    <a:pt x="2842367" y="2511454"/>
                    <a:pt x="2866050" y="2521010"/>
                    <a:pt x="2903529" y="2556112"/>
                  </a:cubicBezTo>
                  <a:cubicBezTo>
                    <a:pt x="2953803" y="2604223"/>
                    <a:pt x="2974773" y="2675518"/>
                    <a:pt x="2958558" y="2743439"/>
                  </a:cubicBezTo>
                  <a:cubicBezTo>
                    <a:pt x="2956662" y="2751378"/>
                    <a:pt x="2954293" y="2759129"/>
                    <a:pt x="2951347" y="2766612"/>
                  </a:cubicBezTo>
                  <a:lnTo>
                    <a:pt x="2726972" y="2560838"/>
                  </a:lnTo>
                  <a:close/>
                  <a:moveTo>
                    <a:pt x="2187259" y="2307330"/>
                  </a:moveTo>
                  <a:lnTo>
                    <a:pt x="2388933" y="2492286"/>
                  </a:lnTo>
                  <a:lnTo>
                    <a:pt x="2386834" y="2492817"/>
                  </a:lnTo>
                  <a:cubicBezTo>
                    <a:pt x="2324502" y="2508724"/>
                    <a:pt x="2271072" y="2488504"/>
                    <a:pt x="2230026" y="2447801"/>
                  </a:cubicBezTo>
                  <a:lnTo>
                    <a:pt x="2228909" y="2449126"/>
                  </a:lnTo>
                  <a:cubicBezTo>
                    <a:pt x="2193714" y="2410899"/>
                    <a:pt x="2178315" y="2358663"/>
                    <a:pt x="2187259" y="2307330"/>
                  </a:cubicBezTo>
                  <a:close/>
                  <a:moveTo>
                    <a:pt x="1934983" y="2075968"/>
                  </a:moveTo>
                  <a:lnTo>
                    <a:pt x="1993087" y="2129255"/>
                  </a:lnTo>
                  <a:cubicBezTo>
                    <a:pt x="1974652" y="2162240"/>
                    <a:pt x="1950785" y="2198446"/>
                    <a:pt x="1941766" y="2236220"/>
                  </a:cubicBezTo>
                  <a:cubicBezTo>
                    <a:pt x="1904674" y="2387735"/>
                    <a:pt x="1931447" y="2512849"/>
                    <a:pt x="2068585" y="2639100"/>
                  </a:cubicBezTo>
                  <a:cubicBezTo>
                    <a:pt x="2164747" y="2720768"/>
                    <a:pt x="2290975" y="2757863"/>
                    <a:pt x="2416619" y="2741378"/>
                  </a:cubicBezTo>
                  <a:cubicBezTo>
                    <a:pt x="2479450" y="2733135"/>
                    <a:pt x="2537492" y="2710222"/>
                    <a:pt x="2589184" y="2675935"/>
                  </a:cubicBezTo>
                  <a:lnTo>
                    <a:pt x="2819784" y="2887418"/>
                  </a:lnTo>
                  <a:cubicBezTo>
                    <a:pt x="2751065" y="2906608"/>
                    <a:pt x="2677341" y="2887088"/>
                    <a:pt x="2627084" y="2836417"/>
                  </a:cubicBezTo>
                  <a:lnTo>
                    <a:pt x="2434618" y="3027313"/>
                  </a:lnTo>
                  <a:cubicBezTo>
                    <a:pt x="2554238" y="3147918"/>
                    <a:pt x="2729811" y="3194250"/>
                    <a:pt x="2893365" y="3148373"/>
                  </a:cubicBezTo>
                  <a:cubicBezTo>
                    <a:pt x="2943893" y="3134200"/>
                    <a:pt x="2990823" y="3111914"/>
                    <a:pt x="3032143" y="3082172"/>
                  </a:cubicBezTo>
                  <a:lnTo>
                    <a:pt x="3090634" y="3135814"/>
                  </a:lnTo>
                  <a:lnTo>
                    <a:pt x="3210914" y="3004661"/>
                  </a:lnTo>
                  <a:lnTo>
                    <a:pt x="3156792" y="2955025"/>
                  </a:lnTo>
                  <a:cubicBezTo>
                    <a:pt x="3187233" y="2910677"/>
                    <a:pt x="3209343" y="2860364"/>
                    <a:pt x="3222229" y="2806387"/>
                  </a:cubicBezTo>
                  <a:cubicBezTo>
                    <a:pt x="3260983" y="2644060"/>
                    <a:pt x="3210346" y="2473619"/>
                    <a:pt x="3089478" y="2359188"/>
                  </a:cubicBezTo>
                  <a:lnTo>
                    <a:pt x="3090209" y="2358332"/>
                  </a:lnTo>
                  <a:cubicBezTo>
                    <a:pt x="3088590" y="2356959"/>
                    <a:pt x="3086958" y="2355602"/>
                    <a:pt x="3085067" y="2354558"/>
                  </a:cubicBezTo>
                  <a:lnTo>
                    <a:pt x="3083320" y="2352725"/>
                  </a:lnTo>
                  <a:lnTo>
                    <a:pt x="3083018" y="2353054"/>
                  </a:lnTo>
                  <a:cubicBezTo>
                    <a:pt x="2988175" y="2276339"/>
                    <a:pt x="2860427" y="2234599"/>
                    <a:pt x="2744891" y="2266233"/>
                  </a:cubicBezTo>
                  <a:cubicBezTo>
                    <a:pt x="2669329" y="2286922"/>
                    <a:pt x="2604815" y="2324138"/>
                    <a:pt x="2538260" y="2387771"/>
                  </a:cubicBezTo>
                  <a:lnTo>
                    <a:pt x="2299616" y="2168910"/>
                  </a:lnTo>
                  <a:lnTo>
                    <a:pt x="2313553" y="2162896"/>
                  </a:lnTo>
                  <a:cubicBezTo>
                    <a:pt x="2375518" y="2145515"/>
                    <a:pt x="2442037" y="2163069"/>
                    <a:pt x="2487357" y="2208762"/>
                  </a:cubicBezTo>
                  <a:lnTo>
                    <a:pt x="2660620" y="2036913"/>
                  </a:lnTo>
                  <a:cubicBezTo>
                    <a:pt x="2552935" y="1928342"/>
                    <a:pt x="2394881" y="1886633"/>
                    <a:pt x="2247647" y="1927932"/>
                  </a:cubicBezTo>
                  <a:cubicBezTo>
                    <a:pt x="2197362" y="1942037"/>
                    <a:pt x="2151035" y="1965068"/>
                    <a:pt x="2110842" y="1995786"/>
                  </a:cubicBezTo>
                  <a:lnTo>
                    <a:pt x="2055263" y="1944815"/>
                  </a:lnTo>
                  <a:lnTo>
                    <a:pt x="1934983" y="2075968"/>
                  </a:lnTo>
                  <a:close/>
                  <a:moveTo>
                    <a:pt x="1094802" y="2418480"/>
                  </a:moveTo>
                  <a:lnTo>
                    <a:pt x="2274949" y="1140705"/>
                  </a:lnTo>
                  <a:cubicBezTo>
                    <a:pt x="3066920" y="1107715"/>
                    <a:pt x="3506098" y="1181630"/>
                    <a:pt x="3845776" y="1429643"/>
                  </a:cubicBezTo>
                  <a:cubicBezTo>
                    <a:pt x="4361123" y="1802856"/>
                    <a:pt x="4436743" y="2218686"/>
                    <a:pt x="3464840" y="3353956"/>
                  </a:cubicBezTo>
                  <a:cubicBezTo>
                    <a:pt x="2372477" y="4481621"/>
                    <a:pt x="1885659" y="4318774"/>
                    <a:pt x="1459992" y="3881381"/>
                  </a:cubicBezTo>
                  <a:lnTo>
                    <a:pt x="1457332" y="3877384"/>
                  </a:lnTo>
                  <a:cubicBezTo>
                    <a:pt x="1174687" y="3560083"/>
                    <a:pt x="1093021" y="3193236"/>
                    <a:pt x="1094802" y="2418480"/>
                  </a:cubicBezTo>
                  <a:close/>
                  <a:moveTo>
                    <a:pt x="859948" y="2152683"/>
                  </a:moveTo>
                  <a:lnTo>
                    <a:pt x="1963134" y="949774"/>
                  </a:lnTo>
                  <a:cubicBezTo>
                    <a:pt x="1981055" y="930234"/>
                    <a:pt x="2011422" y="928920"/>
                    <a:pt x="2030962" y="946841"/>
                  </a:cubicBezTo>
                  <a:lnTo>
                    <a:pt x="2172480" y="1076626"/>
                  </a:lnTo>
                  <a:cubicBezTo>
                    <a:pt x="2192020" y="1094546"/>
                    <a:pt x="2193333" y="1124914"/>
                    <a:pt x="2175413" y="1144454"/>
                  </a:cubicBezTo>
                  <a:lnTo>
                    <a:pt x="1072226" y="2347363"/>
                  </a:lnTo>
                  <a:cubicBezTo>
                    <a:pt x="1054306" y="2366903"/>
                    <a:pt x="1023939" y="2368216"/>
                    <a:pt x="1004399" y="2350296"/>
                  </a:cubicBezTo>
                  <a:lnTo>
                    <a:pt x="862881" y="2220510"/>
                  </a:lnTo>
                  <a:cubicBezTo>
                    <a:pt x="843341" y="2202590"/>
                    <a:pt x="842028" y="2172223"/>
                    <a:pt x="859948" y="2152683"/>
                  </a:cubicBezTo>
                  <a:close/>
                  <a:moveTo>
                    <a:pt x="617213" y="709403"/>
                  </a:moveTo>
                  <a:cubicBezTo>
                    <a:pt x="867493" y="482409"/>
                    <a:pt x="905041" y="540987"/>
                    <a:pt x="1193554" y="597249"/>
                  </a:cubicBezTo>
                  <a:cubicBezTo>
                    <a:pt x="1611640" y="667547"/>
                    <a:pt x="1434098" y="64942"/>
                    <a:pt x="1591068" y="4405"/>
                  </a:cubicBezTo>
                  <a:cubicBezTo>
                    <a:pt x="1728507" y="-48600"/>
                    <a:pt x="2045888" y="384303"/>
                    <a:pt x="1885804" y="899374"/>
                  </a:cubicBezTo>
                  <a:cubicBezTo>
                    <a:pt x="1524682" y="1293140"/>
                    <a:pt x="1207644" y="1667021"/>
                    <a:pt x="846522" y="2060787"/>
                  </a:cubicBezTo>
                  <a:cubicBezTo>
                    <a:pt x="455578" y="2242802"/>
                    <a:pt x="293609" y="2203716"/>
                    <a:pt x="127757" y="2089758"/>
                  </a:cubicBezTo>
                  <a:cubicBezTo>
                    <a:pt x="-38095" y="1975800"/>
                    <a:pt x="-136790" y="1614018"/>
                    <a:pt x="448206" y="1459102"/>
                  </a:cubicBezTo>
                  <a:cubicBezTo>
                    <a:pt x="669775" y="1417745"/>
                    <a:pt x="251827" y="1252233"/>
                    <a:pt x="617213" y="7094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Isosceles Triangle 22">
              <a:extLst>
                <a:ext uri="{FF2B5EF4-FFF2-40B4-BE49-F238E27FC236}">
                  <a16:creationId xmlns:a16="http://schemas.microsoft.com/office/drawing/2014/main" id="{95682623-0D39-477F-9BD7-265E38D86B3D}"/>
                </a:ext>
              </a:extLst>
            </p:cNvPr>
            <p:cNvSpPr>
              <a:spLocks noChangeAspect="1"/>
            </p:cNvSpPr>
            <p:nvPr/>
          </p:nvSpPr>
          <p:spPr>
            <a:xfrm rot="19800000">
              <a:off x="2189789" y="4237938"/>
              <a:ext cx="282586" cy="282539"/>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Freeform 63">
              <a:extLst>
                <a:ext uri="{FF2B5EF4-FFF2-40B4-BE49-F238E27FC236}">
                  <a16:creationId xmlns:a16="http://schemas.microsoft.com/office/drawing/2014/main" id="{EBF99089-0B5B-4AC6-AE8E-021FA4869C75}"/>
                </a:ext>
              </a:extLst>
            </p:cNvPr>
            <p:cNvSpPr>
              <a:spLocks/>
            </p:cNvSpPr>
            <p:nvPr/>
          </p:nvSpPr>
          <p:spPr>
            <a:xfrm>
              <a:off x="3991822" y="3337733"/>
              <a:ext cx="289473" cy="2894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Rectangle 15">
              <a:extLst>
                <a:ext uri="{FF2B5EF4-FFF2-40B4-BE49-F238E27FC236}">
                  <a16:creationId xmlns:a16="http://schemas.microsoft.com/office/drawing/2014/main" id="{E5FB993C-0407-406F-9EEB-025F2A209374}"/>
                </a:ext>
              </a:extLst>
            </p:cNvPr>
            <p:cNvSpPr>
              <a:spLocks/>
            </p:cNvSpPr>
            <p:nvPr/>
          </p:nvSpPr>
          <p:spPr>
            <a:xfrm>
              <a:off x="1717992" y="3870863"/>
              <a:ext cx="289473" cy="2894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
              <a:extLst>
                <a:ext uri="{FF2B5EF4-FFF2-40B4-BE49-F238E27FC236}">
                  <a16:creationId xmlns:a16="http://schemas.microsoft.com/office/drawing/2014/main" id="{20BA1805-73EF-4C58-9B5D-BA8B4131A9B4}"/>
                </a:ext>
              </a:extLst>
            </p:cNvPr>
            <p:cNvSpPr>
              <a:spLocks noChangeAspect="1"/>
            </p:cNvSpPr>
            <p:nvPr/>
          </p:nvSpPr>
          <p:spPr>
            <a:xfrm>
              <a:off x="2739656" y="2290693"/>
              <a:ext cx="290029" cy="289473"/>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1">
              <a:extLst>
                <a:ext uri="{FF2B5EF4-FFF2-40B4-BE49-F238E27FC236}">
                  <a16:creationId xmlns:a16="http://schemas.microsoft.com/office/drawing/2014/main" id="{813BAEC3-ADD0-455A-A550-922A66D1E66B}"/>
                </a:ext>
              </a:extLst>
            </p:cNvPr>
            <p:cNvSpPr>
              <a:spLocks noChangeAspect="1"/>
            </p:cNvSpPr>
            <p:nvPr/>
          </p:nvSpPr>
          <p:spPr>
            <a:xfrm rot="20700000">
              <a:off x="3681245" y="3600641"/>
              <a:ext cx="289473" cy="23514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Trapezoid 11">
              <a:extLst>
                <a:ext uri="{FF2B5EF4-FFF2-40B4-BE49-F238E27FC236}">
                  <a16:creationId xmlns:a16="http://schemas.microsoft.com/office/drawing/2014/main" id="{701E7281-86DE-4549-B009-AEB3E6C901A1}"/>
                </a:ext>
              </a:extLst>
            </p:cNvPr>
            <p:cNvSpPr>
              <a:spLocks noChangeAspect="1"/>
            </p:cNvSpPr>
            <p:nvPr/>
          </p:nvSpPr>
          <p:spPr>
            <a:xfrm rot="9900000">
              <a:off x="3736559" y="2687577"/>
              <a:ext cx="258913" cy="312147"/>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Round Same Side Corner Rectangle 2">
              <a:extLst>
                <a:ext uri="{FF2B5EF4-FFF2-40B4-BE49-F238E27FC236}">
                  <a16:creationId xmlns:a16="http://schemas.microsoft.com/office/drawing/2014/main" id="{584F0D17-9217-496D-9A2B-458EE8709E1C}"/>
                </a:ext>
              </a:extLst>
            </p:cNvPr>
            <p:cNvSpPr/>
            <p:nvPr/>
          </p:nvSpPr>
          <p:spPr>
            <a:xfrm rot="5400000" flipH="1">
              <a:off x="3974039" y="2209841"/>
              <a:ext cx="289473" cy="289473"/>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Trapezoid 6">
              <a:extLst>
                <a:ext uri="{FF2B5EF4-FFF2-40B4-BE49-F238E27FC236}">
                  <a16:creationId xmlns:a16="http://schemas.microsoft.com/office/drawing/2014/main" id="{E1C622DD-FE35-48EF-9A0C-07204A8421A6}"/>
                </a:ext>
              </a:extLst>
            </p:cNvPr>
            <p:cNvSpPr>
              <a:spLocks/>
            </p:cNvSpPr>
            <p:nvPr/>
          </p:nvSpPr>
          <p:spPr>
            <a:xfrm>
              <a:off x="2271895" y="2024672"/>
              <a:ext cx="289473" cy="289473"/>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4">
              <a:extLst>
                <a:ext uri="{FF2B5EF4-FFF2-40B4-BE49-F238E27FC236}">
                  <a16:creationId xmlns:a16="http://schemas.microsoft.com/office/drawing/2014/main" id="{A92567AE-0AB3-4C72-9FFD-D99FEE381443}"/>
                </a:ext>
              </a:extLst>
            </p:cNvPr>
            <p:cNvSpPr>
              <a:spLocks noChangeAspect="1"/>
            </p:cNvSpPr>
            <p:nvPr/>
          </p:nvSpPr>
          <p:spPr>
            <a:xfrm>
              <a:off x="1078070" y="3431136"/>
              <a:ext cx="289473" cy="22397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Rounded Rectangle 1">
              <a:extLst>
                <a:ext uri="{FF2B5EF4-FFF2-40B4-BE49-F238E27FC236}">
                  <a16:creationId xmlns:a16="http://schemas.microsoft.com/office/drawing/2014/main" id="{4B73A16E-B99A-4E96-869B-D1823C32BA17}"/>
                </a:ext>
              </a:extLst>
            </p:cNvPr>
            <p:cNvSpPr>
              <a:spLocks noChangeAspect="1"/>
            </p:cNvSpPr>
            <p:nvPr/>
          </p:nvSpPr>
          <p:spPr>
            <a:xfrm>
              <a:off x="2438314" y="2792139"/>
              <a:ext cx="171534" cy="289473"/>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5" name="Isosceles Triangle 2">
              <a:extLst>
                <a:ext uri="{FF2B5EF4-FFF2-40B4-BE49-F238E27FC236}">
                  <a16:creationId xmlns:a16="http://schemas.microsoft.com/office/drawing/2014/main" id="{646EBD36-239D-4C36-A8AA-37E701D38830}"/>
                </a:ext>
              </a:extLst>
            </p:cNvPr>
            <p:cNvSpPr>
              <a:spLocks/>
            </p:cNvSpPr>
            <p:nvPr/>
          </p:nvSpPr>
          <p:spPr>
            <a:xfrm rot="2498363">
              <a:off x="4196157" y="3777811"/>
              <a:ext cx="289473" cy="289473"/>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Rectangle 50">
              <a:extLst>
                <a:ext uri="{FF2B5EF4-FFF2-40B4-BE49-F238E27FC236}">
                  <a16:creationId xmlns:a16="http://schemas.microsoft.com/office/drawing/2014/main" id="{D34EBE31-C82B-414B-AC21-85C993C6A454}"/>
                </a:ext>
              </a:extLst>
            </p:cNvPr>
            <p:cNvSpPr>
              <a:spLocks noChangeAspect="1"/>
            </p:cNvSpPr>
            <p:nvPr/>
          </p:nvSpPr>
          <p:spPr>
            <a:xfrm>
              <a:off x="2524081" y="1839423"/>
              <a:ext cx="245686" cy="140720"/>
            </a:xfrm>
            <a:custGeom>
              <a:avLst/>
              <a:gdLst/>
              <a:ahLst/>
              <a:cxnLst/>
              <a:rect l="l" t="t" r="r" b="b"/>
              <a:pathLst>
                <a:path w="2797236" h="1602166">
                  <a:moveTo>
                    <a:pt x="676854" y="738042"/>
                  </a:moveTo>
                  <a:cubicBezTo>
                    <a:pt x="614942" y="702297"/>
                    <a:pt x="535774" y="723510"/>
                    <a:pt x="500029" y="785422"/>
                  </a:cubicBezTo>
                  <a:cubicBezTo>
                    <a:pt x="464284" y="847335"/>
                    <a:pt x="485497" y="926503"/>
                    <a:pt x="547409" y="962248"/>
                  </a:cubicBezTo>
                  <a:cubicBezTo>
                    <a:pt x="609321" y="997993"/>
                    <a:pt x="688490" y="976780"/>
                    <a:pt x="724235" y="914867"/>
                  </a:cubicBezTo>
                  <a:cubicBezTo>
                    <a:pt x="759980" y="852955"/>
                    <a:pt x="738766" y="773787"/>
                    <a:pt x="676854" y="738042"/>
                  </a:cubicBezTo>
                  <a:close/>
                  <a:moveTo>
                    <a:pt x="1505478" y="880583"/>
                  </a:moveTo>
                  <a:lnTo>
                    <a:pt x="1475082" y="873061"/>
                  </a:lnTo>
                  <a:lnTo>
                    <a:pt x="1475082" y="1008668"/>
                  </a:lnTo>
                  <a:cubicBezTo>
                    <a:pt x="1478425" y="1007382"/>
                    <a:pt x="1481683" y="1005827"/>
                    <a:pt x="1484860" y="1004059"/>
                  </a:cubicBezTo>
                  <a:cubicBezTo>
                    <a:pt x="1512039" y="988933"/>
                    <a:pt x="1529130" y="960585"/>
                    <a:pt x="1529788" y="929597"/>
                  </a:cubicBezTo>
                  <a:cubicBezTo>
                    <a:pt x="1530028" y="906726"/>
                    <a:pt x="1526034" y="896074"/>
                    <a:pt x="1505478" y="880583"/>
                  </a:cubicBezTo>
                  <a:close/>
                  <a:moveTo>
                    <a:pt x="1395816" y="619564"/>
                  </a:moveTo>
                  <a:cubicBezTo>
                    <a:pt x="1376272" y="632083"/>
                    <a:pt x="1363760" y="652864"/>
                    <a:pt x="1361807" y="675926"/>
                  </a:cubicBezTo>
                  <a:lnTo>
                    <a:pt x="1362578" y="675894"/>
                  </a:lnTo>
                  <a:cubicBezTo>
                    <a:pt x="1361574" y="701623"/>
                    <a:pt x="1371022" y="725250"/>
                    <a:pt x="1395009" y="740923"/>
                  </a:cubicBezTo>
                  <a:lnTo>
                    <a:pt x="1395816" y="741452"/>
                  </a:lnTo>
                  <a:close/>
                  <a:moveTo>
                    <a:pt x="1475082" y="467094"/>
                  </a:moveTo>
                  <a:lnTo>
                    <a:pt x="1475082" y="500684"/>
                  </a:lnTo>
                  <a:cubicBezTo>
                    <a:pt x="1497267" y="504631"/>
                    <a:pt x="1518774" y="512905"/>
                    <a:pt x="1538543" y="525166"/>
                  </a:cubicBezTo>
                  <a:cubicBezTo>
                    <a:pt x="1596427" y="561066"/>
                    <a:pt x="1630319" y="625508"/>
                    <a:pt x="1627098" y="693545"/>
                  </a:cubicBezTo>
                  <a:lnTo>
                    <a:pt x="1518521" y="688404"/>
                  </a:lnTo>
                  <a:cubicBezTo>
                    <a:pt x="1519877" y="659770"/>
                    <a:pt x="1505613" y="632649"/>
                    <a:pt x="1481252" y="617540"/>
                  </a:cubicBezTo>
                  <a:lnTo>
                    <a:pt x="1475082" y="614775"/>
                  </a:lnTo>
                  <a:lnTo>
                    <a:pt x="1475082" y="759007"/>
                  </a:lnTo>
                  <a:cubicBezTo>
                    <a:pt x="1516008" y="761698"/>
                    <a:pt x="1547648" y="771672"/>
                    <a:pt x="1577189" y="790249"/>
                  </a:cubicBezTo>
                  <a:cubicBezTo>
                    <a:pt x="1622357" y="818652"/>
                    <a:pt x="1647114" y="873156"/>
                    <a:pt x="1650484" y="927386"/>
                  </a:cubicBezTo>
                  <a:lnTo>
                    <a:pt x="1650683" y="927386"/>
                  </a:lnTo>
                  <a:lnTo>
                    <a:pt x="1650607" y="928511"/>
                  </a:lnTo>
                  <a:cubicBezTo>
                    <a:pt x="1650834" y="929446"/>
                    <a:pt x="1650880" y="930391"/>
                    <a:pt x="1650916" y="931336"/>
                  </a:cubicBezTo>
                  <a:lnTo>
                    <a:pt x="1650415" y="931353"/>
                  </a:lnTo>
                  <a:cubicBezTo>
                    <a:pt x="1649239" y="1005482"/>
                    <a:pt x="1608533" y="1073418"/>
                    <a:pt x="1543577" y="1109567"/>
                  </a:cubicBezTo>
                  <a:cubicBezTo>
                    <a:pt x="1521978" y="1121587"/>
                    <a:pt x="1498805" y="1129476"/>
                    <a:pt x="1475082" y="1132835"/>
                  </a:cubicBezTo>
                  <a:lnTo>
                    <a:pt x="1475082" y="1165545"/>
                  </a:lnTo>
                  <a:lnTo>
                    <a:pt x="1395816" y="1165545"/>
                  </a:lnTo>
                  <a:lnTo>
                    <a:pt x="1395816" y="1130194"/>
                  </a:lnTo>
                  <a:cubicBezTo>
                    <a:pt x="1373613" y="1125585"/>
                    <a:pt x="1352168" y="1116888"/>
                    <a:pt x="1332303" y="1104568"/>
                  </a:cubicBezTo>
                  <a:cubicBezTo>
                    <a:pt x="1268003" y="1064689"/>
                    <a:pt x="1230355" y="993103"/>
                    <a:pt x="1233933" y="917525"/>
                  </a:cubicBezTo>
                  <a:lnTo>
                    <a:pt x="1354544" y="923236"/>
                  </a:lnTo>
                  <a:cubicBezTo>
                    <a:pt x="1353040" y="954989"/>
                    <a:pt x="1368828" y="985067"/>
                    <a:pt x="1395816" y="1001849"/>
                  </a:cubicBezTo>
                  <a:lnTo>
                    <a:pt x="1395816" y="862479"/>
                  </a:lnTo>
                  <a:cubicBezTo>
                    <a:pt x="1368998" y="855832"/>
                    <a:pt x="1344002" y="843677"/>
                    <a:pt x="1322380" y="825533"/>
                  </a:cubicBezTo>
                  <a:cubicBezTo>
                    <a:pt x="1279142" y="789250"/>
                    <a:pt x="1253317" y="736644"/>
                    <a:pt x="1251176" y="680490"/>
                  </a:cubicBezTo>
                  <a:cubicBezTo>
                    <a:pt x="1251334" y="597461"/>
                    <a:pt x="1284345" y="551005"/>
                    <a:pt x="1345251" y="517567"/>
                  </a:cubicBezTo>
                  <a:cubicBezTo>
                    <a:pt x="1360367" y="509155"/>
                    <a:pt x="1379438" y="506089"/>
                    <a:pt x="1395816" y="502211"/>
                  </a:cubicBezTo>
                  <a:lnTo>
                    <a:pt x="1395816" y="467094"/>
                  </a:lnTo>
                  <a:close/>
                  <a:moveTo>
                    <a:pt x="1670907" y="420372"/>
                  </a:moveTo>
                  <a:cubicBezTo>
                    <a:pt x="1452232" y="294120"/>
                    <a:pt x="1172613" y="369043"/>
                    <a:pt x="1046361" y="587719"/>
                  </a:cubicBezTo>
                  <a:cubicBezTo>
                    <a:pt x="920108" y="806395"/>
                    <a:pt x="995032" y="1086013"/>
                    <a:pt x="1213707" y="1212266"/>
                  </a:cubicBezTo>
                  <a:cubicBezTo>
                    <a:pt x="1432383" y="1338518"/>
                    <a:pt x="1712002" y="1263595"/>
                    <a:pt x="1838254" y="1044919"/>
                  </a:cubicBezTo>
                  <a:cubicBezTo>
                    <a:pt x="1964507" y="826243"/>
                    <a:pt x="1889583" y="546625"/>
                    <a:pt x="1670907" y="420372"/>
                  </a:cubicBezTo>
                  <a:close/>
                  <a:moveTo>
                    <a:pt x="2337204" y="670392"/>
                  </a:moveTo>
                  <a:cubicBezTo>
                    <a:pt x="2275292" y="634647"/>
                    <a:pt x="2196124" y="655860"/>
                    <a:pt x="2160379" y="717772"/>
                  </a:cubicBezTo>
                  <a:cubicBezTo>
                    <a:pt x="2124634" y="779684"/>
                    <a:pt x="2145847" y="858852"/>
                    <a:pt x="2207759" y="894597"/>
                  </a:cubicBezTo>
                  <a:cubicBezTo>
                    <a:pt x="2269672" y="930342"/>
                    <a:pt x="2348840" y="909129"/>
                    <a:pt x="2384585" y="847217"/>
                  </a:cubicBezTo>
                  <a:cubicBezTo>
                    <a:pt x="2420330" y="785305"/>
                    <a:pt x="2399117" y="706137"/>
                    <a:pt x="2337204" y="670392"/>
                  </a:cubicBezTo>
                  <a:close/>
                  <a:moveTo>
                    <a:pt x="2384613" y="233313"/>
                  </a:moveTo>
                  <a:cubicBezTo>
                    <a:pt x="2428818" y="319090"/>
                    <a:pt x="2503845" y="385970"/>
                    <a:pt x="2595156" y="420224"/>
                  </a:cubicBezTo>
                  <a:lnTo>
                    <a:pt x="2595155" y="1152677"/>
                  </a:lnTo>
                  <a:cubicBezTo>
                    <a:pt x="2489919" y="1191773"/>
                    <a:pt x="2405690" y="1273809"/>
                    <a:pt x="2363285" y="1377636"/>
                  </a:cubicBezTo>
                  <a:lnTo>
                    <a:pt x="402182" y="1377636"/>
                  </a:lnTo>
                  <a:cubicBezTo>
                    <a:pt x="366180" y="1300676"/>
                    <a:pt x="305669" y="1237745"/>
                    <a:pt x="230221" y="1198942"/>
                  </a:cubicBezTo>
                  <a:lnTo>
                    <a:pt x="230221" y="415045"/>
                  </a:lnTo>
                  <a:cubicBezTo>
                    <a:pt x="307865" y="376272"/>
                    <a:pt x="370258" y="312122"/>
                    <a:pt x="407224" y="233313"/>
                  </a:cubicBezTo>
                  <a:close/>
                  <a:moveTo>
                    <a:pt x="2374194" y="127259"/>
                  </a:moveTo>
                  <a:lnTo>
                    <a:pt x="406569" y="127259"/>
                  </a:lnTo>
                  <a:cubicBezTo>
                    <a:pt x="368226" y="267341"/>
                    <a:pt x="255955" y="376146"/>
                    <a:pt x="114433" y="410154"/>
                  </a:cubicBezTo>
                  <a:lnTo>
                    <a:pt x="114433" y="1207711"/>
                  </a:lnTo>
                  <a:cubicBezTo>
                    <a:pt x="249220" y="1241659"/>
                    <a:pt x="356431" y="1343562"/>
                    <a:pt x="397550" y="1475019"/>
                  </a:cubicBezTo>
                  <a:lnTo>
                    <a:pt x="2364592" y="1475019"/>
                  </a:lnTo>
                  <a:cubicBezTo>
                    <a:pt x="2403043" y="1323089"/>
                    <a:pt x="2527516" y="1206120"/>
                    <a:pt x="2682804" y="1177407"/>
                  </a:cubicBezTo>
                  <a:lnTo>
                    <a:pt x="2682804" y="401000"/>
                  </a:lnTo>
                  <a:cubicBezTo>
                    <a:pt x="2536308" y="373254"/>
                    <a:pt x="2418049" y="266915"/>
                    <a:pt x="2374194" y="127259"/>
                  </a:cubicBezTo>
                  <a:close/>
                  <a:moveTo>
                    <a:pt x="2797236" y="112"/>
                  </a:moveTo>
                  <a:lnTo>
                    <a:pt x="2797236" y="1602166"/>
                  </a:lnTo>
                  <a:lnTo>
                    <a:pt x="419639" y="1602166"/>
                  </a:lnTo>
                  <a:lnTo>
                    <a:pt x="12661" y="1602166"/>
                  </a:lnTo>
                  <a:lnTo>
                    <a:pt x="0" y="1602166"/>
                  </a:lnTo>
                  <a:lnTo>
                    <a:pt x="0" y="112"/>
                  </a:lnTo>
                  <a:lnTo>
                    <a:pt x="2352082" y="112"/>
                  </a:lnTo>
                  <a:cubicBezTo>
                    <a:pt x="2352071" y="75"/>
                    <a:pt x="2352071" y="37"/>
                    <a:pt x="2352071" y="0"/>
                  </a:cubicBezTo>
                  <a:lnTo>
                    <a:pt x="2759048" y="0"/>
                  </a:lnTo>
                  <a:lnTo>
                    <a:pt x="2759047" y="1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Rectangle 15">
              <a:extLst>
                <a:ext uri="{FF2B5EF4-FFF2-40B4-BE49-F238E27FC236}">
                  <a16:creationId xmlns:a16="http://schemas.microsoft.com/office/drawing/2014/main" id="{940683DC-8961-47D2-99C2-6D3EF829108A}"/>
                </a:ext>
              </a:extLst>
            </p:cNvPr>
            <p:cNvSpPr>
              <a:spLocks noChangeAspect="1"/>
            </p:cNvSpPr>
            <p:nvPr/>
          </p:nvSpPr>
          <p:spPr>
            <a:xfrm>
              <a:off x="3695784" y="1957729"/>
              <a:ext cx="217116" cy="171188"/>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Donut 21">
              <a:extLst>
                <a:ext uri="{FF2B5EF4-FFF2-40B4-BE49-F238E27FC236}">
                  <a16:creationId xmlns:a16="http://schemas.microsoft.com/office/drawing/2014/main" id="{05352EAC-54F2-4F15-85B4-34EBC07758A0}"/>
                </a:ext>
              </a:extLst>
            </p:cNvPr>
            <p:cNvSpPr>
              <a:spLocks/>
            </p:cNvSpPr>
            <p:nvPr/>
          </p:nvSpPr>
          <p:spPr>
            <a:xfrm>
              <a:off x="4494273" y="4269014"/>
              <a:ext cx="173923" cy="173923"/>
            </a:xfrm>
            <a:custGeom>
              <a:avLst/>
              <a:gdLst/>
              <a:ahLst/>
              <a:cxnLst/>
              <a:rect l="l" t="t" r="r" b="b"/>
              <a:pathLst>
                <a:path w="3934148" h="3956624">
                  <a:moveTo>
                    <a:pt x="3047194" y="2259765"/>
                  </a:moveTo>
                  <a:cubicBezTo>
                    <a:pt x="2802268" y="2259765"/>
                    <a:pt x="2603717" y="2540344"/>
                    <a:pt x="2603717" y="2886456"/>
                  </a:cubicBezTo>
                  <a:cubicBezTo>
                    <a:pt x="2603717" y="3232568"/>
                    <a:pt x="2802268" y="3513147"/>
                    <a:pt x="3047194" y="3513147"/>
                  </a:cubicBezTo>
                  <a:cubicBezTo>
                    <a:pt x="3292120" y="3513147"/>
                    <a:pt x="3490671" y="3232568"/>
                    <a:pt x="3490671" y="2886456"/>
                  </a:cubicBezTo>
                  <a:cubicBezTo>
                    <a:pt x="3490671" y="2540344"/>
                    <a:pt x="3292120" y="2259765"/>
                    <a:pt x="3047194" y="2259765"/>
                  </a:cubicBezTo>
                  <a:close/>
                  <a:moveTo>
                    <a:pt x="3047194" y="1816288"/>
                  </a:moveTo>
                  <a:cubicBezTo>
                    <a:pt x="3537045" y="1816288"/>
                    <a:pt x="3934148" y="2295419"/>
                    <a:pt x="3934148" y="2886456"/>
                  </a:cubicBezTo>
                  <a:cubicBezTo>
                    <a:pt x="3934148" y="3477493"/>
                    <a:pt x="3537045" y="3956624"/>
                    <a:pt x="3047194" y="3956624"/>
                  </a:cubicBezTo>
                  <a:cubicBezTo>
                    <a:pt x="2557343" y="3956624"/>
                    <a:pt x="2160240" y="3477493"/>
                    <a:pt x="2160240" y="2886456"/>
                  </a:cubicBezTo>
                  <a:cubicBezTo>
                    <a:pt x="2160240" y="2295419"/>
                    <a:pt x="2557343" y="1816288"/>
                    <a:pt x="3047194" y="1816288"/>
                  </a:cubicBezTo>
                  <a:close/>
                  <a:moveTo>
                    <a:pt x="886954" y="443477"/>
                  </a:moveTo>
                  <a:cubicBezTo>
                    <a:pt x="642028" y="443477"/>
                    <a:pt x="443477" y="724056"/>
                    <a:pt x="443477" y="1070168"/>
                  </a:cubicBezTo>
                  <a:cubicBezTo>
                    <a:pt x="443477" y="1416280"/>
                    <a:pt x="642028" y="1696859"/>
                    <a:pt x="886954" y="1696859"/>
                  </a:cubicBezTo>
                  <a:cubicBezTo>
                    <a:pt x="1131880" y="1696859"/>
                    <a:pt x="1330431" y="1416280"/>
                    <a:pt x="1330431" y="1070168"/>
                  </a:cubicBezTo>
                  <a:cubicBezTo>
                    <a:pt x="1330431" y="724056"/>
                    <a:pt x="1131880" y="443477"/>
                    <a:pt x="886954" y="443477"/>
                  </a:cubicBezTo>
                  <a:close/>
                  <a:moveTo>
                    <a:pt x="2992326" y="5291"/>
                  </a:moveTo>
                  <a:lnTo>
                    <a:pt x="3531059" y="5291"/>
                  </a:lnTo>
                  <a:lnTo>
                    <a:pt x="896107" y="3919534"/>
                  </a:lnTo>
                  <a:lnTo>
                    <a:pt x="357374" y="3919534"/>
                  </a:lnTo>
                  <a:close/>
                  <a:moveTo>
                    <a:pt x="886954" y="0"/>
                  </a:moveTo>
                  <a:cubicBezTo>
                    <a:pt x="1376805" y="0"/>
                    <a:pt x="1773908" y="479131"/>
                    <a:pt x="1773908" y="1070168"/>
                  </a:cubicBezTo>
                  <a:cubicBezTo>
                    <a:pt x="1773908" y="1661205"/>
                    <a:pt x="1376805" y="2140336"/>
                    <a:pt x="886954" y="2140336"/>
                  </a:cubicBezTo>
                  <a:cubicBezTo>
                    <a:pt x="397103" y="2140336"/>
                    <a:pt x="0" y="1661205"/>
                    <a:pt x="0" y="1070168"/>
                  </a:cubicBezTo>
                  <a:cubicBezTo>
                    <a:pt x="0" y="479131"/>
                    <a:pt x="397103" y="0"/>
                    <a:pt x="88695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9" name="Rounded Rectangle 4">
              <a:extLst>
                <a:ext uri="{FF2B5EF4-FFF2-40B4-BE49-F238E27FC236}">
                  <a16:creationId xmlns:a16="http://schemas.microsoft.com/office/drawing/2014/main" id="{40730BD4-8825-4D31-84A6-7DBDBF9F91AF}"/>
                </a:ext>
              </a:extLst>
            </p:cNvPr>
            <p:cNvSpPr>
              <a:spLocks noChangeAspect="1"/>
            </p:cNvSpPr>
            <p:nvPr/>
          </p:nvSpPr>
          <p:spPr>
            <a:xfrm>
              <a:off x="4032375" y="2529237"/>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0" name="Rounded Rectangle 4">
              <a:extLst>
                <a:ext uri="{FF2B5EF4-FFF2-40B4-BE49-F238E27FC236}">
                  <a16:creationId xmlns:a16="http://schemas.microsoft.com/office/drawing/2014/main" id="{91660463-7E05-412F-AD0B-DBFAD9E6852F}"/>
                </a:ext>
              </a:extLst>
            </p:cNvPr>
            <p:cNvSpPr>
              <a:spLocks noChangeAspect="1"/>
            </p:cNvSpPr>
            <p:nvPr/>
          </p:nvSpPr>
          <p:spPr>
            <a:xfrm>
              <a:off x="4700950" y="3280381"/>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1" name="Rounded Rectangle 4">
              <a:extLst>
                <a:ext uri="{FF2B5EF4-FFF2-40B4-BE49-F238E27FC236}">
                  <a16:creationId xmlns:a16="http://schemas.microsoft.com/office/drawing/2014/main" id="{114CB09B-4130-437C-8F64-63C654FD834C}"/>
                </a:ext>
              </a:extLst>
            </p:cNvPr>
            <p:cNvSpPr>
              <a:spLocks noChangeAspect="1"/>
            </p:cNvSpPr>
            <p:nvPr/>
          </p:nvSpPr>
          <p:spPr>
            <a:xfrm>
              <a:off x="4397424" y="4603054"/>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2" name="Rounded Rectangle 4">
              <a:extLst>
                <a:ext uri="{FF2B5EF4-FFF2-40B4-BE49-F238E27FC236}">
                  <a16:creationId xmlns:a16="http://schemas.microsoft.com/office/drawing/2014/main" id="{9020A8E7-11F4-4ADA-A4CC-B0930E6AA8A4}"/>
                </a:ext>
              </a:extLst>
            </p:cNvPr>
            <p:cNvSpPr>
              <a:spLocks noChangeAspect="1"/>
            </p:cNvSpPr>
            <p:nvPr/>
          </p:nvSpPr>
          <p:spPr>
            <a:xfrm>
              <a:off x="1508739" y="4835404"/>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6" name="object 6" descr="Beige rectangle">
            <a:extLst>
              <a:ext uri="{FF2B5EF4-FFF2-40B4-BE49-F238E27FC236}">
                <a16:creationId xmlns:a16="http://schemas.microsoft.com/office/drawing/2014/main" id="{96558035-4259-4E53-9B7B-7A04F6D13DDC}"/>
              </a:ext>
            </a:extLst>
          </p:cNvPr>
          <p:cNvSpPr/>
          <p:nvPr/>
        </p:nvSpPr>
        <p:spPr>
          <a:xfrm>
            <a:off x="970176" y="1036089"/>
            <a:ext cx="4201899" cy="206529"/>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68" name="TextBox 67">
            <a:extLst>
              <a:ext uri="{FF2B5EF4-FFF2-40B4-BE49-F238E27FC236}">
                <a16:creationId xmlns:a16="http://schemas.microsoft.com/office/drawing/2014/main" id="{82B46510-B912-4FF5-B250-D20F29A2C81E}"/>
              </a:ext>
            </a:extLst>
          </p:cNvPr>
          <p:cNvSpPr txBox="1"/>
          <p:nvPr/>
        </p:nvSpPr>
        <p:spPr>
          <a:xfrm>
            <a:off x="5301897" y="281984"/>
            <a:ext cx="6200775" cy="6532558"/>
          </a:xfrm>
          <a:prstGeom prst="rect">
            <a:avLst/>
          </a:prstGeom>
          <a:solidFill>
            <a:schemeClr val="bg1"/>
          </a:solidFill>
        </p:spPr>
        <p:txBody>
          <a:bodyPr wrap="square" lIns="91440" tIns="45720" rIns="91440" bIns="45720" rtlCol="0" anchor="t">
            <a:spAutoFit/>
          </a:bodyPr>
          <a:lstStyle/>
          <a:p>
            <a:r>
              <a:rPr lang="en-US" sz="1550" b="1" dirty="0">
                <a:solidFill>
                  <a:schemeClr val="accent2"/>
                </a:solidFill>
                <a:latin typeface="Times New Roman" panose="02020603050405020304" pitchFamily="18" charset="0"/>
                <a:cs typeface="Times New Roman" panose="02020603050405020304" pitchFamily="18" charset="0"/>
              </a:rPr>
              <a:t>ACCORDING TO THE STUDY -</a:t>
            </a:r>
          </a:p>
          <a:p>
            <a:endParaRPr lang="en-US" sz="155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dirty="0">
                <a:solidFill>
                  <a:schemeClr val="accent2"/>
                </a:solidFill>
                <a:latin typeface="Times New Roman" panose="02020603050405020304" pitchFamily="18" charset="0"/>
                <a:cs typeface="Times New Roman" panose="02020603050405020304" pitchFamily="18" charset="0"/>
              </a:rPr>
              <a:t>CHI-SQUARE INFERENCE: JOB POSITION AND SALARY WERE THE FACTOR AFFECTING CORPORATE INSURANCE WHEREAS IN INDIVIDUAL INSURANCE AGE AND GENDER ARE THE FACTORS.</a:t>
            </a:r>
          </a:p>
          <a:p>
            <a:pPr marL="285750" indent="-285750">
              <a:buFont typeface="Arial" panose="020B0604020202020204" pitchFamily="34" charset="0"/>
              <a:buChar char="•"/>
            </a:pPr>
            <a:endParaRPr lang="en-US" sz="155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a:solidFill>
                  <a:schemeClr val="accent2"/>
                </a:solidFill>
                <a:latin typeface="Times New Roman" panose="02020603050405020304" pitchFamily="18" charset="0"/>
                <a:cs typeface="Times New Roman" panose="02020603050405020304" pitchFamily="18" charset="0"/>
              </a:rPr>
              <a:t>INDEPENDENT </a:t>
            </a:r>
            <a:r>
              <a:rPr lang="en-US" sz="1550" b="1" dirty="0">
                <a:solidFill>
                  <a:schemeClr val="accent2"/>
                </a:solidFill>
                <a:latin typeface="Times New Roman" panose="02020603050405020304" pitchFamily="18" charset="0"/>
                <a:cs typeface="Times New Roman" panose="02020603050405020304" pitchFamily="18" charset="0"/>
              </a:rPr>
              <a:t>T-TEST INFERENCE: WE REJECT THE NULL HYPOTHESIS </a:t>
            </a:r>
          </a:p>
          <a:p>
            <a:r>
              <a:rPr lang="en-US" sz="1550" b="1" dirty="0">
                <a:solidFill>
                  <a:schemeClr val="accent2"/>
                </a:solidFill>
                <a:latin typeface="Times New Roman" panose="02020603050405020304" pitchFamily="18" charset="0"/>
                <a:cs typeface="Times New Roman" panose="02020603050405020304" pitchFamily="18" charset="0"/>
              </a:rPr>
              <a:t>      (There’s a difference between the sample means).</a:t>
            </a:r>
          </a:p>
          <a:p>
            <a:pPr marL="285750" indent="-285750">
              <a:buFont typeface="Arial" panose="020B0604020202020204" pitchFamily="34" charset="0"/>
              <a:buChar char="•"/>
            </a:pPr>
            <a:endParaRPr lang="en-US" sz="155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dirty="0">
                <a:solidFill>
                  <a:schemeClr val="accent2"/>
                </a:solidFill>
                <a:latin typeface="Times New Roman" panose="02020603050405020304" pitchFamily="18" charset="0"/>
                <a:cs typeface="Times New Roman" panose="02020603050405020304" pitchFamily="18" charset="0"/>
              </a:rPr>
              <a:t>FISHER’S EXACT TEST INFERENCE: Reject the H0 </a:t>
            </a:r>
          </a:p>
          <a:p>
            <a:r>
              <a:rPr lang="en-US" sz="1550" b="1" dirty="0">
                <a:solidFill>
                  <a:schemeClr val="accent2"/>
                </a:solidFill>
                <a:latin typeface="Times New Roman" panose="02020603050405020304" pitchFamily="18" charset="0"/>
                <a:cs typeface="Times New Roman" panose="02020603050405020304" pitchFamily="18" charset="0"/>
              </a:rPr>
              <a:t>      (There is an association between gender and premium).</a:t>
            </a:r>
          </a:p>
          <a:p>
            <a:pPr marL="285750" indent="-285750">
              <a:buFont typeface="Arial" panose="020B0604020202020204" pitchFamily="34" charset="0"/>
              <a:buChar char="•"/>
            </a:pPr>
            <a:endParaRPr lang="en-US" sz="155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dirty="0">
                <a:solidFill>
                  <a:schemeClr val="accent2"/>
                </a:solidFill>
                <a:latin typeface="Times New Roman" panose="02020603050405020304" pitchFamily="18" charset="0"/>
                <a:cs typeface="Times New Roman" panose="02020603050405020304" pitchFamily="18" charset="0"/>
              </a:rPr>
              <a:t>PARETO ANALYSIS: </a:t>
            </a:r>
            <a:r>
              <a:rPr lang="en-IN" sz="1550" b="1" dirty="0">
                <a:solidFill>
                  <a:schemeClr val="accent2"/>
                </a:solidFill>
                <a:latin typeface="Times New Roman" panose="02020603050405020304" pitchFamily="18" charset="0"/>
                <a:cs typeface="Times New Roman" panose="02020603050405020304" pitchFamily="18" charset="0"/>
              </a:rPr>
              <a:t>80% OF THE PEOPLE AGREE 20% OF THE REASONS STATED, i.e., 1 AND 4.</a:t>
            </a:r>
            <a:endParaRPr lang="en-US" sz="1550" b="1" dirty="0">
              <a:solidFill>
                <a:schemeClr val="accent2"/>
              </a:solidFill>
              <a:latin typeface="Times New Roman" panose="02020603050405020304" pitchFamily="18" charset="0"/>
              <a:cs typeface="Times New Roman" panose="02020603050405020304" pitchFamily="18" charset="0"/>
            </a:endParaRPr>
          </a:p>
          <a:p>
            <a:endParaRPr lang="en-US" sz="155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dirty="0">
                <a:solidFill>
                  <a:schemeClr val="accent2"/>
                </a:solidFill>
                <a:latin typeface="Times New Roman" panose="02020603050405020304" pitchFamily="18" charset="0"/>
                <a:cs typeface="Times New Roman" panose="02020603050405020304" pitchFamily="18" charset="0"/>
              </a:rPr>
              <a:t>COVID HAS ADVERESLY AFFECTED THE INSURANCE SECTOR IN WHICH THE PREMIUMS HAVE INCREASED AND THE PROBABILITY OF AN UPPER MIDDLE CLASS GETTING THEMSELVES INSURED HAS INCREASED WHEREAS THE LOWER MIDDLE-CLASS WON’T PREFER GETTING INSURED DUE TO THE INCREASE IN PREMIUMS AND MEDICAL TESTS.</a:t>
            </a:r>
          </a:p>
          <a:p>
            <a:pPr marL="285750" indent="-285750">
              <a:buFont typeface="Arial" panose="020B0604020202020204" pitchFamily="34" charset="0"/>
              <a:buChar char="•"/>
            </a:pPr>
            <a:endParaRPr lang="en-US" sz="155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dirty="0">
                <a:solidFill>
                  <a:schemeClr val="bg1"/>
                </a:solidFill>
                <a:highlight>
                  <a:srgbClr val="0090A2"/>
                </a:highlight>
                <a:latin typeface="Times New Roman" panose="02020603050405020304" pitchFamily="18" charset="0"/>
                <a:cs typeface="Times New Roman" panose="02020603050405020304" pitchFamily="18" charset="0"/>
              </a:rPr>
              <a:t>INDIVIDUAL INSURANCE IS BETTER.</a:t>
            </a:r>
          </a:p>
          <a:p>
            <a:pPr marL="285750" indent="-285750">
              <a:buFont typeface="Arial" panose="020B0604020202020204" pitchFamily="34" charset="0"/>
              <a:buChar char="•"/>
            </a:pPr>
            <a:endParaRPr lang="en-US" sz="155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81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24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135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5" name="object 5" descr="Beige rectangle">
            <a:extLst>
              <a:ext uri="{FF2B5EF4-FFF2-40B4-BE49-F238E27FC236}">
                <a16:creationId xmlns:a16="http://schemas.microsoft.com/office/drawing/2014/main" id="{FA37C404-E201-4D3A-9070-4B5DFB4BF51F}"/>
              </a:ext>
            </a:extLst>
          </p:cNvPr>
          <p:cNvSpPr/>
          <p:nvPr/>
        </p:nvSpPr>
        <p:spPr>
          <a:xfrm flipV="1">
            <a:off x="341884" y="958253"/>
            <a:ext cx="4579641" cy="11919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6" name="Rectangle 15">
            <a:extLst>
              <a:ext uri="{FF2B5EF4-FFF2-40B4-BE49-F238E27FC236}">
                <a16:creationId xmlns:a16="http://schemas.microsoft.com/office/drawing/2014/main" id="{699F360A-A402-4231-ACC6-B8BCD9DF87CC}"/>
              </a:ext>
            </a:extLst>
          </p:cNvPr>
          <p:cNvSpPr/>
          <p:nvPr/>
        </p:nvSpPr>
        <p:spPr>
          <a:xfrm>
            <a:off x="4545052" y="4337717"/>
            <a:ext cx="3024187" cy="1892024"/>
          </a:xfrm>
          <a:prstGeom prst="rect">
            <a:avLst/>
          </a:prstGeom>
          <a:solidFill>
            <a:schemeClr val="accent1"/>
          </a:solidFill>
        </p:spPr>
        <p:txBody>
          <a:bodyPr wrap="square" anchor="ctr" anchorCtr="0">
            <a:noAutofit/>
          </a:bodyPr>
          <a:lstStyle/>
          <a:p>
            <a:r>
              <a:rPr lang="en-IN" b="1" dirty="0">
                <a:solidFill>
                  <a:schemeClr val="accent2"/>
                </a:solidFill>
                <a:latin typeface="Times New Roman" panose="02020603050405020304" pitchFamily="18" charset="0"/>
                <a:cs typeface="Times New Roman" panose="02020603050405020304" pitchFamily="18" charset="0"/>
              </a:rPr>
              <a:t>Term insurance plan only provides death benefit in case of demise of the insured within the term period.</a:t>
            </a:r>
            <a:endParaRPr lang="en-US" b="1" dirty="0">
              <a:solidFill>
                <a:schemeClr val="accent2"/>
              </a:solidFill>
              <a:latin typeface="Times New Roman" panose="02020603050405020304" pitchFamily="18" charset="0"/>
              <a:cs typeface="Times New Roman" panose="02020603050405020304" pitchFamily="18" charset="0"/>
            </a:endParaRPr>
          </a:p>
        </p:txBody>
      </p:sp>
      <p:grpSp>
        <p:nvGrpSpPr>
          <p:cNvPr id="17" name="그룹 4">
            <a:extLst>
              <a:ext uri="{FF2B5EF4-FFF2-40B4-BE49-F238E27FC236}">
                <a16:creationId xmlns:a16="http://schemas.microsoft.com/office/drawing/2014/main" id="{57C196BE-820B-42FD-9D0E-F7FFE87739B7}"/>
              </a:ext>
            </a:extLst>
          </p:cNvPr>
          <p:cNvGrpSpPr/>
          <p:nvPr/>
        </p:nvGrpSpPr>
        <p:grpSpPr>
          <a:xfrm>
            <a:off x="1362125" y="1377161"/>
            <a:ext cx="2307768" cy="2309828"/>
            <a:chOff x="853440" y="2310847"/>
            <a:chExt cx="2026966" cy="2028775"/>
          </a:xfrm>
        </p:grpSpPr>
        <p:sp>
          <p:nvSpPr>
            <p:cNvPr id="18" name="Oval 17">
              <a:extLst>
                <a:ext uri="{FF2B5EF4-FFF2-40B4-BE49-F238E27FC236}">
                  <a16:creationId xmlns:a16="http://schemas.microsoft.com/office/drawing/2014/main" id="{D104C4E2-DF71-478D-9E83-6A6C7E2DB0FA}"/>
                </a:ext>
              </a:extLst>
            </p:cNvPr>
            <p:cNvSpPr/>
            <p:nvPr/>
          </p:nvSpPr>
          <p:spPr>
            <a:xfrm>
              <a:off x="853440" y="2310847"/>
              <a:ext cx="2026966" cy="202877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Oval 18">
              <a:extLst>
                <a:ext uri="{FF2B5EF4-FFF2-40B4-BE49-F238E27FC236}">
                  <a16:creationId xmlns:a16="http://schemas.microsoft.com/office/drawing/2014/main" id="{122953C7-3A24-4E10-B75E-DB91666BD3F5}"/>
                </a:ext>
              </a:extLst>
            </p:cNvPr>
            <p:cNvSpPr>
              <a:spLocks noChangeAspect="1"/>
            </p:cNvSpPr>
            <p:nvPr/>
          </p:nvSpPr>
          <p:spPr>
            <a:xfrm>
              <a:off x="2558951" y="2607228"/>
              <a:ext cx="160485" cy="160628"/>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0" name="그룹 4">
            <a:extLst>
              <a:ext uri="{FF2B5EF4-FFF2-40B4-BE49-F238E27FC236}">
                <a16:creationId xmlns:a16="http://schemas.microsoft.com/office/drawing/2014/main" id="{7CA4F655-6984-4104-84F3-7A9D2EAE5F12}"/>
              </a:ext>
            </a:extLst>
          </p:cNvPr>
          <p:cNvGrpSpPr/>
          <p:nvPr/>
        </p:nvGrpSpPr>
        <p:grpSpPr>
          <a:xfrm>
            <a:off x="4871177" y="1327373"/>
            <a:ext cx="2307768" cy="2309828"/>
            <a:chOff x="853440" y="2310847"/>
            <a:chExt cx="2026966" cy="2028775"/>
          </a:xfrm>
        </p:grpSpPr>
        <p:sp>
          <p:nvSpPr>
            <p:cNvPr id="21" name="Oval 20">
              <a:extLst>
                <a:ext uri="{FF2B5EF4-FFF2-40B4-BE49-F238E27FC236}">
                  <a16:creationId xmlns:a16="http://schemas.microsoft.com/office/drawing/2014/main" id="{16FB0C93-3008-4A45-A599-938690AC0BE8}"/>
                </a:ext>
              </a:extLst>
            </p:cNvPr>
            <p:cNvSpPr/>
            <p:nvPr/>
          </p:nvSpPr>
          <p:spPr>
            <a:xfrm>
              <a:off x="853440" y="2310847"/>
              <a:ext cx="2026966" cy="202877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a:extLst>
                <a:ext uri="{FF2B5EF4-FFF2-40B4-BE49-F238E27FC236}">
                  <a16:creationId xmlns:a16="http://schemas.microsoft.com/office/drawing/2014/main" id="{2E78DAA1-2501-4149-ACA6-6807B52506CE}"/>
                </a:ext>
              </a:extLst>
            </p:cNvPr>
            <p:cNvSpPr>
              <a:spLocks noChangeAspect="1"/>
            </p:cNvSpPr>
            <p:nvPr/>
          </p:nvSpPr>
          <p:spPr>
            <a:xfrm>
              <a:off x="2558951" y="2607228"/>
              <a:ext cx="160485" cy="160628"/>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3" name="그룹 4">
            <a:extLst>
              <a:ext uri="{FF2B5EF4-FFF2-40B4-BE49-F238E27FC236}">
                <a16:creationId xmlns:a16="http://schemas.microsoft.com/office/drawing/2014/main" id="{0E5BEC00-F8A1-46B1-A4A2-B1CBC44AE1EF}"/>
              </a:ext>
            </a:extLst>
          </p:cNvPr>
          <p:cNvGrpSpPr/>
          <p:nvPr/>
        </p:nvGrpSpPr>
        <p:grpSpPr>
          <a:xfrm>
            <a:off x="8380229" y="1324417"/>
            <a:ext cx="2307768" cy="2309828"/>
            <a:chOff x="853440" y="2310847"/>
            <a:chExt cx="2026966" cy="2028775"/>
          </a:xfrm>
        </p:grpSpPr>
        <p:sp>
          <p:nvSpPr>
            <p:cNvPr id="24" name="Oval 23">
              <a:extLst>
                <a:ext uri="{FF2B5EF4-FFF2-40B4-BE49-F238E27FC236}">
                  <a16:creationId xmlns:a16="http://schemas.microsoft.com/office/drawing/2014/main" id="{F1313CCC-EE04-4A27-B681-7C674D81EA5A}"/>
                </a:ext>
              </a:extLst>
            </p:cNvPr>
            <p:cNvSpPr/>
            <p:nvPr/>
          </p:nvSpPr>
          <p:spPr>
            <a:xfrm>
              <a:off x="853440" y="2310847"/>
              <a:ext cx="2026966" cy="202877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Oval 24">
              <a:extLst>
                <a:ext uri="{FF2B5EF4-FFF2-40B4-BE49-F238E27FC236}">
                  <a16:creationId xmlns:a16="http://schemas.microsoft.com/office/drawing/2014/main" id="{C0F7CD30-5959-4E29-AD1F-E9D464350715}"/>
                </a:ext>
              </a:extLst>
            </p:cNvPr>
            <p:cNvSpPr>
              <a:spLocks noChangeAspect="1"/>
            </p:cNvSpPr>
            <p:nvPr/>
          </p:nvSpPr>
          <p:spPr>
            <a:xfrm>
              <a:off x="2558951" y="2607228"/>
              <a:ext cx="160485" cy="160628"/>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6" name="Rectangle 25">
            <a:extLst>
              <a:ext uri="{FF2B5EF4-FFF2-40B4-BE49-F238E27FC236}">
                <a16:creationId xmlns:a16="http://schemas.microsoft.com/office/drawing/2014/main" id="{DB6DDE6B-2C1F-4552-975C-0623D2076C33}"/>
              </a:ext>
            </a:extLst>
          </p:cNvPr>
          <p:cNvSpPr/>
          <p:nvPr/>
        </p:nvSpPr>
        <p:spPr>
          <a:xfrm>
            <a:off x="1030806" y="4351634"/>
            <a:ext cx="3024187" cy="1892024"/>
          </a:xfrm>
          <a:prstGeom prst="rect">
            <a:avLst/>
          </a:prstGeom>
          <a:solidFill>
            <a:schemeClr val="accent1"/>
          </a:solidFill>
        </p:spPr>
        <p:txBody>
          <a:bodyPr wrap="square" anchor="ctr" anchorCtr="0">
            <a:noAutofit/>
          </a:bodyPr>
          <a:lstStyle/>
          <a:p>
            <a:r>
              <a:rPr lang="en-IN" b="1" dirty="0">
                <a:solidFill>
                  <a:schemeClr val="accent2"/>
                </a:solidFill>
                <a:latin typeface="Times New Roman" panose="02020603050405020304" pitchFamily="18" charset="0"/>
                <a:cs typeface="Times New Roman" panose="02020603050405020304" pitchFamily="18" charset="0"/>
              </a:rPr>
              <a:t>Insurance is a means of protection from financial loss. It is a form of risk management, primarily used to hedge against the risk of a contingent or uncertain loss.</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6C5E1A69-AB6B-4C10-A3F7-B38B1BF58274}"/>
              </a:ext>
            </a:extLst>
          </p:cNvPr>
          <p:cNvSpPr/>
          <p:nvPr/>
        </p:nvSpPr>
        <p:spPr>
          <a:xfrm>
            <a:off x="8195483" y="4337717"/>
            <a:ext cx="3024187" cy="1901982"/>
          </a:xfrm>
          <a:prstGeom prst="rect">
            <a:avLst/>
          </a:prstGeom>
          <a:solidFill>
            <a:schemeClr val="accent1"/>
          </a:solidFill>
        </p:spPr>
        <p:txBody>
          <a:bodyPr wrap="square" anchor="ctr" anchorCtr="0">
            <a:noAutofit/>
          </a:bodyPr>
          <a:lstStyle/>
          <a:p>
            <a:r>
              <a:rPr lang="en-IN" b="1" dirty="0">
                <a:solidFill>
                  <a:schemeClr val="accent2"/>
                </a:solidFill>
                <a:latin typeface="Times New Roman" panose="02020603050405020304" pitchFamily="18" charset="0"/>
                <a:cs typeface="Times New Roman" panose="02020603050405020304" pitchFamily="18" charset="0"/>
              </a:rPr>
              <a:t>Life insurance policy offers both death and maturity benefit to the insured</a:t>
            </a:r>
            <a:endParaRPr lang="en-US" b="1" dirty="0">
              <a:solidFill>
                <a:schemeClr val="accent2"/>
              </a:solidFill>
              <a:latin typeface="Times New Roman" panose="02020603050405020304" pitchFamily="18" charset="0"/>
              <a:cs typeface="Times New Roman" panose="02020603050405020304" pitchFamily="18" charset="0"/>
            </a:endParaRPr>
          </a:p>
        </p:txBody>
      </p:sp>
      <p:pic>
        <p:nvPicPr>
          <p:cNvPr id="28" name="Picture Placeholder 17">
            <a:extLst>
              <a:ext uri="{FF2B5EF4-FFF2-40B4-BE49-F238E27FC236}">
                <a16:creationId xmlns:a16="http://schemas.microsoft.com/office/drawing/2014/main" id="{BCF69085-5E80-4D97-B624-4BAEBC11A5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536096" y="1560354"/>
            <a:ext cx="1967385" cy="1967604"/>
          </a:xfrm>
          <a:prstGeom prst="ellipse">
            <a:avLst/>
          </a:prstGeom>
        </p:spPr>
      </p:pic>
      <p:pic>
        <p:nvPicPr>
          <p:cNvPr id="29" name="Picture Placeholder 20">
            <a:extLst>
              <a:ext uri="{FF2B5EF4-FFF2-40B4-BE49-F238E27FC236}">
                <a16:creationId xmlns:a16="http://schemas.microsoft.com/office/drawing/2014/main" id="{5343D0DF-F2A2-4512-AD5E-7B21250E172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5041368" y="1498485"/>
            <a:ext cx="1967385" cy="1967604"/>
          </a:xfrm>
          <a:prstGeom prst="ellipse">
            <a:avLst/>
          </a:prstGeom>
        </p:spPr>
      </p:pic>
      <p:pic>
        <p:nvPicPr>
          <p:cNvPr id="30" name="Picture Placeholder 22">
            <a:extLst>
              <a:ext uri="{FF2B5EF4-FFF2-40B4-BE49-F238E27FC236}">
                <a16:creationId xmlns:a16="http://schemas.microsoft.com/office/drawing/2014/main" id="{BF1F38A0-C2CE-4FAF-BE44-757A215109A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8550420" y="1467719"/>
            <a:ext cx="1967385" cy="1967604"/>
          </a:xfrm>
          <a:prstGeom prst="ellipse">
            <a:avLst/>
          </a:prstGeom>
        </p:spPr>
      </p:pic>
      <p:sp>
        <p:nvSpPr>
          <p:cNvPr id="31" name="직사각형 3">
            <a:extLst>
              <a:ext uri="{FF2B5EF4-FFF2-40B4-BE49-F238E27FC236}">
                <a16:creationId xmlns:a16="http://schemas.microsoft.com/office/drawing/2014/main" id="{9E65593A-309F-449C-93DC-6D72D63774E8}"/>
              </a:ext>
            </a:extLst>
          </p:cNvPr>
          <p:cNvSpPr/>
          <p:nvPr/>
        </p:nvSpPr>
        <p:spPr>
          <a:xfrm>
            <a:off x="1473433" y="3804678"/>
            <a:ext cx="2005476" cy="400110"/>
          </a:xfrm>
          <a:prstGeom prst="rect">
            <a:avLst/>
          </a:prstGeom>
        </p:spPr>
        <p:txBody>
          <a:bodyPr wrap="square">
            <a:spAutoFit/>
          </a:bodyPr>
          <a:lstStyle/>
          <a:p>
            <a:pPr algn="ctr"/>
            <a:r>
              <a:rPr lang="en-US" altLang="ko-KR" sz="2000" b="1" dirty="0">
                <a:solidFill>
                  <a:schemeClr val="bg1"/>
                </a:solidFill>
                <a:latin typeface="Times New Roman" panose="02020603050405020304" pitchFamily="18" charset="0"/>
                <a:cs typeface="Times New Roman" panose="02020603050405020304" pitchFamily="18" charset="0"/>
              </a:rPr>
              <a:t>INSURANCE</a:t>
            </a:r>
          </a:p>
        </p:txBody>
      </p:sp>
      <p:sp>
        <p:nvSpPr>
          <p:cNvPr id="32" name="직사각형 55">
            <a:extLst>
              <a:ext uri="{FF2B5EF4-FFF2-40B4-BE49-F238E27FC236}">
                <a16:creationId xmlns:a16="http://schemas.microsoft.com/office/drawing/2014/main" id="{4160A25F-7F15-4F9A-94BD-58A2F63B1785}"/>
              </a:ext>
            </a:extLst>
          </p:cNvPr>
          <p:cNvSpPr/>
          <p:nvPr/>
        </p:nvSpPr>
        <p:spPr>
          <a:xfrm>
            <a:off x="8446362" y="3688018"/>
            <a:ext cx="2463191" cy="400110"/>
          </a:xfrm>
          <a:prstGeom prst="rect">
            <a:avLst/>
          </a:prstGeom>
        </p:spPr>
        <p:txBody>
          <a:bodyPr wrap="square">
            <a:spAutoFit/>
          </a:bodyPr>
          <a:lstStyle/>
          <a:p>
            <a:pPr algn="ctr"/>
            <a:r>
              <a:rPr lang="en-US" altLang="ko-KR" sz="2000" b="1" dirty="0">
                <a:solidFill>
                  <a:schemeClr val="bg1"/>
                </a:solidFill>
                <a:latin typeface="Times New Roman" panose="02020603050405020304" pitchFamily="18" charset="0"/>
                <a:cs typeface="Times New Roman" panose="02020603050405020304" pitchFamily="18" charset="0"/>
              </a:rPr>
              <a:t>LIFE INSURANCE</a:t>
            </a:r>
          </a:p>
        </p:txBody>
      </p:sp>
      <p:sp>
        <p:nvSpPr>
          <p:cNvPr id="33" name="Rectangle 32">
            <a:extLst>
              <a:ext uri="{FF2B5EF4-FFF2-40B4-BE49-F238E27FC236}">
                <a16:creationId xmlns:a16="http://schemas.microsoft.com/office/drawing/2014/main" id="{B0810985-671D-4544-A8AE-3B52D9875E1A}"/>
              </a:ext>
            </a:extLst>
          </p:cNvPr>
          <p:cNvSpPr/>
          <p:nvPr/>
        </p:nvSpPr>
        <p:spPr>
          <a:xfrm>
            <a:off x="4782598" y="3732667"/>
            <a:ext cx="2549096" cy="400110"/>
          </a:xfrm>
          <a:prstGeom prst="rect">
            <a:avLst/>
          </a:prstGeom>
        </p:spPr>
        <p:txBody>
          <a:bodyPr wrap="none">
            <a:spAutoFit/>
          </a:bodyPr>
          <a:lstStyle/>
          <a:p>
            <a:pPr algn="ctr"/>
            <a:r>
              <a:rPr lang="en-US" altLang="ko-KR" sz="2000" b="1" dirty="0">
                <a:solidFill>
                  <a:schemeClr val="bg1"/>
                </a:solidFill>
                <a:latin typeface="Times New Roman" panose="02020603050405020304" pitchFamily="18" charset="0"/>
                <a:cs typeface="Times New Roman" panose="02020603050405020304" pitchFamily="18" charset="0"/>
              </a:rPr>
              <a:t>TERM INSURANCE</a:t>
            </a:r>
          </a:p>
        </p:txBody>
      </p:sp>
      <p:sp>
        <p:nvSpPr>
          <p:cNvPr id="4" name="Title 3">
            <a:extLst>
              <a:ext uri="{FF2B5EF4-FFF2-40B4-BE49-F238E27FC236}">
                <a16:creationId xmlns:a16="http://schemas.microsoft.com/office/drawing/2014/main" id="{6A542F69-4693-4F97-AC1D-7692DF4066CA}"/>
              </a:ext>
            </a:extLst>
          </p:cNvPr>
          <p:cNvSpPr>
            <a:spLocks noGrp="1"/>
          </p:cNvSpPr>
          <p:nvPr>
            <p:ph type="title"/>
          </p:nvPr>
        </p:nvSpPr>
        <p:spPr>
          <a:xfrm>
            <a:off x="341884" y="158069"/>
            <a:ext cx="4242023" cy="1243212"/>
          </a:xfrm>
        </p:spPr>
        <p:txBody>
          <a:bodyPr>
            <a:normAutofit/>
          </a:bodyPr>
          <a:lstStyle/>
          <a:p>
            <a:r>
              <a:rPr lang="en-US" sz="4500" dirty="0">
                <a:solidFill>
                  <a:schemeClr val="bg1"/>
                </a:solidFill>
                <a:latin typeface="Times New Roman" panose="02020603050405020304" pitchFamily="18" charset="0"/>
                <a:cs typeface="Times New Roman" panose="02020603050405020304" pitchFamily="18" charset="0"/>
              </a:rPr>
              <a:t>DEFINITIONS:</a:t>
            </a:r>
            <a:endParaRPr lang="en-IN" sz="4500" dirty="0"/>
          </a:p>
        </p:txBody>
      </p:sp>
    </p:spTree>
    <p:extLst>
      <p:ext uri="{BB962C8B-B14F-4D97-AF65-F5344CB8AC3E}">
        <p14:creationId xmlns:p14="http://schemas.microsoft.com/office/powerpoint/2010/main" val="2263215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CFE5-05E6-46D7-86E2-64EFD0994155}"/>
              </a:ext>
            </a:extLst>
          </p:cNvPr>
          <p:cNvSpPr>
            <a:spLocks noGrp="1"/>
          </p:cNvSpPr>
          <p:nvPr>
            <p:ph type="title"/>
          </p:nvPr>
        </p:nvSpPr>
        <p:spPr>
          <a:xfrm>
            <a:off x="836612" y="674428"/>
            <a:ext cx="7455877" cy="539750"/>
          </a:xfrm>
        </p:spPr>
        <p:txBody>
          <a:bodyPr>
            <a:noAutofit/>
          </a:bodyPr>
          <a:lstStyle/>
          <a:p>
            <a:r>
              <a:rPr lang="en-IN" sz="4500" dirty="0">
                <a:latin typeface="Times New Roman" panose="02020603050405020304" pitchFamily="18" charset="0"/>
                <a:cs typeface="Times New Roman" panose="02020603050405020304" pitchFamily="18" charset="0"/>
              </a:rPr>
              <a:t>ACKNOWLEDGEMENT:</a:t>
            </a:r>
          </a:p>
        </p:txBody>
      </p:sp>
      <p:sp>
        <p:nvSpPr>
          <p:cNvPr id="4" name="Text Placeholder 3">
            <a:extLst>
              <a:ext uri="{FF2B5EF4-FFF2-40B4-BE49-F238E27FC236}">
                <a16:creationId xmlns:a16="http://schemas.microsoft.com/office/drawing/2014/main" id="{A4EE362D-7653-4075-809A-E7CB75464650}"/>
              </a:ext>
            </a:extLst>
          </p:cNvPr>
          <p:cNvSpPr>
            <a:spLocks noGrp="1"/>
          </p:cNvSpPr>
          <p:nvPr>
            <p:ph type="body" sz="half" idx="2"/>
          </p:nvPr>
        </p:nvSpPr>
        <p:spPr>
          <a:xfrm>
            <a:off x="1074656" y="1525114"/>
            <a:ext cx="9926424" cy="5111356"/>
          </a:xfrm>
          <a:solidFill>
            <a:schemeClr val="accent2"/>
          </a:solidFill>
        </p:spPr>
        <p:txBody>
          <a:bodyPr>
            <a:normAutofit fontScale="92500" lnSpcReduction="20000"/>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We’ve taken immense amount of efforts in this project. But it’d not have been possible without the guidance and constant support of our actuarial science professor and mentor, Mr Akash </a:t>
            </a:r>
            <a:r>
              <a:rPr lang="en-IN" sz="2400" b="1" dirty="0" err="1">
                <a:solidFill>
                  <a:schemeClr val="bg1"/>
                </a:solidFill>
                <a:latin typeface="Times New Roman" panose="02020603050405020304" pitchFamily="18" charset="0"/>
                <a:cs typeface="Times New Roman" panose="02020603050405020304" pitchFamily="18" charset="0"/>
              </a:rPr>
              <a:t>Nakashe</a:t>
            </a:r>
            <a:r>
              <a:rPr lang="en-IN" sz="2400" b="1" dirty="0">
                <a:solidFill>
                  <a:schemeClr val="bg1"/>
                </a:solidFill>
                <a:latin typeface="Times New Roman" panose="02020603050405020304" pitchFamily="18" charset="0"/>
                <a:cs typeface="Times New Roman" panose="02020603050405020304" pitchFamily="18" charset="0"/>
              </a:rPr>
              <a:t>. </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We’re highly indebted to you for your supervision as well as providing us necessary information regarding the project. You’ve been patient and helped us figure out the next steps after completion of a task. </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From floating the questionnaire to fitting qualitative and quantitative statistical analysis, you’ve made sure that we understand every concept and also, the practicality of statistics.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Sir, we’d like to extend our sincere gratification to you.</a:t>
            </a:r>
          </a:p>
        </p:txBody>
      </p:sp>
      <p:sp>
        <p:nvSpPr>
          <p:cNvPr id="5" name="Slide Number Placeholder 4">
            <a:extLst>
              <a:ext uri="{FF2B5EF4-FFF2-40B4-BE49-F238E27FC236}">
                <a16:creationId xmlns:a16="http://schemas.microsoft.com/office/drawing/2014/main" id="{74EEB6A2-763A-4BEA-A8FC-35B4D662BD3D}"/>
              </a:ext>
            </a:extLst>
          </p:cNvPr>
          <p:cNvSpPr>
            <a:spLocks noGrp="1"/>
          </p:cNvSpPr>
          <p:nvPr>
            <p:ph type="sldNum" sz="quarter" idx="12"/>
          </p:nvPr>
        </p:nvSpPr>
        <p:spPr/>
        <p:txBody>
          <a:bodyPr/>
          <a:lstStyle/>
          <a:p>
            <a:fld id="{82EE24B5-652C-4DB5-B7C3-B5BBEC1280B1}" type="slidenum">
              <a:rPr lang="en-US" smtClean="0"/>
              <a:t>30</a:t>
            </a:fld>
            <a:endParaRPr lang="en-US" dirty="0"/>
          </a:p>
        </p:txBody>
      </p:sp>
      <p:sp>
        <p:nvSpPr>
          <p:cNvPr id="7" name="object 6" descr="Beige rectangle">
            <a:extLst>
              <a:ext uri="{FF2B5EF4-FFF2-40B4-BE49-F238E27FC236}">
                <a16:creationId xmlns:a16="http://schemas.microsoft.com/office/drawing/2014/main" id="{08FF2A6A-9BCC-4306-9661-61186AFF591E}"/>
              </a:ext>
            </a:extLst>
          </p:cNvPr>
          <p:cNvSpPr/>
          <p:nvPr/>
        </p:nvSpPr>
        <p:spPr>
          <a:xfrm>
            <a:off x="899136" y="1147260"/>
            <a:ext cx="6783754" cy="57394"/>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3688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descr="Blue circle">
            <a:extLst>
              <a:ext uri="{FF2B5EF4-FFF2-40B4-BE49-F238E27FC236}">
                <a16:creationId xmlns:a16="http://schemas.microsoft.com/office/drawing/2014/main" id="{48354ED0-9392-4301-B2D6-A5335876F77D}"/>
              </a:ext>
            </a:extLst>
          </p:cNvPr>
          <p:cNvSpPr/>
          <p:nvPr/>
        </p:nvSpPr>
        <p:spPr>
          <a:xfrm>
            <a:off x="1557528" y="2004364"/>
            <a:ext cx="2843784" cy="28437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Blue circle">
            <a:extLst>
              <a:ext uri="{FF2B5EF4-FFF2-40B4-BE49-F238E27FC236}">
                <a16:creationId xmlns:a16="http://schemas.microsoft.com/office/drawing/2014/main" id="{0AD89AAC-7A26-4BF6-8BF7-D301C467BE24}"/>
              </a:ext>
            </a:extLst>
          </p:cNvPr>
          <p:cNvSpPr/>
          <p:nvPr/>
        </p:nvSpPr>
        <p:spPr>
          <a:xfrm>
            <a:off x="7790688" y="1981199"/>
            <a:ext cx="2843784" cy="28437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31</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rPr>
              <a:t>THE TEAM</a:t>
            </a:r>
          </a:p>
        </p:txBody>
      </p:sp>
      <p:sp>
        <p:nvSpPr>
          <p:cNvPr id="42" name="Text Placeholder 41">
            <a:extLst>
              <a:ext uri="{FF2B5EF4-FFF2-40B4-BE49-F238E27FC236}">
                <a16:creationId xmlns:a16="http://schemas.microsoft.com/office/drawing/2014/main" id="{D70BF709-D6E1-4AFF-A538-E9F7D1A452C2}"/>
              </a:ext>
            </a:extLst>
          </p:cNvPr>
          <p:cNvSpPr>
            <a:spLocks noGrp="1"/>
          </p:cNvSpPr>
          <p:nvPr>
            <p:ph type="body" sz="quarter" idx="19"/>
          </p:nvPr>
        </p:nvSpPr>
        <p:spPr/>
        <p:txBody>
          <a:bodyPr>
            <a:normAutofit/>
          </a:bodyPr>
          <a:lstStyle/>
          <a:p>
            <a:pPr>
              <a:lnSpc>
                <a:spcPct val="100000"/>
              </a:lnSpc>
              <a:spcBef>
                <a:spcPts val="0"/>
              </a:spcBef>
            </a:pPr>
            <a:r>
              <a:rPr lang="en-US" dirty="0"/>
              <a:t>Aashvi Shah</a:t>
            </a:r>
          </a:p>
          <a:p>
            <a:pPr>
              <a:lnSpc>
                <a:spcPct val="100000"/>
              </a:lnSpc>
              <a:spcBef>
                <a:spcPts val="0"/>
              </a:spcBef>
            </a:pPr>
            <a:r>
              <a:rPr lang="en-US" sz="1600" i="1" dirty="0">
                <a:solidFill>
                  <a:schemeClr val="bg2"/>
                </a:solidFill>
                <a:latin typeface="+mn-lt"/>
              </a:rPr>
              <a:t>75252019023</a:t>
            </a:r>
          </a:p>
        </p:txBody>
      </p:sp>
      <p:sp>
        <p:nvSpPr>
          <p:cNvPr id="43" name="Text Placeholder 42">
            <a:extLst>
              <a:ext uri="{FF2B5EF4-FFF2-40B4-BE49-F238E27FC236}">
                <a16:creationId xmlns:a16="http://schemas.microsoft.com/office/drawing/2014/main" id="{8CE3A891-B3D6-4B07-A0B9-8F86A9EE5882}"/>
              </a:ext>
            </a:extLst>
          </p:cNvPr>
          <p:cNvSpPr>
            <a:spLocks noGrp="1"/>
          </p:cNvSpPr>
          <p:nvPr>
            <p:ph type="body" sz="quarter" idx="20"/>
          </p:nvPr>
        </p:nvSpPr>
        <p:spPr>
          <a:xfrm>
            <a:off x="4745831" y="5033963"/>
            <a:ext cx="2700338" cy="738187"/>
          </a:xfrm>
        </p:spPr>
        <p:txBody>
          <a:bodyPr/>
          <a:lstStyle/>
          <a:p>
            <a:pPr>
              <a:lnSpc>
                <a:spcPct val="100000"/>
              </a:lnSpc>
              <a:spcBef>
                <a:spcPts val="0"/>
              </a:spcBef>
            </a:pPr>
            <a:r>
              <a:rPr lang="en-US" dirty="0"/>
              <a:t>Gargi Rajadnya</a:t>
            </a:r>
          </a:p>
          <a:p>
            <a:pPr>
              <a:lnSpc>
                <a:spcPct val="100000"/>
              </a:lnSpc>
              <a:spcBef>
                <a:spcPts val="0"/>
              </a:spcBef>
            </a:pPr>
            <a:r>
              <a:rPr lang="en-US" sz="1600" i="1" dirty="0">
                <a:solidFill>
                  <a:schemeClr val="bg2"/>
                </a:solidFill>
                <a:latin typeface="+mn-lt"/>
              </a:rPr>
              <a:t>75252019019</a:t>
            </a:r>
          </a:p>
        </p:txBody>
      </p:sp>
      <p:sp>
        <p:nvSpPr>
          <p:cNvPr id="44" name="Text Placeholder 43">
            <a:extLst>
              <a:ext uri="{FF2B5EF4-FFF2-40B4-BE49-F238E27FC236}">
                <a16:creationId xmlns:a16="http://schemas.microsoft.com/office/drawing/2014/main" id="{C7D8CB18-31C2-421A-B086-BCC239E2F5A9}"/>
              </a:ext>
            </a:extLst>
          </p:cNvPr>
          <p:cNvSpPr>
            <a:spLocks noGrp="1"/>
          </p:cNvSpPr>
          <p:nvPr>
            <p:ph type="body" sz="quarter" idx="21"/>
          </p:nvPr>
        </p:nvSpPr>
        <p:spPr/>
        <p:txBody>
          <a:bodyPr/>
          <a:lstStyle/>
          <a:p>
            <a:pPr>
              <a:lnSpc>
                <a:spcPct val="100000"/>
              </a:lnSpc>
              <a:spcBef>
                <a:spcPts val="0"/>
              </a:spcBef>
            </a:pPr>
            <a:r>
              <a:rPr lang="en-US" dirty="0"/>
              <a:t>Vineeta Khanna</a:t>
            </a:r>
          </a:p>
          <a:p>
            <a:pPr>
              <a:lnSpc>
                <a:spcPct val="100000"/>
              </a:lnSpc>
              <a:spcBef>
                <a:spcPts val="0"/>
              </a:spcBef>
            </a:pPr>
            <a:r>
              <a:rPr lang="en-US" sz="1600" i="1" dirty="0">
                <a:solidFill>
                  <a:schemeClr val="bg2"/>
                </a:solidFill>
                <a:latin typeface="+mn-lt"/>
              </a:rPr>
              <a:t>75252019010</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9" name="Oval 28" descr="Beige circle">
            <a:extLst>
              <a:ext uri="{FF2B5EF4-FFF2-40B4-BE49-F238E27FC236}">
                <a16:creationId xmlns:a16="http://schemas.microsoft.com/office/drawing/2014/main" id="{23AE393F-46ED-4451-AACA-7EC20B0EE16F}"/>
              </a:ext>
            </a:extLst>
          </p:cNvPr>
          <p:cNvSpPr/>
          <p:nvPr/>
        </p:nvSpPr>
        <p:spPr>
          <a:xfrm>
            <a:off x="4673508" y="2055476"/>
            <a:ext cx="2843784" cy="28437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a:extLst>
              <a:ext uri="{FF2B5EF4-FFF2-40B4-BE49-F238E27FC236}">
                <a16:creationId xmlns:a16="http://schemas.microsoft.com/office/drawing/2014/main" id="{07189207-9759-4D6A-A41F-12599ECAA298}"/>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pic>
        <p:nvPicPr>
          <p:cNvPr id="20" name="Picture Placeholder 19">
            <a:extLst>
              <a:ext uri="{FF2B5EF4-FFF2-40B4-BE49-F238E27FC236}">
                <a16:creationId xmlns:a16="http://schemas.microsoft.com/office/drawing/2014/main" id="{A37CE15F-6C5E-4F43-A2BB-791B36E8A42F}"/>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a:stretch>
            <a:fillRect/>
          </a:stretch>
        </p:blipFill>
        <p:spPr>
          <a:xfrm>
            <a:off x="4877409" y="2258777"/>
            <a:ext cx="2437181" cy="2437181"/>
          </a:xfrm>
        </p:spPr>
      </p:pic>
      <p:pic>
        <p:nvPicPr>
          <p:cNvPr id="18" name="Picture Placeholder 17">
            <a:extLst>
              <a:ext uri="{FF2B5EF4-FFF2-40B4-BE49-F238E27FC236}">
                <a16:creationId xmlns:a16="http://schemas.microsoft.com/office/drawing/2014/main" id="{54D2673B-AA23-41BC-A059-F9574F06E299}"/>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a:stretch>
            <a:fillRect/>
          </a:stretch>
        </p:blipFill>
        <p:spPr>
          <a:xfrm>
            <a:off x="7989813" y="2180324"/>
            <a:ext cx="2445534" cy="2445534"/>
          </a:xfrm>
        </p:spPr>
      </p:pic>
      <p:sp>
        <p:nvSpPr>
          <p:cNvPr id="2" name="TextBox 1">
            <a:extLst>
              <a:ext uri="{FF2B5EF4-FFF2-40B4-BE49-F238E27FC236}">
                <a16:creationId xmlns:a16="http://schemas.microsoft.com/office/drawing/2014/main" id="{0ED176D5-D3C8-47A5-B29E-C494FFAA3F3D}"/>
              </a:ext>
            </a:extLst>
          </p:cNvPr>
          <p:cNvSpPr txBox="1"/>
          <p:nvPr/>
        </p:nvSpPr>
        <p:spPr>
          <a:xfrm>
            <a:off x="0" y="6482591"/>
            <a:ext cx="5266481" cy="338554"/>
          </a:xfrm>
          <a:prstGeom prst="rect">
            <a:avLst/>
          </a:prstGeom>
          <a:noFill/>
        </p:spPr>
        <p:txBody>
          <a:bodyPr wrap="square" rtlCol="0">
            <a:spAutoFit/>
          </a:bodyPr>
          <a:lstStyle/>
          <a:p>
            <a:r>
              <a:rPr lang="en-IN" sz="1400" i="1">
                <a:solidFill>
                  <a:schemeClr val="bg1"/>
                </a:solidFill>
                <a:latin typeface="Times New Roman" panose="02020603050405020304" pitchFamily="18" charset="0"/>
                <a:cs typeface="Times New Roman" panose="02020603050405020304" pitchFamily="18" charset="0"/>
              </a:rPr>
              <a:t>NOTE</a:t>
            </a:r>
            <a:r>
              <a:rPr lang="en-IN" sz="1600" i="1">
                <a:solidFill>
                  <a:schemeClr val="bg1"/>
                </a:solidFill>
                <a:latin typeface="Times New Roman" panose="02020603050405020304" pitchFamily="18" charset="0"/>
                <a:cs typeface="Times New Roman" panose="02020603050405020304" pitchFamily="18" charset="0"/>
              </a:rPr>
              <a:t>: </a:t>
            </a:r>
            <a:r>
              <a:rPr lang="en-IN" sz="1600" i="1" dirty="0">
                <a:solidFill>
                  <a:schemeClr val="bg1"/>
                </a:solidFill>
                <a:latin typeface="Times New Roman" panose="02020603050405020304" pitchFamily="18" charset="0"/>
                <a:cs typeface="Times New Roman" panose="02020603050405020304" pitchFamily="18" charset="0"/>
              </a:rPr>
              <a:t>This is the copyright slide of the team</a:t>
            </a:r>
          </a:p>
        </p:txBody>
      </p:sp>
    </p:spTree>
    <p:extLst>
      <p:ext uri="{BB962C8B-B14F-4D97-AF65-F5344CB8AC3E}">
        <p14:creationId xmlns:p14="http://schemas.microsoft.com/office/powerpoint/2010/main" val="2326036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61F6C-402C-43BA-A9D9-178BB1F6F73F}"/>
              </a:ext>
            </a:extLst>
          </p:cNvPr>
          <p:cNvSpPr>
            <a:spLocks noGrp="1"/>
          </p:cNvSpPr>
          <p:nvPr>
            <p:ph type="sldNum" sz="quarter" idx="12"/>
          </p:nvPr>
        </p:nvSpPr>
        <p:spPr/>
        <p:txBody>
          <a:bodyPr/>
          <a:lstStyle/>
          <a:p>
            <a:fld id="{82EE24B5-652C-4DB5-B7C3-B5BBEC1280B1}" type="slidenum">
              <a:rPr lang="en-US" noProof="0" smtClean="0"/>
              <a:t>32</a:t>
            </a:fld>
            <a:endParaRPr lang="en-US" noProof="0" dirty="0"/>
          </a:p>
        </p:txBody>
      </p:sp>
      <p:grpSp>
        <p:nvGrpSpPr>
          <p:cNvPr id="3" name="Graphic 3">
            <a:extLst>
              <a:ext uri="{FF2B5EF4-FFF2-40B4-BE49-F238E27FC236}">
                <a16:creationId xmlns:a16="http://schemas.microsoft.com/office/drawing/2014/main" id="{02D4EC54-65C0-405A-A9EA-F1545363BE90}"/>
              </a:ext>
            </a:extLst>
          </p:cNvPr>
          <p:cNvGrpSpPr/>
          <p:nvPr/>
        </p:nvGrpSpPr>
        <p:grpSpPr>
          <a:xfrm flipH="1">
            <a:off x="281446" y="1606460"/>
            <a:ext cx="4409679" cy="3645079"/>
            <a:chOff x="8155074" y="782721"/>
            <a:chExt cx="3863263" cy="3145220"/>
          </a:xfrm>
        </p:grpSpPr>
        <p:sp>
          <p:nvSpPr>
            <p:cNvPr id="4" name="Freeform: Shape 3">
              <a:extLst>
                <a:ext uri="{FF2B5EF4-FFF2-40B4-BE49-F238E27FC236}">
                  <a16:creationId xmlns:a16="http://schemas.microsoft.com/office/drawing/2014/main" id="{BB83F982-CCA8-4955-A8FE-9AD6BD46C804}"/>
                </a:ext>
              </a:extLst>
            </p:cNvPr>
            <p:cNvSpPr/>
            <p:nvPr/>
          </p:nvSpPr>
          <p:spPr>
            <a:xfrm>
              <a:off x="8255617" y="1253632"/>
              <a:ext cx="470877" cy="449748"/>
            </a:xfrm>
            <a:custGeom>
              <a:avLst/>
              <a:gdLst>
                <a:gd name="connsiteX0" fmla="*/ 832 w 470877"/>
                <a:gd name="connsiteY0" fmla="*/ 18919 h 449748"/>
                <a:gd name="connsiteX1" fmla="*/ 154772 w 470877"/>
                <a:gd name="connsiteY1" fmla="*/ 441501 h 449748"/>
                <a:gd name="connsiteX2" fmla="*/ 178920 w 470877"/>
                <a:gd name="connsiteY2" fmla="*/ 445727 h 449748"/>
                <a:gd name="connsiteX3" fmla="*/ 467785 w 470877"/>
                <a:gd name="connsiteY3" fmla="*/ 101020 h 449748"/>
                <a:gd name="connsiteX4" fmla="*/ 459334 w 470877"/>
                <a:gd name="connsiteY4" fmla="*/ 78080 h 449748"/>
                <a:gd name="connsiteX5" fmla="*/ 16528 w 470877"/>
                <a:gd name="connsiteY5" fmla="*/ 204 h 449748"/>
                <a:gd name="connsiteX6" fmla="*/ 832 w 470877"/>
                <a:gd name="connsiteY6" fmla="*/ 18919 h 44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877" h="449748">
                  <a:moveTo>
                    <a:pt x="832" y="18919"/>
                  </a:moveTo>
                  <a:lnTo>
                    <a:pt x="154772" y="441501"/>
                  </a:lnTo>
                  <a:cubicBezTo>
                    <a:pt x="158395" y="451764"/>
                    <a:pt x="171978" y="454178"/>
                    <a:pt x="178920" y="445727"/>
                  </a:cubicBezTo>
                  <a:lnTo>
                    <a:pt x="467785" y="101020"/>
                  </a:lnTo>
                  <a:cubicBezTo>
                    <a:pt x="474728" y="92569"/>
                    <a:pt x="470200" y="79891"/>
                    <a:pt x="459334" y="78080"/>
                  </a:cubicBezTo>
                  <a:lnTo>
                    <a:pt x="16528" y="204"/>
                  </a:lnTo>
                  <a:cubicBezTo>
                    <a:pt x="5963" y="-1607"/>
                    <a:pt x="-2790" y="8958"/>
                    <a:pt x="832" y="18919"/>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C241EC6-3A69-4B71-B8B6-664509CEC7EC}"/>
                </a:ext>
              </a:extLst>
            </p:cNvPr>
            <p:cNvSpPr/>
            <p:nvPr/>
          </p:nvSpPr>
          <p:spPr>
            <a:xfrm>
              <a:off x="8861043" y="3301851"/>
              <a:ext cx="507099" cy="482951"/>
            </a:xfrm>
            <a:custGeom>
              <a:avLst/>
              <a:gdLst>
                <a:gd name="connsiteX0" fmla="*/ 501062 w 507098"/>
                <a:gd name="connsiteY0" fmla="*/ 443711 h 482951"/>
                <a:gd name="connsiteX1" fmla="*/ 427110 w 507098"/>
                <a:gd name="connsiteY1" fmla="*/ 479933 h 482951"/>
                <a:gd name="connsiteX2" fmla="*/ 150319 w 507098"/>
                <a:gd name="connsiteY2" fmla="*/ 478122 h 482951"/>
                <a:gd name="connsiteX3" fmla="*/ 40749 w 507098"/>
                <a:gd name="connsiteY3" fmla="*/ 392096 h 482951"/>
                <a:gd name="connsiteX4" fmla="*/ 0 w 507098"/>
                <a:gd name="connsiteY4" fmla="*/ 236948 h 482951"/>
                <a:gd name="connsiteX5" fmla="*/ 302 w 507098"/>
                <a:gd name="connsiteY5" fmla="*/ 0 h 482951"/>
                <a:gd name="connsiteX6" fmla="*/ 191671 w 507098"/>
                <a:gd name="connsiteY6" fmla="*/ 118323 h 482951"/>
                <a:gd name="connsiteX7" fmla="*/ 491101 w 507098"/>
                <a:gd name="connsiteY7" fmla="*/ 247211 h 482951"/>
                <a:gd name="connsiteX8" fmla="*/ 504382 w 507098"/>
                <a:gd name="connsiteY8" fmla="*/ 265020 h 482951"/>
                <a:gd name="connsiteX9" fmla="*/ 509514 w 507098"/>
                <a:gd name="connsiteY9" fmla="*/ 427110 h 482951"/>
                <a:gd name="connsiteX10" fmla="*/ 501062 w 507098"/>
                <a:gd name="connsiteY10" fmla="*/ 443711 h 48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098" h="482951">
                  <a:moveTo>
                    <a:pt x="501062" y="443711"/>
                  </a:moveTo>
                  <a:cubicBezTo>
                    <a:pt x="480838" y="464841"/>
                    <a:pt x="455785" y="477518"/>
                    <a:pt x="427110" y="479933"/>
                  </a:cubicBezTo>
                  <a:cubicBezTo>
                    <a:pt x="344405" y="486875"/>
                    <a:pt x="159676" y="480537"/>
                    <a:pt x="150319" y="478122"/>
                  </a:cubicBezTo>
                  <a:cubicBezTo>
                    <a:pt x="101420" y="465143"/>
                    <a:pt x="66406" y="434354"/>
                    <a:pt x="40749" y="392096"/>
                  </a:cubicBezTo>
                  <a:cubicBezTo>
                    <a:pt x="11772" y="344405"/>
                    <a:pt x="0" y="292186"/>
                    <a:pt x="0" y="236948"/>
                  </a:cubicBezTo>
                  <a:cubicBezTo>
                    <a:pt x="0" y="157865"/>
                    <a:pt x="0" y="79083"/>
                    <a:pt x="302" y="0"/>
                  </a:cubicBezTo>
                  <a:cubicBezTo>
                    <a:pt x="24751" y="13583"/>
                    <a:pt x="143074" y="91459"/>
                    <a:pt x="191671" y="118323"/>
                  </a:cubicBezTo>
                  <a:cubicBezTo>
                    <a:pt x="287356" y="171146"/>
                    <a:pt x="387267" y="214008"/>
                    <a:pt x="491101" y="247211"/>
                  </a:cubicBezTo>
                  <a:cubicBezTo>
                    <a:pt x="500760" y="250229"/>
                    <a:pt x="504684" y="254455"/>
                    <a:pt x="504382" y="265020"/>
                  </a:cubicBezTo>
                  <a:cubicBezTo>
                    <a:pt x="503477" y="296110"/>
                    <a:pt x="509514" y="399642"/>
                    <a:pt x="509514" y="427110"/>
                  </a:cubicBezTo>
                  <a:cubicBezTo>
                    <a:pt x="507099" y="443108"/>
                    <a:pt x="501968" y="440391"/>
                    <a:pt x="501062" y="443711"/>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845BCD2E-51BE-470B-A9DC-837E3D0289E1}"/>
                </a:ext>
              </a:extLst>
            </p:cNvPr>
            <p:cNvSpPr/>
            <p:nvPr/>
          </p:nvSpPr>
          <p:spPr>
            <a:xfrm>
              <a:off x="10179802" y="3580672"/>
              <a:ext cx="250531" cy="172051"/>
            </a:xfrm>
            <a:custGeom>
              <a:avLst/>
              <a:gdLst>
                <a:gd name="connsiteX0" fmla="*/ 167222 w 250530"/>
                <a:gd name="connsiteY0" fmla="*/ 174851 h 172051"/>
                <a:gd name="connsiteX1" fmla="*/ 49804 w 250530"/>
                <a:gd name="connsiteY1" fmla="*/ 119312 h 172051"/>
                <a:gd name="connsiteX2" fmla="*/ 0 w 250530"/>
                <a:gd name="connsiteY2" fmla="*/ 37210 h 172051"/>
                <a:gd name="connsiteX3" fmla="*/ 218536 w 250530"/>
                <a:gd name="connsiteY3" fmla="*/ 989 h 172051"/>
                <a:gd name="connsiteX4" fmla="*/ 229402 w 250530"/>
                <a:gd name="connsiteY4" fmla="*/ 9139 h 172051"/>
                <a:gd name="connsiteX5" fmla="*/ 252040 w 250530"/>
                <a:gd name="connsiteY5" fmla="*/ 154930 h 172051"/>
                <a:gd name="connsiteX6" fmla="*/ 241778 w 250530"/>
                <a:gd name="connsiteY6" fmla="*/ 168211 h 172051"/>
                <a:gd name="connsiteX7" fmla="*/ 167222 w 250530"/>
                <a:gd name="connsiteY7" fmla="*/ 174851 h 17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30" h="172051">
                  <a:moveTo>
                    <a:pt x="167222" y="174851"/>
                  </a:moveTo>
                  <a:cubicBezTo>
                    <a:pt x="118927" y="174248"/>
                    <a:pt x="79083" y="153119"/>
                    <a:pt x="49804" y="119312"/>
                  </a:cubicBezTo>
                  <a:cubicBezTo>
                    <a:pt x="43466" y="111766"/>
                    <a:pt x="11772" y="65282"/>
                    <a:pt x="0" y="37210"/>
                  </a:cubicBezTo>
                  <a:cubicBezTo>
                    <a:pt x="49503" y="28759"/>
                    <a:pt x="196199" y="7026"/>
                    <a:pt x="218536" y="989"/>
                  </a:cubicBezTo>
                  <a:cubicBezTo>
                    <a:pt x="229402" y="-2030"/>
                    <a:pt x="228195" y="2196"/>
                    <a:pt x="229402" y="9139"/>
                  </a:cubicBezTo>
                  <a:cubicBezTo>
                    <a:pt x="231213" y="32984"/>
                    <a:pt x="246003" y="127160"/>
                    <a:pt x="252040" y="154930"/>
                  </a:cubicBezTo>
                  <a:cubicBezTo>
                    <a:pt x="254153" y="164890"/>
                    <a:pt x="254153" y="164890"/>
                    <a:pt x="241778" y="168211"/>
                  </a:cubicBezTo>
                  <a:cubicBezTo>
                    <a:pt x="219743" y="172738"/>
                    <a:pt x="185936" y="174851"/>
                    <a:pt x="167222" y="174851"/>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19CFD8F-EE54-4F87-8129-6871B308C58E}"/>
                </a:ext>
              </a:extLst>
            </p:cNvPr>
            <p:cNvSpPr/>
            <p:nvPr/>
          </p:nvSpPr>
          <p:spPr>
            <a:xfrm>
              <a:off x="8279581" y="782721"/>
              <a:ext cx="3299161" cy="3145220"/>
            </a:xfrm>
            <a:custGeom>
              <a:avLst/>
              <a:gdLst>
                <a:gd name="connsiteX0" fmla="*/ 3299874 w 3299160"/>
                <a:gd name="connsiteY0" fmla="*/ 1364273 h 3145220"/>
                <a:gd name="connsiteX1" fmla="*/ 3266068 w 3299160"/>
                <a:gd name="connsiteY1" fmla="*/ 1133060 h 3145220"/>
                <a:gd name="connsiteX2" fmla="*/ 3247655 w 3299160"/>
                <a:gd name="connsiteY2" fmla="*/ 1064843 h 3145220"/>
                <a:gd name="connsiteX3" fmla="*/ 3132049 w 3299160"/>
                <a:gd name="connsiteY3" fmla="*/ 794994 h 3145220"/>
                <a:gd name="connsiteX4" fmla="*/ 2821149 w 3299160"/>
                <a:gd name="connsiteY4" fmla="*/ 417085 h 3145220"/>
                <a:gd name="connsiteX5" fmla="*/ 2482781 w 3299160"/>
                <a:gd name="connsiteY5" fmla="*/ 189796 h 3145220"/>
                <a:gd name="connsiteX6" fmla="*/ 1761675 w 3299160"/>
                <a:gd name="connsiteY6" fmla="*/ 238 h 3145220"/>
                <a:gd name="connsiteX7" fmla="*/ 1078298 w 3299160"/>
                <a:gd name="connsiteY7" fmla="*/ 82339 h 3145220"/>
                <a:gd name="connsiteX8" fmla="*/ 761664 w 3299160"/>
                <a:gd name="connsiteY8" fmla="*/ 219075 h 3145220"/>
                <a:gd name="connsiteX9" fmla="*/ 514453 w 3299160"/>
                <a:gd name="connsiteY9" fmla="*/ 386297 h 3145220"/>
                <a:gd name="connsiteX10" fmla="*/ 133525 w 3299160"/>
                <a:gd name="connsiteY10" fmla="*/ 860495 h 3145220"/>
                <a:gd name="connsiteX11" fmla="*/ 9769 w 3299160"/>
                <a:gd name="connsiteY11" fmla="*/ 1271607 h 3145220"/>
                <a:gd name="connsiteX12" fmla="*/ 114207 w 3299160"/>
                <a:gd name="connsiteY12" fmla="*/ 1955587 h 3145220"/>
                <a:gd name="connsiteX13" fmla="*/ 155560 w 3299160"/>
                <a:gd name="connsiteY13" fmla="*/ 2039198 h 3145220"/>
                <a:gd name="connsiteX14" fmla="*/ 387376 w 3299160"/>
                <a:gd name="connsiteY14" fmla="*/ 2353116 h 3145220"/>
                <a:gd name="connsiteX15" fmla="*/ 596555 w 3299160"/>
                <a:gd name="connsiteY15" fmla="*/ 2532110 h 3145220"/>
                <a:gd name="connsiteX16" fmla="*/ 913793 w 3299160"/>
                <a:gd name="connsiteY16" fmla="*/ 2711405 h 3145220"/>
                <a:gd name="connsiteX17" fmla="*/ 1064715 w 3299160"/>
                <a:gd name="connsiteY17" fmla="*/ 2768756 h 3145220"/>
                <a:gd name="connsiteX18" fmla="*/ 1081015 w 3299160"/>
                <a:gd name="connsiteY18" fmla="*/ 2786867 h 3145220"/>
                <a:gd name="connsiteX19" fmla="*/ 1093693 w 3299160"/>
                <a:gd name="connsiteY19" fmla="*/ 2984877 h 3145220"/>
                <a:gd name="connsiteX20" fmla="*/ 1139573 w 3299160"/>
                <a:gd name="connsiteY20" fmla="*/ 3077543 h 3145220"/>
                <a:gd name="connsiteX21" fmla="*/ 1278421 w 3299160"/>
                <a:gd name="connsiteY21" fmla="*/ 3145760 h 3145220"/>
                <a:gd name="connsiteX22" fmla="*/ 1497259 w 3299160"/>
                <a:gd name="connsiteY22" fmla="*/ 3145458 h 3145220"/>
                <a:gd name="connsiteX23" fmla="*/ 1579059 w 3299160"/>
                <a:gd name="connsiteY23" fmla="*/ 3119499 h 3145220"/>
                <a:gd name="connsiteX24" fmla="*/ 1672932 w 3299160"/>
                <a:gd name="connsiteY24" fmla="*/ 2969482 h 3145220"/>
                <a:gd name="connsiteX25" fmla="*/ 1679271 w 3299160"/>
                <a:gd name="connsiteY25" fmla="*/ 2879533 h 3145220"/>
                <a:gd name="connsiteX26" fmla="*/ 1694665 w 3299160"/>
                <a:gd name="connsiteY26" fmla="*/ 2862026 h 3145220"/>
                <a:gd name="connsiteX27" fmla="*/ 2105475 w 3299160"/>
                <a:gd name="connsiteY27" fmla="*/ 2807392 h 3145220"/>
                <a:gd name="connsiteX28" fmla="*/ 2125095 w 3299160"/>
                <a:gd name="connsiteY28" fmla="*/ 2823088 h 3145220"/>
                <a:gd name="connsiteX29" fmla="*/ 2179729 w 3299160"/>
                <a:gd name="connsiteY29" fmla="*/ 3065469 h 3145220"/>
                <a:gd name="connsiteX30" fmla="*/ 2323407 w 3299160"/>
                <a:gd name="connsiteY30" fmla="*/ 3145760 h 3145220"/>
                <a:gd name="connsiteX31" fmla="*/ 2530171 w 3299160"/>
                <a:gd name="connsiteY31" fmla="*/ 3145458 h 3145220"/>
                <a:gd name="connsiteX32" fmla="*/ 2648494 w 3299160"/>
                <a:gd name="connsiteY32" fmla="*/ 3087202 h 3145220"/>
                <a:gd name="connsiteX33" fmla="*/ 2720031 w 3299160"/>
                <a:gd name="connsiteY33" fmla="*/ 2883155 h 3145220"/>
                <a:gd name="connsiteX34" fmla="*/ 2720333 w 3299160"/>
                <a:gd name="connsiteY34" fmla="*/ 2543882 h 3145220"/>
                <a:gd name="connsiteX35" fmla="*/ 2736330 w 3299160"/>
                <a:gd name="connsiteY35" fmla="*/ 2508868 h 3145220"/>
                <a:gd name="connsiteX36" fmla="*/ 2934039 w 3299160"/>
                <a:gd name="connsiteY36" fmla="*/ 2330176 h 3145220"/>
                <a:gd name="connsiteX37" fmla="*/ 3084055 w 3299160"/>
                <a:gd name="connsiteY37" fmla="*/ 2139712 h 3145220"/>
                <a:gd name="connsiteX38" fmla="*/ 3255805 w 3299160"/>
                <a:gd name="connsiteY38" fmla="*/ 1760897 h 3145220"/>
                <a:gd name="connsiteX39" fmla="*/ 3299874 w 3299160"/>
                <a:gd name="connsiteY39" fmla="*/ 1364273 h 31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299160" h="3145220">
                  <a:moveTo>
                    <a:pt x="3299874" y="1364273"/>
                  </a:moveTo>
                  <a:cubicBezTo>
                    <a:pt x="3292026" y="1243837"/>
                    <a:pt x="3270596" y="1153284"/>
                    <a:pt x="3266068" y="1133060"/>
                  </a:cubicBezTo>
                  <a:cubicBezTo>
                    <a:pt x="3260333" y="1110120"/>
                    <a:pt x="3254296" y="1087482"/>
                    <a:pt x="3247655" y="1064843"/>
                  </a:cubicBezTo>
                  <a:cubicBezTo>
                    <a:pt x="3218678" y="970668"/>
                    <a:pt x="3180344" y="880718"/>
                    <a:pt x="3132049" y="794994"/>
                  </a:cubicBezTo>
                  <a:cubicBezTo>
                    <a:pt x="3050853" y="650713"/>
                    <a:pt x="2945207" y="526051"/>
                    <a:pt x="2821149" y="417085"/>
                  </a:cubicBezTo>
                  <a:cubicBezTo>
                    <a:pt x="2718220" y="326834"/>
                    <a:pt x="2602312" y="256202"/>
                    <a:pt x="2482781" y="189796"/>
                  </a:cubicBezTo>
                  <a:cubicBezTo>
                    <a:pt x="2184257" y="24385"/>
                    <a:pt x="1826873" y="1445"/>
                    <a:pt x="1761675" y="238"/>
                  </a:cubicBezTo>
                  <a:cubicBezTo>
                    <a:pt x="1650898" y="-1271"/>
                    <a:pt x="1319472" y="2049"/>
                    <a:pt x="1078298" y="82339"/>
                  </a:cubicBezTo>
                  <a:cubicBezTo>
                    <a:pt x="968729" y="118863"/>
                    <a:pt x="862781" y="163234"/>
                    <a:pt x="761664" y="219075"/>
                  </a:cubicBezTo>
                  <a:cubicBezTo>
                    <a:pt x="674430" y="267370"/>
                    <a:pt x="594140" y="325928"/>
                    <a:pt x="514453" y="386297"/>
                  </a:cubicBezTo>
                  <a:cubicBezTo>
                    <a:pt x="324593" y="529975"/>
                    <a:pt x="179104" y="753340"/>
                    <a:pt x="133525" y="860495"/>
                  </a:cubicBezTo>
                  <a:cubicBezTo>
                    <a:pt x="39953" y="1080238"/>
                    <a:pt x="13995" y="1186185"/>
                    <a:pt x="9769" y="1271607"/>
                  </a:cubicBezTo>
                  <a:cubicBezTo>
                    <a:pt x="-13473" y="1420114"/>
                    <a:pt x="-1399" y="1658572"/>
                    <a:pt x="114207" y="1955587"/>
                  </a:cubicBezTo>
                  <a:cubicBezTo>
                    <a:pt x="125375" y="1984564"/>
                    <a:pt x="140467" y="2012032"/>
                    <a:pt x="155560" y="2039198"/>
                  </a:cubicBezTo>
                  <a:cubicBezTo>
                    <a:pt x="218343" y="2154804"/>
                    <a:pt x="296219" y="2258941"/>
                    <a:pt x="387376" y="2353116"/>
                  </a:cubicBezTo>
                  <a:cubicBezTo>
                    <a:pt x="447141" y="2414994"/>
                    <a:pt x="591423" y="2528488"/>
                    <a:pt x="596555" y="2532110"/>
                  </a:cubicBezTo>
                  <a:cubicBezTo>
                    <a:pt x="696163" y="2602741"/>
                    <a:pt x="801809" y="2662809"/>
                    <a:pt x="913793" y="2711405"/>
                  </a:cubicBezTo>
                  <a:cubicBezTo>
                    <a:pt x="963296" y="2732836"/>
                    <a:pt x="1013402" y="2752154"/>
                    <a:pt x="1064715" y="2768756"/>
                  </a:cubicBezTo>
                  <a:cubicBezTo>
                    <a:pt x="1073771" y="2771774"/>
                    <a:pt x="1081619" y="2775095"/>
                    <a:pt x="1081015" y="2786867"/>
                  </a:cubicBezTo>
                  <a:cubicBezTo>
                    <a:pt x="1078902" y="2846028"/>
                    <a:pt x="1091580" y="2977029"/>
                    <a:pt x="1093693" y="2984877"/>
                  </a:cubicBezTo>
                  <a:cubicBezTo>
                    <a:pt x="1103050" y="3018683"/>
                    <a:pt x="1117236" y="3050075"/>
                    <a:pt x="1139573" y="3077543"/>
                  </a:cubicBezTo>
                  <a:cubicBezTo>
                    <a:pt x="1175191" y="3121612"/>
                    <a:pt x="1218958" y="3147571"/>
                    <a:pt x="1278421" y="3145760"/>
                  </a:cubicBezTo>
                  <a:cubicBezTo>
                    <a:pt x="1351166" y="3143647"/>
                    <a:pt x="1424212" y="3145156"/>
                    <a:pt x="1497259" y="3145458"/>
                  </a:cubicBezTo>
                  <a:cubicBezTo>
                    <a:pt x="1527443" y="3145458"/>
                    <a:pt x="1554609" y="3137006"/>
                    <a:pt x="1579059" y="3119499"/>
                  </a:cubicBezTo>
                  <a:cubicBezTo>
                    <a:pt x="1631278" y="3082372"/>
                    <a:pt x="1658444" y="3030153"/>
                    <a:pt x="1672932" y="2969482"/>
                  </a:cubicBezTo>
                  <a:cubicBezTo>
                    <a:pt x="1680177" y="2939902"/>
                    <a:pt x="1679271" y="2909717"/>
                    <a:pt x="1679271" y="2879533"/>
                  </a:cubicBezTo>
                  <a:cubicBezTo>
                    <a:pt x="1679271" y="2868968"/>
                    <a:pt x="1682289" y="2861724"/>
                    <a:pt x="1694665" y="2862026"/>
                  </a:cubicBezTo>
                  <a:cubicBezTo>
                    <a:pt x="1718813" y="2862630"/>
                    <a:pt x="2039673" y="2823993"/>
                    <a:pt x="2105475" y="2807392"/>
                  </a:cubicBezTo>
                  <a:cubicBezTo>
                    <a:pt x="2123888" y="2802562"/>
                    <a:pt x="2122379" y="2804072"/>
                    <a:pt x="2125095" y="2823088"/>
                  </a:cubicBezTo>
                  <a:cubicBezTo>
                    <a:pt x="2137773" y="2913943"/>
                    <a:pt x="2164637" y="3043434"/>
                    <a:pt x="2179729" y="3065469"/>
                  </a:cubicBezTo>
                  <a:cubicBezTo>
                    <a:pt x="2214139" y="3115575"/>
                    <a:pt x="2257605" y="3148476"/>
                    <a:pt x="2323407" y="3145760"/>
                  </a:cubicBezTo>
                  <a:cubicBezTo>
                    <a:pt x="2392228" y="3143043"/>
                    <a:pt x="2461048" y="3143949"/>
                    <a:pt x="2530171" y="3145458"/>
                  </a:cubicBezTo>
                  <a:cubicBezTo>
                    <a:pt x="2580881" y="3146665"/>
                    <a:pt x="2618611" y="3124027"/>
                    <a:pt x="2648494" y="3087202"/>
                  </a:cubicBezTo>
                  <a:cubicBezTo>
                    <a:pt x="2696789" y="3028342"/>
                    <a:pt x="2719125" y="2958616"/>
                    <a:pt x="2720031" y="2883155"/>
                  </a:cubicBezTo>
                  <a:cubicBezTo>
                    <a:pt x="2721540" y="2769963"/>
                    <a:pt x="2720635" y="2656772"/>
                    <a:pt x="2720333" y="2543882"/>
                  </a:cubicBezTo>
                  <a:cubicBezTo>
                    <a:pt x="2720333" y="2529393"/>
                    <a:pt x="2724257" y="2518225"/>
                    <a:pt x="2736330" y="2508868"/>
                  </a:cubicBezTo>
                  <a:cubicBezTo>
                    <a:pt x="2807264" y="2454838"/>
                    <a:pt x="2873670" y="2395978"/>
                    <a:pt x="2934039" y="2330176"/>
                  </a:cubicBezTo>
                  <a:cubicBezTo>
                    <a:pt x="2988974" y="2270411"/>
                    <a:pt x="3039684" y="2207325"/>
                    <a:pt x="3084055" y="2139712"/>
                  </a:cubicBezTo>
                  <a:cubicBezTo>
                    <a:pt x="3161026" y="2022596"/>
                    <a:pt x="3223810" y="1897633"/>
                    <a:pt x="3255805" y="1760897"/>
                  </a:cubicBezTo>
                  <a:cubicBezTo>
                    <a:pt x="3299874" y="1572244"/>
                    <a:pt x="3305308" y="1453619"/>
                    <a:pt x="3299874" y="1364273"/>
                  </a:cubicBezTo>
                  <a:close/>
                </a:path>
              </a:pathLst>
            </a:custGeom>
            <a:solidFill>
              <a:schemeClr val="accent1"/>
            </a:solidFill>
            <a:ln w="301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27433E0-C907-4A77-9FF5-EB5D50C66DC3}"/>
                </a:ext>
              </a:extLst>
            </p:cNvPr>
            <p:cNvSpPr/>
            <p:nvPr/>
          </p:nvSpPr>
          <p:spPr>
            <a:xfrm>
              <a:off x="9340503" y="838724"/>
              <a:ext cx="1177194" cy="211291"/>
            </a:xfrm>
            <a:custGeom>
              <a:avLst/>
              <a:gdLst>
                <a:gd name="connsiteX0" fmla="*/ 1125146 w 1177193"/>
                <a:gd name="connsiteY0" fmla="*/ 66482 h 211291"/>
                <a:gd name="connsiteX1" fmla="*/ 891820 w 1177193"/>
                <a:gd name="connsiteY1" fmla="*/ 17281 h 211291"/>
                <a:gd name="connsiteX2" fmla="*/ 391663 w 1177193"/>
                <a:gd name="connsiteY2" fmla="*/ 15772 h 211291"/>
                <a:gd name="connsiteX3" fmla="*/ 148980 w 1177193"/>
                <a:gd name="connsiteY3" fmla="*/ 63765 h 211291"/>
                <a:gd name="connsiteX4" fmla="*/ 29148 w 1177193"/>
                <a:gd name="connsiteY4" fmla="*/ 103609 h 211291"/>
                <a:gd name="connsiteX5" fmla="*/ 12245 w 1177193"/>
                <a:gd name="connsiteY5" fmla="*/ 187220 h 211291"/>
                <a:gd name="connsiteX6" fmla="*/ 78349 w 1177193"/>
                <a:gd name="connsiteY6" fmla="*/ 208953 h 211291"/>
                <a:gd name="connsiteX7" fmla="*/ 344576 w 1177193"/>
                <a:gd name="connsiteY7" fmla="*/ 147075 h 211291"/>
                <a:gd name="connsiteX8" fmla="*/ 885481 w 1177193"/>
                <a:gd name="connsiteY8" fmla="*/ 146773 h 211291"/>
                <a:gd name="connsiteX9" fmla="*/ 1102205 w 1177193"/>
                <a:gd name="connsiteY9" fmla="*/ 197483 h 211291"/>
                <a:gd name="connsiteX10" fmla="*/ 1165895 w 1177193"/>
                <a:gd name="connsiteY10" fmla="*/ 172429 h 211291"/>
                <a:gd name="connsiteX11" fmla="*/ 1165895 w 1177193"/>
                <a:gd name="connsiteY11" fmla="*/ 172429 h 211291"/>
                <a:gd name="connsiteX12" fmla="*/ 1125146 w 1177193"/>
                <a:gd name="connsiteY12" fmla="*/ 66482 h 21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93" h="211291">
                  <a:moveTo>
                    <a:pt x="1125146" y="66482"/>
                  </a:moveTo>
                  <a:cubicBezTo>
                    <a:pt x="1048175" y="45655"/>
                    <a:pt x="970903" y="28148"/>
                    <a:pt x="891820" y="17281"/>
                  </a:cubicBezTo>
                  <a:cubicBezTo>
                    <a:pt x="723089" y="-5961"/>
                    <a:pt x="560093" y="-5055"/>
                    <a:pt x="391663" y="15772"/>
                  </a:cubicBezTo>
                  <a:cubicBezTo>
                    <a:pt x="309863" y="26035"/>
                    <a:pt x="228667" y="42033"/>
                    <a:pt x="148980" y="63765"/>
                  </a:cubicBezTo>
                  <a:cubicBezTo>
                    <a:pt x="108231" y="74934"/>
                    <a:pt x="67482" y="85498"/>
                    <a:pt x="29148" y="103609"/>
                  </a:cubicBezTo>
                  <a:cubicBezTo>
                    <a:pt x="-1338" y="117796"/>
                    <a:pt x="-9488" y="162167"/>
                    <a:pt x="12245" y="187220"/>
                  </a:cubicBezTo>
                  <a:cubicBezTo>
                    <a:pt x="21904" y="208651"/>
                    <a:pt x="54503" y="216499"/>
                    <a:pt x="78349" y="208953"/>
                  </a:cubicBezTo>
                  <a:cubicBezTo>
                    <a:pt x="165280" y="180579"/>
                    <a:pt x="254626" y="162770"/>
                    <a:pt x="344576" y="147075"/>
                  </a:cubicBezTo>
                  <a:cubicBezTo>
                    <a:pt x="536549" y="113872"/>
                    <a:pt x="711618" y="115683"/>
                    <a:pt x="885481" y="146773"/>
                  </a:cubicBezTo>
                  <a:cubicBezTo>
                    <a:pt x="958527" y="159752"/>
                    <a:pt x="1030970" y="175448"/>
                    <a:pt x="1102205" y="197483"/>
                  </a:cubicBezTo>
                  <a:cubicBezTo>
                    <a:pt x="1126957" y="205029"/>
                    <a:pt x="1152010" y="194464"/>
                    <a:pt x="1165895" y="172429"/>
                  </a:cubicBezTo>
                  <a:cubicBezTo>
                    <a:pt x="1165895" y="172429"/>
                    <a:pt x="1165895" y="172429"/>
                    <a:pt x="1165895" y="172429"/>
                  </a:cubicBezTo>
                  <a:cubicBezTo>
                    <a:pt x="1193061" y="130473"/>
                    <a:pt x="1173139" y="79763"/>
                    <a:pt x="1125146" y="66482"/>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DFDF52DA-52E5-4BB3-B946-7F32DB885A83}"/>
                </a:ext>
              </a:extLst>
            </p:cNvPr>
            <p:cNvSpPr/>
            <p:nvPr/>
          </p:nvSpPr>
          <p:spPr>
            <a:xfrm>
              <a:off x="9423065" y="1409087"/>
              <a:ext cx="470877" cy="443711"/>
            </a:xfrm>
            <a:custGeom>
              <a:avLst/>
              <a:gdLst>
                <a:gd name="connsiteX0" fmla="*/ 457307 w 470877"/>
                <a:gd name="connsiteY0" fmla="*/ 199 h 443711"/>
                <a:gd name="connsiteX1" fmla="*/ 12086 w 470877"/>
                <a:gd name="connsiteY1" fmla="*/ 64190 h 443711"/>
                <a:gd name="connsiteX2" fmla="*/ 3031 w 470877"/>
                <a:gd name="connsiteY2" fmla="*/ 86829 h 443711"/>
                <a:gd name="connsiteX3" fmla="*/ 281030 w 470877"/>
                <a:gd name="connsiteY3" fmla="*/ 440289 h 443711"/>
                <a:gd name="connsiteX4" fmla="*/ 305177 w 470877"/>
                <a:gd name="connsiteY4" fmla="*/ 436667 h 443711"/>
                <a:gd name="connsiteX5" fmla="*/ 472399 w 470877"/>
                <a:gd name="connsiteY5" fmla="*/ 19215 h 443711"/>
                <a:gd name="connsiteX6" fmla="*/ 457307 w 470877"/>
                <a:gd name="connsiteY6" fmla="*/ 199 h 44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877" h="443711">
                  <a:moveTo>
                    <a:pt x="457307" y="199"/>
                  </a:moveTo>
                  <a:lnTo>
                    <a:pt x="12086" y="64190"/>
                  </a:lnTo>
                  <a:cubicBezTo>
                    <a:pt x="1220" y="65700"/>
                    <a:pt x="-3610" y="78377"/>
                    <a:pt x="3031" y="86829"/>
                  </a:cubicBezTo>
                  <a:lnTo>
                    <a:pt x="281030" y="440289"/>
                  </a:lnTo>
                  <a:cubicBezTo>
                    <a:pt x="287670" y="448740"/>
                    <a:pt x="301253" y="446929"/>
                    <a:pt x="305177" y="436667"/>
                  </a:cubicBezTo>
                  <a:lnTo>
                    <a:pt x="472399" y="19215"/>
                  </a:lnTo>
                  <a:cubicBezTo>
                    <a:pt x="476625" y="9255"/>
                    <a:pt x="468173" y="-1612"/>
                    <a:pt x="457307" y="199"/>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8CCF4A6-AF11-4926-8E0B-A255F7A67C96}"/>
                </a:ext>
              </a:extLst>
            </p:cNvPr>
            <p:cNvSpPr/>
            <p:nvPr/>
          </p:nvSpPr>
          <p:spPr>
            <a:xfrm>
              <a:off x="8155074" y="1930568"/>
              <a:ext cx="923644" cy="839128"/>
            </a:xfrm>
            <a:custGeom>
              <a:avLst/>
              <a:gdLst>
                <a:gd name="connsiteX0" fmla="*/ 2370 w 923644"/>
                <a:gd name="connsiteY0" fmla="*/ 374895 h 839127"/>
                <a:gd name="connsiteX1" fmla="*/ 80850 w 923644"/>
                <a:gd name="connsiteY1" fmla="*/ 182318 h 839127"/>
                <a:gd name="connsiteX2" fmla="*/ 135182 w 923644"/>
                <a:gd name="connsiteY2" fmla="*/ 124364 h 839127"/>
                <a:gd name="connsiteX3" fmla="*/ 379072 w 923644"/>
                <a:gd name="connsiteY3" fmla="*/ 7248 h 839127"/>
                <a:gd name="connsiteX4" fmla="*/ 740380 w 923644"/>
                <a:gd name="connsiteY4" fmla="*/ 84521 h 839127"/>
                <a:gd name="connsiteX5" fmla="*/ 919072 w 923644"/>
                <a:gd name="connsiteY5" fmla="*/ 354068 h 839127"/>
                <a:gd name="connsiteX6" fmla="*/ 861722 w 923644"/>
                <a:gd name="connsiteY6" fmla="*/ 631161 h 839127"/>
                <a:gd name="connsiteX7" fmla="*/ 557462 w 923644"/>
                <a:gd name="connsiteY7" fmla="*/ 830982 h 839127"/>
                <a:gd name="connsiteX8" fmla="*/ 434913 w 923644"/>
                <a:gd name="connsiteY8" fmla="*/ 839736 h 839127"/>
                <a:gd name="connsiteX9" fmla="*/ 234489 w 923644"/>
                <a:gd name="connsiteY9" fmla="*/ 786007 h 839127"/>
                <a:gd name="connsiteX10" fmla="*/ 109223 w 923644"/>
                <a:gd name="connsiteY10" fmla="*/ 691228 h 839127"/>
                <a:gd name="connsiteX11" fmla="*/ 5389 w 923644"/>
                <a:gd name="connsiteY11" fmla="*/ 480541 h 839127"/>
                <a:gd name="connsiteX12" fmla="*/ 2370 w 923644"/>
                <a:gd name="connsiteY12" fmla="*/ 374895 h 83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644" h="839127">
                  <a:moveTo>
                    <a:pt x="2370" y="374895"/>
                  </a:moveTo>
                  <a:cubicBezTo>
                    <a:pt x="12029" y="303962"/>
                    <a:pt x="37384" y="239669"/>
                    <a:pt x="80850" y="182318"/>
                  </a:cubicBezTo>
                  <a:cubicBezTo>
                    <a:pt x="96848" y="161189"/>
                    <a:pt x="114958" y="141569"/>
                    <a:pt x="135182" y="124364"/>
                  </a:cubicBezTo>
                  <a:cubicBezTo>
                    <a:pt x="203399" y="58562"/>
                    <a:pt x="286708" y="21737"/>
                    <a:pt x="379072" y="7248"/>
                  </a:cubicBezTo>
                  <a:cubicBezTo>
                    <a:pt x="508865" y="-13579"/>
                    <a:pt x="630811" y="9965"/>
                    <a:pt x="740380" y="84521"/>
                  </a:cubicBezTo>
                  <a:cubicBezTo>
                    <a:pt x="836367" y="149719"/>
                    <a:pt x="898245" y="239367"/>
                    <a:pt x="919072" y="354068"/>
                  </a:cubicBezTo>
                  <a:cubicBezTo>
                    <a:pt x="936881" y="453375"/>
                    <a:pt x="916959" y="546645"/>
                    <a:pt x="861722" y="631161"/>
                  </a:cubicBezTo>
                  <a:cubicBezTo>
                    <a:pt x="789581" y="741636"/>
                    <a:pt x="685746" y="805024"/>
                    <a:pt x="557462" y="830982"/>
                  </a:cubicBezTo>
                  <a:cubicBezTo>
                    <a:pt x="517015" y="839132"/>
                    <a:pt x="475964" y="842452"/>
                    <a:pt x="434913" y="839736"/>
                  </a:cubicBezTo>
                  <a:cubicBezTo>
                    <a:pt x="364584" y="835208"/>
                    <a:pt x="297574" y="817701"/>
                    <a:pt x="234489" y="786007"/>
                  </a:cubicBezTo>
                  <a:cubicBezTo>
                    <a:pt x="188306" y="760351"/>
                    <a:pt x="145143" y="730468"/>
                    <a:pt x="109223" y="691228"/>
                  </a:cubicBezTo>
                  <a:cubicBezTo>
                    <a:pt x="53986" y="631161"/>
                    <a:pt x="20481" y="561435"/>
                    <a:pt x="5389" y="480541"/>
                  </a:cubicBezTo>
                  <a:cubicBezTo>
                    <a:pt x="1465" y="460619"/>
                    <a:pt x="-2761" y="404778"/>
                    <a:pt x="2370" y="374895"/>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5F9F400-1511-4B39-ADE5-F81B5F117537}"/>
                </a:ext>
              </a:extLst>
            </p:cNvPr>
            <p:cNvSpPr/>
            <p:nvPr/>
          </p:nvSpPr>
          <p:spPr>
            <a:xfrm>
              <a:off x="9349428" y="911342"/>
              <a:ext cx="1159083" cy="138848"/>
            </a:xfrm>
            <a:custGeom>
              <a:avLst/>
              <a:gdLst>
                <a:gd name="connsiteX0" fmla="*/ 0 w 1159083"/>
                <a:gd name="connsiteY0" fmla="*/ 110376 h 138848"/>
                <a:gd name="connsiteX1" fmla="*/ 103533 w 1159083"/>
                <a:gd name="connsiteY1" fmla="*/ 75664 h 138848"/>
                <a:gd name="connsiteX2" fmla="*/ 306674 w 1159083"/>
                <a:gd name="connsiteY2" fmla="*/ 28576 h 138848"/>
                <a:gd name="connsiteX3" fmla="*/ 753404 w 1159083"/>
                <a:gd name="connsiteY3" fmla="*/ 5938 h 138848"/>
                <a:gd name="connsiteX4" fmla="*/ 1087244 w 1159083"/>
                <a:gd name="connsiteY4" fmla="*/ 60572 h 138848"/>
                <a:gd name="connsiteX5" fmla="*/ 1161196 w 1159083"/>
                <a:gd name="connsiteY5" fmla="*/ 92567 h 138848"/>
                <a:gd name="connsiteX6" fmla="*/ 1093281 w 1159083"/>
                <a:gd name="connsiteY6" fmla="*/ 125166 h 138848"/>
                <a:gd name="connsiteX7" fmla="*/ 876556 w 1159083"/>
                <a:gd name="connsiteY7" fmla="*/ 74457 h 138848"/>
                <a:gd name="connsiteX8" fmla="*/ 755819 w 1159083"/>
                <a:gd name="connsiteY8" fmla="*/ 59968 h 138848"/>
                <a:gd name="connsiteX9" fmla="*/ 335651 w 1159083"/>
                <a:gd name="connsiteY9" fmla="*/ 74758 h 138848"/>
                <a:gd name="connsiteX10" fmla="*/ 69424 w 1159083"/>
                <a:gd name="connsiteY10" fmla="*/ 136637 h 138848"/>
                <a:gd name="connsiteX11" fmla="*/ 0 w 1159083"/>
                <a:gd name="connsiteY11" fmla="*/ 110376 h 13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9083" h="138848">
                  <a:moveTo>
                    <a:pt x="0" y="110376"/>
                  </a:moveTo>
                  <a:cubicBezTo>
                    <a:pt x="41353" y="90756"/>
                    <a:pt x="64897" y="86530"/>
                    <a:pt x="103533" y="75664"/>
                  </a:cubicBezTo>
                  <a:cubicBezTo>
                    <a:pt x="169938" y="55139"/>
                    <a:pt x="238155" y="40348"/>
                    <a:pt x="306674" y="28576"/>
                  </a:cubicBezTo>
                  <a:cubicBezTo>
                    <a:pt x="461520" y="-2212"/>
                    <a:pt x="624516" y="-5230"/>
                    <a:pt x="753404" y="5938"/>
                  </a:cubicBezTo>
                  <a:cubicBezTo>
                    <a:pt x="873538" y="17408"/>
                    <a:pt x="977674" y="31595"/>
                    <a:pt x="1087244" y="60572"/>
                  </a:cubicBezTo>
                  <a:cubicBezTo>
                    <a:pt x="1097507" y="63288"/>
                    <a:pt x="1147915" y="82305"/>
                    <a:pt x="1161196" y="92567"/>
                  </a:cubicBezTo>
                  <a:cubicBezTo>
                    <a:pt x="1141576" y="126072"/>
                    <a:pt x="1118032" y="133014"/>
                    <a:pt x="1093281" y="125166"/>
                  </a:cubicBezTo>
                  <a:cubicBezTo>
                    <a:pt x="1022347" y="103132"/>
                    <a:pt x="950207" y="85927"/>
                    <a:pt x="876556" y="74457"/>
                  </a:cubicBezTo>
                  <a:cubicBezTo>
                    <a:pt x="836411" y="68118"/>
                    <a:pt x="795964" y="65099"/>
                    <a:pt x="755819" y="59968"/>
                  </a:cubicBezTo>
                  <a:cubicBezTo>
                    <a:pt x="645344" y="45480"/>
                    <a:pt x="536680" y="43367"/>
                    <a:pt x="335651" y="74758"/>
                  </a:cubicBezTo>
                  <a:cubicBezTo>
                    <a:pt x="245098" y="88341"/>
                    <a:pt x="156355" y="108263"/>
                    <a:pt x="69424" y="136637"/>
                  </a:cubicBezTo>
                  <a:cubicBezTo>
                    <a:pt x="40749" y="146597"/>
                    <a:pt x="9659" y="131505"/>
                    <a:pt x="0" y="110376"/>
                  </a:cubicBezTo>
                  <a:close/>
                </a:path>
              </a:pathLst>
            </a:custGeom>
            <a:solidFill>
              <a:schemeClr val="accent1">
                <a:lumMod val="75000"/>
              </a:schemeClr>
            </a:solidFill>
            <a:ln w="301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7FB26D21-817B-4EE5-838A-EAEDD62662F0}"/>
                </a:ext>
              </a:extLst>
            </p:cNvPr>
            <p:cNvSpPr/>
            <p:nvPr/>
          </p:nvSpPr>
          <p:spPr>
            <a:xfrm>
              <a:off x="8548535" y="2829160"/>
              <a:ext cx="335047" cy="108664"/>
            </a:xfrm>
            <a:custGeom>
              <a:avLst/>
              <a:gdLst>
                <a:gd name="connsiteX0" fmla="*/ 164604 w 335047"/>
                <a:gd name="connsiteY0" fmla="*/ 110176 h 108664"/>
                <a:gd name="connsiteX1" fmla="*/ 7042 w 335047"/>
                <a:gd name="connsiteY1" fmla="*/ 64597 h 108664"/>
                <a:gd name="connsiteX2" fmla="*/ 4023 w 335047"/>
                <a:gd name="connsiteY2" fmla="*/ 48298 h 108664"/>
                <a:gd name="connsiteX3" fmla="*/ 31491 w 335047"/>
                <a:gd name="connsiteY3" fmla="*/ 12680 h 108664"/>
                <a:gd name="connsiteX4" fmla="*/ 48696 w 335047"/>
                <a:gd name="connsiteY4" fmla="*/ 9963 h 108664"/>
                <a:gd name="connsiteX5" fmla="*/ 160982 w 335047"/>
                <a:gd name="connsiteY5" fmla="*/ 43468 h 108664"/>
                <a:gd name="connsiteX6" fmla="*/ 286550 w 335047"/>
                <a:gd name="connsiteY6" fmla="*/ 4228 h 108664"/>
                <a:gd name="connsiteX7" fmla="*/ 303151 w 335047"/>
                <a:gd name="connsiteY7" fmla="*/ 5738 h 108664"/>
                <a:gd name="connsiteX8" fmla="*/ 331826 w 335047"/>
                <a:gd name="connsiteY8" fmla="*/ 40450 h 108664"/>
                <a:gd name="connsiteX9" fmla="*/ 329412 w 335047"/>
                <a:gd name="connsiteY9" fmla="*/ 57957 h 108664"/>
                <a:gd name="connsiteX10" fmla="*/ 237349 w 335047"/>
                <a:gd name="connsiteY10" fmla="*/ 101422 h 108664"/>
                <a:gd name="connsiteX11" fmla="*/ 164604 w 335047"/>
                <a:gd name="connsiteY11" fmla="*/ 110176 h 10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047" h="108664">
                  <a:moveTo>
                    <a:pt x="164604" y="110176"/>
                  </a:moveTo>
                  <a:cubicBezTo>
                    <a:pt x="105141" y="112289"/>
                    <a:pt x="54431" y="94480"/>
                    <a:pt x="7042" y="64597"/>
                  </a:cubicBezTo>
                  <a:cubicBezTo>
                    <a:pt x="-203" y="60070"/>
                    <a:pt x="-2919" y="56146"/>
                    <a:pt x="4023" y="48298"/>
                  </a:cubicBezTo>
                  <a:cubicBezTo>
                    <a:pt x="13984" y="37129"/>
                    <a:pt x="22436" y="24452"/>
                    <a:pt x="31491" y="12680"/>
                  </a:cubicBezTo>
                  <a:cubicBezTo>
                    <a:pt x="36320" y="6039"/>
                    <a:pt x="40848" y="4530"/>
                    <a:pt x="48696" y="9963"/>
                  </a:cubicBezTo>
                  <a:cubicBezTo>
                    <a:pt x="82503" y="33206"/>
                    <a:pt x="120837" y="43166"/>
                    <a:pt x="160982" y="43468"/>
                  </a:cubicBezTo>
                  <a:cubicBezTo>
                    <a:pt x="206561" y="44072"/>
                    <a:pt x="249423" y="31395"/>
                    <a:pt x="286550" y="4228"/>
                  </a:cubicBezTo>
                  <a:cubicBezTo>
                    <a:pt x="293794" y="-1205"/>
                    <a:pt x="297416" y="-2110"/>
                    <a:pt x="303151" y="5738"/>
                  </a:cubicBezTo>
                  <a:cubicBezTo>
                    <a:pt x="311905" y="17812"/>
                    <a:pt x="321262" y="29885"/>
                    <a:pt x="331826" y="40450"/>
                  </a:cubicBezTo>
                  <a:cubicBezTo>
                    <a:pt x="340580" y="48901"/>
                    <a:pt x="336052" y="52825"/>
                    <a:pt x="329412" y="57957"/>
                  </a:cubicBezTo>
                  <a:cubicBezTo>
                    <a:pt x="301340" y="78180"/>
                    <a:pt x="270854" y="92669"/>
                    <a:pt x="237349" y="101422"/>
                  </a:cubicBezTo>
                  <a:cubicBezTo>
                    <a:pt x="212900" y="107761"/>
                    <a:pt x="187846" y="112289"/>
                    <a:pt x="164604" y="110176"/>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F80931F-5714-467B-83B2-66022322E007}"/>
                </a:ext>
              </a:extLst>
            </p:cNvPr>
            <p:cNvSpPr/>
            <p:nvPr/>
          </p:nvSpPr>
          <p:spPr>
            <a:xfrm>
              <a:off x="11550711" y="2432237"/>
              <a:ext cx="3018" cy="9055"/>
            </a:xfrm>
            <a:custGeom>
              <a:avLst/>
              <a:gdLst>
                <a:gd name="connsiteX0" fmla="*/ 5804 w 3018"/>
                <a:gd name="connsiteY0" fmla="*/ 0 h 9055"/>
                <a:gd name="connsiteX1" fmla="*/ 3087 w 3018"/>
                <a:gd name="connsiteY1" fmla="*/ 9055 h 9055"/>
                <a:gd name="connsiteX2" fmla="*/ 5804 w 3018"/>
                <a:gd name="connsiteY2" fmla="*/ 0 h 9055"/>
              </a:gdLst>
              <a:ahLst/>
              <a:cxnLst>
                <a:cxn ang="0">
                  <a:pos x="connsiteX0" y="connsiteY0"/>
                </a:cxn>
                <a:cxn ang="0">
                  <a:pos x="connsiteX1" y="connsiteY1"/>
                </a:cxn>
                <a:cxn ang="0">
                  <a:pos x="connsiteX2" y="connsiteY2"/>
                </a:cxn>
              </a:cxnLst>
              <a:rect l="l" t="t" r="r" b="b"/>
              <a:pathLst>
                <a:path w="3018" h="9055">
                  <a:moveTo>
                    <a:pt x="5804" y="0"/>
                  </a:moveTo>
                  <a:cubicBezTo>
                    <a:pt x="5804" y="3320"/>
                    <a:pt x="6106" y="6942"/>
                    <a:pt x="3087" y="9055"/>
                  </a:cubicBezTo>
                  <a:cubicBezTo>
                    <a:pt x="-2044" y="4528"/>
                    <a:pt x="-535" y="1509"/>
                    <a:pt x="5804" y="0"/>
                  </a:cubicBezTo>
                  <a:close/>
                </a:path>
              </a:pathLst>
            </a:custGeom>
            <a:solidFill>
              <a:srgbClr val="FDD7D7"/>
            </a:solidFill>
            <a:ln w="3014"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8031C0F-A569-472F-8BDC-64E5101D4D4D}"/>
                </a:ext>
              </a:extLst>
            </p:cNvPr>
            <p:cNvSpPr/>
            <p:nvPr/>
          </p:nvSpPr>
          <p:spPr>
            <a:xfrm>
              <a:off x="8525996" y="1300656"/>
              <a:ext cx="12074" cy="3018"/>
            </a:xfrm>
            <a:custGeom>
              <a:avLst/>
              <a:gdLst>
                <a:gd name="connsiteX0" fmla="*/ 12074 w 12073"/>
                <a:gd name="connsiteY0" fmla="*/ 2985 h 3018"/>
                <a:gd name="connsiteX1" fmla="*/ 0 w 12073"/>
                <a:gd name="connsiteY1" fmla="*/ 268 h 3018"/>
                <a:gd name="connsiteX2" fmla="*/ 12074 w 12073"/>
                <a:gd name="connsiteY2" fmla="*/ 2985 h 3018"/>
              </a:gdLst>
              <a:ahLst/>
              <a:cxnLst>
                <a:cxn ang="0">
                  <a:pos x="connsiteX0" y="connsiteY0"/>
                </a:cxn>
                <a:cxn ang="0">
                  <a:pos x="connsiteX1" y="connsiteY1"/>
                </a:cxn>
                <a:cxn ang="0">
                  <a:pos x="connsiteX2" y="connsiteY2"/>
                </a:cxn>
              </a:cxnLst>
              <a:rect l="l" t="t" r="r" b="b"/>
              <a:pathLst>
                <a:path w="12073" h="3018">
                  <a:moveTo>
                    <a:pt x="12074" y="2985"/>
                  </a:moveTo>
                  <a:cubicBezTo>
                    <a:pt x="6641" y="8418"/>
                    <a:pt x="3018" y="4796"/>
                    <a:pt x="0" y="268"/>
                  </a:cubicBezTo>
                  <a:cubicBezTo>
                    <a:pt x="4528" y="-637"/>
                    <a:pt x="8452" y="872"/>
                    <a:pt x="12074" y="2985"/>
                  </a:cubicBezTo>
                  <a:close/>
                </a:path>
              </a:pathLst>
            </a:custGeom>
            <a:solidFill>
              <a:srgbClr val="FCC1C1"/>
            </a:solidFill>
            <a:ln w="3014"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DC494DB-444A-4E5D-A82B-8C3B5AEC521D}"/>
                </a:ext>
              </a:extLst>
            </p:cNvPr>
            <p:cNvSpPr/>
            <p:nvPr/>
          </p:nvSpPr>
          <p:spPr>
            <a:xfrm>
              <a:off x="8568254" y="1307263"/>
              <a:ext cx="9055" cy="3018"/>
            </a:xfrm>
            <a:custGeom>
              <a:avLst/>
              <a:gdLst>
                <a:gd name="connsiteX0" fmla="*/ 9055 w 9055"/>
                <a:gd name="connsiteY0" fmla="*/ 2415 h 3018"/>
                <a:gd name="connsiteX1" fmla="*/ 0 w 9055"/>
                <a:gd name="connsiteY1" fmla="*/ 0 h 3018"/>
                <a:gd name="connsiteX2" fmla="*/ 9055 w 9055"/>
                <a:gd name="connsiteY2" fmla="*/ 2415 h 3018"/>
              </a:gdLst>
              <a:ahLst/>
              <a:cxnLst>
                <a:cxn ang="0">
                  <a:pos x="connsiteX0" y="connsiteY0"/>
                </a:cxn>
                <a:cxn ang="0">
                  <a:pos x="connsiteX1" y="connsiteY1"/>
                </a:cxn>
                <a:cxn ang="0">
                  <a:pos x="connsiteX2" y="connsiteY2"/>
                </a:cxn>
              </a:cxnLst>
              <a:rect l="l" t="t" r="r" b="b"/>
              <a:pathLst>
                <a:path w="9055" h="3018">
                  <a:moveTo>
                    <a:pt x="9055" y="2415"/>
                  </a:moveTo>
                  <a:cubicBezTo>
                    <a:pt x="4528" y="6942"/>
                    <a:pt x="1509" y="5735"/>
                    <a:pt x="0" y="0"/>
                  </a:cubicBezTo>
                  <a:cubicBezTo>
                    <a:pt x="3018" y="604"/>
                    <a:pt x="6037" y="1509"/>
                    <a:pt x="9055" y="2415"/>
                  </a:cubicBezTo>
                  <a:close/>
                </a:path>
              </a:pathLst>
            </a:custGeom>
            <a:solidFill>
              <a:srgbClr val="FCC0C0"/>
            </a:solidFill>
            <a:ln w="301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DAC73F8-2379-4002-B135-C03B8651BFE9}"/>
                </a:ext>
              </a:extLst>
            </p:cNvPr>
            <p:cNvSpPr/>
            <p:nvPr/>
          </p:nvSpPr>
          <p:spPr>
            <a:xfrm>
              <a:off x="8248573" y="2272560"/>
              <a:ext cx="153941" cy="153941"/>
            </a:xfrm>
            <a:custGeom>
              <a:avLst/>
              <a:gdLst>
                <a:gd name="connsiteX0" fmla="*/ 79413 w 153940"/>
                <a:gd name="connsiteY0" fmla="*/ 2 h 153940"/>
                <a:gd name="connsiteX1" fmla="*/ 156685 w 153940"/>
                <a:gd name="connsiteY1" fmla="*/ 79689 h 153940"/>
                <a:gd name="connsiteX2" fmla="*/ 77904 w 153940"/>
                <a:gd name="connsiteY2" fmla="*/ 156055 h 153940"/>
                <a:gd name="connsiteX3" fmla="*/ 28 w 153940"/>
                <a:gd name="connsiteY3" fmla="*/ 76369 h 153940"/>
                <a:gd name="connsiteX4" fmla="*/ 79413 w 153940"/>
                <a:gd name="connsiteY4" fmla="*/ 2 h 15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0" h="153940">
                  <a:moveTo>
                    <a:pt x="79413" y="2"/>
                  </a:moveTo>
                  <a:cubicBezTo>
                    <a:pt x="122275" y="304"/>
                    <a:pt x="157892" y="36223"/>
                    <a:pt x="156685" y="79689"/>
                  </a:cubicBezTo>
                  <a:cubicBezTo>
                    <a:pt x="155176" y="122551"/>
                    <a:pt x="124388" y="156961"/>
                    <a:pt x="77904" y="156055"/>
                  </a:cubicBezTo>
                  <a:cubicBezTo>
                    <a:pt x="31721" y="155150"/>
                    <a:pt x="1839" y="122853"/>
                    <a:pt x="28" y="76369"/>
                  </a:cubicBezTo>
                  <a:cubicBezTo>
                    <a:pt x="-1180" y="35318"/>
                    <a:pt x="37155" y="-300"/>
                    <a:pt x="79413" y="2"/>
                  </a:cubicBezTo>
                  <a:close/>
                </a:path>
              </a:pathLst>
            </a:custGeom>
            <a:solidFill>
              <a:schemeClr val="bg1"/>
            </a:solidFill>
            <a:ln w="3014"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90E24CC-15CC-48D1-B087-14329AA6BD94}"/>
                </a:ext>
              </a:extLst>
            </p:cNvPr>
            <p:cNvSpPr/>
            <p:nvPr/>
          </p:nvSpPr>
          <p:spPr>
            <a:xfrm>
              <a:off x="8637671" y="2272560"/>
              <a:ext cx="153941" cy="153941"/>
            </a:xfrm>
            <a:custGeom>
              <a:avLst/>
              <a:gdLst>
                <a:gd name="connsiteX0" fmla="*/ 79694 w 153940"/>
                <a:gd name="connsiteY0" fmla="*/ 2 h 153940"/>
                <a:gd name="connsiteX1" fmla="*/ 156664 w 153940"/>
                <a:gd name="connsiteY1" fmla="*/ 77274 h 153940"/>
                <a:gd name="connsiteX2" fmla="*/ 79996 w 153940"/>
                <a:gd name="connsiteY2" fmla="*/ 156358 h 153940"/>
                <a:gd name="connsiteX3" fmla="*/ 7 w 153940"/>
                <a:gd name="connsiteY3" fmla="*/ 77576 h 153940"/>
                <a:gd name="connsiteX4" fmla="*/ 79694 w 153940"/>
                <a:gd name="connsiteY4" fmla="*/ 2 h 15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0" h="153940">
                  <a:moveTo>
                    <a:pt x="79694" y="2"/>
                  </a:moveTo>
                  <a:cubicBezTo>
                    <a:pt x="120745" y="304"/>
                    <a:pt x="158475" y="36827"/>
                    <a:pt x="156664" y="77274"/>
                  </a:cubicBezTo>
                  <a:cubicBezTo>
                    <a:pt x="154552" y="123758"/>
                    <a:pt x="125273" y="153641"/>
                    <a:pt x="79996" y="156358"/>
                  </a:cubicBezTo>
                  <a:cubicBezTo>
                    <a:pt x="37436" y="159074"/>
                    <a:pt x="-597" y="119230"/>
                    <a:pt x="7" y="77576"/>
                  </a:cubicBezTo>
                  <a:cubicBezTo>
                    <a:pt x="611" y="34110"/>
                    <a:pt x="36228" y="-300"/>
                    <a:pt x="79694" y="2"/>
                  </a:cubicBezTo>
                  <a:close/>
                </a:path>
              </a:pathLst>
            </a:custGeom>
            <a:solidFill>
              <a:schemeClr val="bg1"/>
            </a:solidFill>
            <a:ln w="3014"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18CBED41-7060-4F37-BC47-5FDD89B0BBFE}"/>
                </a:ext>
              </a:extLst>
            </p:cNvPr>
            <p:cNvSpPr/>
            <p:nvPr/>
          </p:nvSpPr>
          <p:spPr>
            <a:xfrm>
              <a:off x="11523312" y="1708192"/>
              <a:ext cx="495025" cy="401453"/>
            </a:xfrm>
            <a:custGeom>
              <a:avLst/>
              <a:gdLst>
                <a:gd name="connsiteX0" fmla="*/ 489592 w 495025"/>
                <a:gd name="connsiteY0" fmla="*/ 18634 h 401453"/>
                <a:gd name="connsiteX1" fmla="*/ 455483 w 495025"/>
                <a:gd name="connsiteY1" fmla="*/ 222 h 401453"/>
                <a:gd name="connsiteX2" fmla="*/ 396926 w 495025"/>
                <a:gd name="connsiteY2" fmla="*/ 2335 h 401453"/>
                <a:gd name="connsiteX3" fmla="*/ 216422 w 495025"/>
                <a:gd name="connsiteY3" fmla="*/ 77494 h 401453"/>
                <a:gd name="connsiteX4" fmla="*/ 190766 w 495025"/>
                <a:gd name="connsiteY4" fmla="*/ 86851 h 401453"/>
                <a:gd name="connsiteX5" fmla="*/ 0 w 495025"/>
                <a:gd name="connsiteY5" fmla="*/ 138769 h 401453"/>
                <a:gd name="connsiteX6" fmla="*/ 18412 w 495025"/>
                <a:gd name="connsiteY6" fmla="*/ 208796 h 401453"/>
                <a:gd name="connsiteX7" fmla="*/ 153941 w 495025"/>
                <a:gd name="connsiteY7" fmla="*/ 154464 h 401453"/>
                <a:gd name="connsiteX8" fmla="*/ 153941 w 495025"/>
                <a:gd name="connsiteY8" fmla="*/ 154464 h 401453"/>
                <a:gd name="connsiteX9" fmla="*/ 131001 w 495025"/>
                <a:gd name="connsiteY9" fmla="*/ 228718 h 401453"/>
                <a:gd name="connsiteX10" fmla="*/ 169938 w 495025"/>
                <a:gd name="connsiteY10" fmla="*/ 360926 h 401453"/>
                <a:gd name="connsiteX11" fmla="*/ 275886 w 495025"/>
                <a:gd name="connsiteY11" fmla="*/ 402279 h 401453"/>
                <a:gd name="connsiteX12" fmla="*/ 346819 w 495025"/>
                <a:gd name="connsiteY12" fmla="*/ 373302 h 401453"/>
                <a:gd name="connsiteX13" fmla="*/ 378815 w 495025"/>
                <a:gd name="connsiteY13" fmla="*/ 242301 h 401453"/>
                <a:gd name="connsiteX14" fmla="*/ 292789 w 495025"/>
                <a:gd name="connsiteY14" fmla="*/ 120054 h 401453"/>
                <a:gd name="connsiteX15" fmla="*/ 292789 w 495025"/>
                <a:gd name="connsiteY15" fmla="*/ 105867 h 401453"/>
                <a:gd name="connsiteX16" fmla="*/ 335953 w 495025"/>
                <a:gd name="connsiteY16" fmla="*/ 84738 h 401453"/>
                <a:gd name="connsiteX17" fmla="*/ 458502 w 495025"/>
                <a:gd name="connsiteY17" fmla="*/ 69042 h 401453"/>
                <a:gd name="connsiteX18" fmla="*/ 488988 w 495025"/>
                <a:gd name="connsiteY18" fmla="*/ 57270 h 401453"/>
                <a:gd name="connsiteX19" fmla="*/ 489592 w 495025"/>
                <a:gd name="connsiteY19" fmla="*/ 18634 h 401453"/>
                <a:gd name="connsiteX20" fmla="*/ 316937 w 495025"/>
                <a:gd name="connsiteY20" fmla="*/ 276410 h 401453"/>
                <a:gd name="connsiteX21" fmla="*/ 242683 w 495025"/>
                <a:gd name="connsiteY21" fmla="*/ 329232 h 401453"/>
                <a:gd name="connsiteX22" fmla="*/ 196199 w 495025"/>
                <a:gd name="connsiteY22" fmla="*/ 254073 h 401453"/>
                <a:gd name="connsiteX23" fmla="*/ 225478 w 495025"/>
                <a:gd name="connsiteY23" fmla="*/ 170160 h 401453"/>
                <a:gd name="connsiteX24" fmla="*/ 236344 w 495025"/>
                <a:gd name="connsiteY24" fmla="*/ 165935 h 401453"/>
                <a:gd name="connsiteX25" fmla="*/ 316937 w 495025"/>
                <a:gd name="connsiteY25" fmla="*/ 276410 h 4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5025" h="401453">
                  <a:moveTo>
                    <a:pt x="489592" y="18634"/>
                  </a:moveTo>
                  <a:cubicBezTo>
                    <a:pt x="482046" y="5353"/>
                    <a:pt x="469670" y="524"/>
                    <a:pt x="455483" y="222"/>
                  </a:cubicBezTo>
                  <a:cubicBezTo>
                    <a:pt x="435864" y="-382"/>
                    <a:pt x="416545" y="222"/>
                    <a:pt x="396926" y="2335"/>
                  </a:cubicBezTo>
                  <a:cubicBezTo>
                    <a:pt x="329312" y="9881"/>
                    <a:pt x="268340" y="32821"/>
                    <a:pt x="216422" y="77494"/>
                  </a:cubicBezTo>
                  <a:cubicBezTo>
                    <a:pt x="209178" y="83833"/>
                    <a:pt x="201632" y="88059"/>
                    <a:pt x="190766" y="86851"/>
                  </a:cubicBezTo>
                  <a:cubicBezTo>
                    <a:pt x="111682" y="78400"/>
                    <a:pt x="38334" y="113715"/>
                    <a:pt x="0" y="138769"/>
                  </a:cubicBezTo>
                  <a:cubicBezTo>
                    <a:pt x="6037" y="162010"/>
                    <a:pt x="12074" y="185253"/>
                    <a:pt x="18412" y="208796"/>
                  </a:cubicBezTo>
                  <a:cubicBezTo>
                    <a:pt x="49200" y="185856"/>
                    <a:pt x="103231" y="154464"/>
                    <a:pt x="153941" y="154464"/>
                  </a:cubicBezTo>
                  <a:cubicBezTo>
                    <a:pt x="153941" y="154464"/>
                    <a:pt x="153941" y="154464"/>
                    <a:pt x="153941" y="154464"/>
                  </a:cubicBezTo>
                  <a:cubicBezTo>
                    <a:pt x="140961" y="177706"/>
                    <a:pt x="133113" y="202458"/>
                    <a:pt x="131001" y="228718"/>
                  </a:cubicBezTo>
                  <a:cubicBezTo>
                    <a:pt x="127076" y="277617"/>
                    <a:pt x="137943" y="323196"/>
                    <a:pt x="169938" y="360926"/>
                  </a:cubicBezTo>
                  <a:cubicBezTo>
                    <a:pt x="197406" y="393223"/>
                    <a:pt x="233024" y="406203"/>
                    <a:pt x="275886" y="402279"/>
                  </a:cubicBezTo>
                  <a:cubicBezTo>
                    <a:pt x="303052" y="399562"/>
                    <a:pt x="327200" y="392016"/>
                    <a:pt x="346819" y="373302"/>
                  </a:cubicBezTo>
                  <a:cubicBezTo>
                    <a:pt x="385154" y="336779"/>
                    <a:pt x="389078" y="290898"/>
                    <a:pt x="378815" y="242301"/>
                  </a:cubicBezTo>
                  <a:cubicBezTo>
                    <a:pt x="367646" y="189478"/>
                    <a:pt x="337462" y="149333"/>
                    <a:pt x="292789" y="120054"/>
                  </a:cubicBezTo>
                  <a:cubicBezTo>
                    <a:pt x="284036" y="114319"/>
                    <a:pt x="283734" y="110999"/>
                    <a:pt x="292789" y="105867"/>
                  </a:cubicBezTo>
                  <a:cubicBezTo>
                    <a:pt x="306976" y="98020"/>
                    <a:pt x="320559" y="89870"/>
                    <a:pt x="335953" y="84738"/>
                  </a:cubicBezTo>
                  <a:cubicBezTo>
                    <a:pt x="375796" y="71457"/>
                    <a:pt x="416244" y="63609"/>
                    <a:pt x="458502" y="69042"/>
                  </a:cubicBezTo>
                  <a:cubicBezTo>
                    <a:pt x="470274" y="70552"/>
                    <a:pt x="481744" y="68741"/>
                    <a:pt x="488988" y="57270"/>
                  </a:cubicBezTo>
                  <a:cubicBezTo>
                    <a:pt x="497138" y="44593"/>
                    <a:pt x="496836" y="31916"/>
                    <a:pt x="489592" y="18634"/>
                  </a:cubicBezTo>
                  <a:close/>
                  <a:moveTo>
                    <a:pt x="316937" y="276410"/>
                  </a:moveTo>
                  <a:cubicBezTo>
                    <a:pt x="315428" y="320781"/>
                    <a:pt x="278602" y="347041"/>
                    <a:pt x="242683" y="329232"/>
                  </a:cubicBezTo>
                  <a:cubicBezTo>
                    <a:pt x="213102" y="314442"/>
                    <a:pt x="196199" y="286974"/>
                    <a:pt x="196199" y="254073"/>
                  </a:cubicBezTo>
                  <a:cubicBezTo>
                    <a:pt x="196199" y="222681"/>
                    <a:pt x="208575" y="195515"/>
                    <a:pt x="225478" y="170160"/>
                  </a:cubicBezTo>
                  <a:cubicBezTo>
                    <a:pt x="228496" y="165633"/>
                    <a:pt x="230911" y="164123"/>
                    <a:pt x="236344" y="165935"/>
                  </a:cubicBezTo>
                  <a:cubicBezTo>
                    <a:pt x="279508" y="180121"/>
                    <a:pt x="318446" y="233246"/>
                    <a:pt x="316937" y="276410"/>
                  </a:cubicBezTo>
                  <a:close/>
                </a:path>
              </a:pathLst>
            </a:custGeom>
            <a:solidFill>
              <a:schemeClr val="accent1">
                <a:lumMod val="90000"/>
              </a:schemeClr>
            </a:solidFill>
            <a:ln w="301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2D96AB6-BCFF-43C2-83F2-2271ED318C56}"/>
                </a:ext>
              </a:extLst>
            </p:cNvPr>
            <p:cNvSpPr/>
            <p:nvPr/>
          </p:nvSpPr>
          <p:spPr>
            <a:xfrm>
              <a:off x="8470758" y="1665552"/>
              <a:ext cx="211291" cy="211291"/>
            </a:xfrm>
            <a:custGeom>
              <a:avLst/>
              <a:gdLst>
                <a:gd name="connsiteX0" fmla="*/ 213102 w 211291"/>
                <a:gd name="connsiteY0" fmla="*/ 106551 h 211291"/>
                <a:gd name="connsiteX1" fmla="*/ 106551 w 211291"/>
                <a:gd name="connsiteY1" fmla="*/ 213102 h 211291"/>
                <a:gd name="connsiteX2" fmla="*/ 0 w 211291"/>
                <a:gd name="connsiteY2" fmla="*/ 106551 h 211291"/>
                <a:gd name="connsiteX3" fmla="*/ 106551 w 211291"/>
                <a:gd name="connsiteY3" fmla="*/ 0 h 211291"/>
                <a:gd name="connsiteX4" fmla="*/ 213102 w 211291"/>
                <a:gd name="connsiteY4" fmla="*/ 106551 h 21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1" h="211291">
                  <a:moveTo>
                    <a:pt x="213102" y="106551"/>
                  </a:moveTo>
                  <a:cubicBezTo>
                    <a:pt x="213102" y="165398"/>
                    <a:pt x="165398" y="213102"/>
                    <a:pt x="106551" y="213102"/>
                  </a:cubicBezTo>
                  <a:cubicBezTo>
                    <a:pt x="47705" y="213102"/>
                    <a:pt x="0" y="165398"/>
                    <a:pt x="0" y="106551"/>
                  </a:cubicBezTo>
                  <a:cubicBezTo>
                    <a:pt x="0" y="47704"/>
                    <a:pt x="47705" y="0"/>
                    <a:pt x="106551" y="0"/>
                  </a:cubicBezTo>
                  <a:cubicBezTo>
                    <a:pt x="165398" y="0"/>
                    <a:pt x="213102" y="47705"/>
                    <a:pt x="213102" y="106551"/>
                  </a:cubicBezTo>
                  <a:close/>
                </a:path>
              </a:pathLst>
            </a:custGeom>
            <a:solidFill>
              <a:schemeClr val="accent1">
                <a:lumMod val="25000"/>
              </a:schemeClr>
            </a:solidFill>
            <a:ln w="301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8655B21-E7BE-4BB6-8C52-3ACDBFDA5DB3}"/>
                </a:ext>
              </a:extLst>
            </p:cNvPr>
            <p:cNvSpPr/>
            <p:nvPr/>
          </p:nvSpPr>
          <p:spPr>
            <a:xfrm>
              <a:off x="8497623" y="1731053"/>
              <a:ext cx="78480" cy="78480"/>
            </a:xfrm>
            <a:custGeom>
              <a:avLst/>
              <a:gdLst>
                <a:gd name="connsiteX0" fmla="*/ 79687 w 78479"/>
                <a:gd name="connsiteY0" fmla="*/ 39843 h 78479"/>
                <a:gd name="connsiteX1" fmla="*/ 39843 w 78479"/>
                <a:gd name="connsiteY1" fmla="*/ 79687 h 78479"/>
                <a:gd name="connsiteX2" fmla="*/ 0 w 78479"/>
                <a:gd name="connsiteY2" fmla="*/ 39843 h 78479"/>
                <a:gd name="connsiteX3" fmla="*/ 39843 w 78479"/>
                <a:gd name="connsiteY3" fmla="*/ 0 h 78479"/>
                <a:gd name="connsiteX4" fmla="*/ 79687 w 78479"/>
                <a:gd name="connsiteY4" fmla="*/ 39843 h 7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9" h="78479">
                  <a:moveTo>
                    <a:pt x="79687" y="39843"/>
                  </a:moveTo>
                  <a:cubicBezTo>
                    <a:pt x="79687" y="61848"/>
                    <a:pt x="61848" y="79687"/>
                    <a:pt x="39843" y="79687"/>
                  </a:cubicBezTo>
                  <a:cubicBezTo>
                    <a:pt x="17839" y="79687"/>
                    <a:pt x="0" y="61848"/>
                    <a:pt x="0" y="39843"/>
                  </a:cubicBezTo>
                  <a:cubicBezTo>
                    <a:pt x="0" y="17839"/>
                    <a:pt x="17839" y="0"/>
                    <a:pt x="39843" y="0"/>
                  </a:cubicBezTo>
                  <a:cubicBezTo>
                    <a:pt x="61848" y="0"/>
                    <a:pt x="79687" y="17839"/>
                    <a:pt x="79687" y="39843"/>
                  </a:cubicBezTo>
                  <a:close/>
                </a:path>
              </a:pathLst>
            </a:custGeom>
            <a:solidFill>
              <a:srgbClr val="F2F2F2"/>
            </a:solidFill>
            <a:ln w="301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D5FEA8EF-4C00-4215-91C7-A514CD127507}"/>
                </a:ext>
              </a:extLst>
            </p:cNvPr>
            <p:cNvSpPr/>
            <p:nvPr/>
          </p:nvSpPr>
          <p:spPr>
            <a:xfrm>
              <a:off x="9042754" y="1778140"/>
              <a:ext cx="211291" cy="211291"/>
            </a:xfrm>
            <a:custGeom>
              <a:avLst/>
              <a:gdLst>
                <a:gd name="connsiteX0" fmla="*/ 213102 w 211291"/>
                <a:gd name="connsiteY0" fmla="*/ 106551 h 211291"/>
                <a:gd name="connsiteX1" fmla="*/ 106551 w 211291"/>
                <a:gd name="connsiteY1" fmla="*/ 213102 h 211291"/>
                <a:gd name="connsiteX2" fmla="*/ 0 w 211291"/>
                <a:gd name="connsiteY2" fmla="*/ 106551 h 211291"/>
                <a:gd name="connsiteX3" fmla="*/ 106551 w 211291"/>
                <a:gd name="connsiteY3" fmla="*/ 0 h 211291"/>
                <a:gd name="connsiteX4" fmla="*/ 213102 w 211291"/>
                <a:gd name="connsiteY4" fmla="*/ 106551 h 21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1" h="211291">
                  <a:moveTo>
                    <a:pt x="213102" y="106551"/>
                  </a:moveTo>
                  <a:cubicBezTo>
                    <a:pt x="213102" y="165398"/>
                    <a:pt x="165398" y="213102"/>
                    <a:pt x="106551" y="213102"/>
                  </a:cubicBezTo>
                  <a:cubicBezTo>
                    <a:pt x="47705" y="213102"/>
                    <a:pt x="0" y="165398"/>
                    <a:pt x="0" y="106551"/>
                  </a:cubicBezTo>
                  <a:cubicBezTo>
                    <a:pt x="0" y="47705"/>
                    <a:pt x="47705" y="0"/>
                    <a:pt x="106551" y="0"/>
                  </a:cubicBezTo>
                  <a:cubicBezTo>
                    <a:pt x="165398" y="0"/>
                    <a:pt x="213102" y="47705"/>
                    <a:pt x="213102" y="106551"/>
                  </a:cubicBezTo>
                  <a:close/>
                </a:path>
              </a:pathLst>
            </a:custGeom>
            <a:solidFill>
              <a:schemeClr val="accent1">
                <a:lumMod val="25000"/>
              </a:schemeClr>
            </a:solidFill>
            <a:ln w="301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9BAE8B1-8B37-47D3-8559-59E3DBDAC2B8}"/>
                </a:ext>
              </a:extLst>
            </p:cNvPr>
            <p:cNvSpPr/>
            <p:nvPr/>
          </p:nvSpPr>
          <p:spPr>
            <a:xfrm>
              <a:off x="9069618" y="1843641"/>
              <a:ext cx="78480" cy="78480"/>
            </a:xfrm>
            <a:custGeom>
              <a:avLst/>
              <a:gdLst>
                <a:gd name="connsiteX0" fmla="*/ 79687 w 78479"/>
                <a:gd name="connsiteY0" fmla="*/ 39844 h 78479"/>
                <a:gd name="connsiteX1" fmla="*/ 39843 w 78479"/>
                <a:gd name="connsiteY1" fmla="*/ 79687 h 78479"/>
                <a:gd name="connsiteX2" fmla="*/ 0 w 78479"/>
                <a:gd name="connsiteY2" fmla="*/ 39844 h 78479"/>
                <a:gd name="connsiteX3" fmla="*/ 39843 w 78479"/>
                <a:gd name="connsiteY3" fmla="*/ 0 h 78479"/>
                <a:gd name="connsiteX4" fmla="*/ 79687 w 78479"/>
                <a:gd name="connsiteY4" fmla="*/ 39844 h 7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9" h="78479">
                  <a:moveTo>
                    <a:pt x="79687" y="39844"/>
                  </a:moveTo>
                  <a:cubicBezTo>
                    <a:pt x="79687" y="61848"/>
                    <a:pt x="61848" y="79687"/>
                    <a:pt x="39843" y="79687"/>
                  </a:cubicBezTo>
                  <a:cubicBezTo>
                    <a:pt x="17838" y="79687"/>
                    <a:pt x="0" y="61848"/>
                    <a:pt x="0" y="39844"/>
                  </a:cubicBezTo>
                  <a:cubicBezTo>
                    <a:pt x="0" y="17839"/>
                    <a:pt x="17838" y="0"/>
                    <a:pt x="39843" y="0"/>
                  </a:cubicBezTo>
                  <a:cubicBezTo>
                    <a:pt x="61848" y="0"/>
                    <a:pt x="79687" y="17839"/>
                    <a:pt x="79687" y="39844"/>
                  </a:cubicBezTo>
                  <a:close/>
                </a:path>
              </a:pathLst>
            </a:custGeom>
            <a:solidFill>
              <a:srgbClr val="F2F2F2"/>
            </a:solidFill>
            <a:ln w="3014" cap="flat">
              <a:noFill/>
              <a:prstDash val="solid"/>
              <a:miter/>
            </a:ln>
          </p:spPr>
          <p:txBody>
            <a:bodyPr rtlCol="0" anchor="ctr"/>
            <a:lstStyle/>
            <a:p>
              <a:endParaRPr lang="en-US" dirty="0"/>
            </a:p>
          </p:txBody>
        </p:sp>
      </p:grpSp>
      <p:sp>
        <p:nvSpPr>
          <p:cNvPr id="23" name="Content Placeholder 4">
            <a:extLst>
              <a:ext uri="{FF2B5EF4-FFF2-40B4-BE49-F238E27FC236}">
                <a16:creationId xmlns:a16="http://schemas.microsoft.com/office/drawing/2014/main" id="{7729915A-6097-4780-B43B-7B8F9F1C10DE}"/>
              </a:ext>
            </a:extLst>
          </p:cNvPr>
          <p:cNvSpPr txBox="1">
            <a:spLocks/>
          </p:cNvSpPr>
          <p:nvPr/>
        </p:nvSpPr>
        <p:spPr>
          <a:xfrm>
            <a:off x="5632200" y="1569778"/>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24" name="object 6" descr="Beige rectangle">
            <a:extLst>
              <a:ext uri="{FF2B5EF4-FFF2-40B4-BE49-F238E27FC236}">
                <a16:creationId xmlns:a16="http://schemas.microsoft.com/office/drawing/2014/main" id="{3F29425D-890B-407A-BF2D-E58C89FAEBB3}"/>
              </a:ext>
            </a:extLst>
          </p:cNvPr>
          <p:cNvSpPr/>
          <p:nvPr/>
        </p:nvSpPr>
        <p:spPr>
          <a:xfrm>
            <a:off x="6469804" y="3106999"/>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5" name="Title 1">
            <a:extLst>
              <a:ext uri="{FF2B5EF4-FFF2-40B4-BE49-F238E27FC236}">
                <a16:creationId xmlns:a16="http://schemas.microsoft.com/office/drawing/2014/main" id="{3FB0D52C-2090-4E87-85A7-7573578294D7}"/>
              </a:ext>
            </a:extLst>
          </p:cNvPr>
          <p:cNvSpPr txBox="1">
            <a:spLocks/>
          </p:cNvSpPr>
          <p:nvPr/>
        </p:nvSpPr>
        <p:spPr>
          <a:xfrm>
            <a:off x="6376801" y="1913657"/>
            <a:ext cx="4859215" cy="1325563"/>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5000" dirty="0">
                <a:solidFill>
                  <a:schemeClr val="bg1"/>
                </a:solidFill>
              </a:rPr>
              <a:t>THANK YOU!</a:t>
            </a:r>
            <a:endParaRPr lang="en-US" sz="5000" dirty="0"/>
          </a:p>
        </p:txBody>
      </p:sp>
      <p:sp>
        <p:nvSpPr>
          <p:cNvPr id="26" name="Freeform 5">
            <a:extLst>
              <a:ext uri="{FF2B5EF4-FFF2-40B4-BE49-F238E27FC236}">
                <a16:creationId xmlns:a16="http://schemas.microsoft.com/office/drawing/2014/main" id="{D9A543D2-527B-4625-AE0D-6F048F91EF89}"/>
              </a:ext>
            </a:extLst>
          </p:cNvPr>
          <p:cNvSpPr/>
          <p:nvPr/>
        </p:nvSpPr>
        <p:spPr>
          <a:xfrm>
            <a:off x="6469804" y="3699937"/>
            <a:ext cx="342900" cy="352425"/>
          </a:xfrm>
          <a:custGeom>
            <a:avLst/>
            <a:gdLst>
              <a:gd name="connsiteX0" fmla="*/ 2373452 w 4301913"/>
              <a:gd name="connsiteY0" fmla="*/ 4142218 h 5339689"/>
              <a:gd name="connsiteX1" fmla="*/ 2491863 w 4301913"/>
              <a:gd name="connsiteY1" fmla="*/ 4504031 h 5339689"/>
              <a:gd name="connsiteX2" fmla="*/ 2514887 w 4301913"/>
              <a:gd name="connsiteY2" fmla="*/ 4224449 h 5339689"/>
              <a:gd name="connsiteX3" fmla="*/ 2373452 w 4301913"/>
              <a:gd name="connsiteY3" fmla="*/ 4142218 h 5339689"/>
              <a:gd name="connsiteX4" fmla="*/ 1737713 w 4301913"/>
              <a:gd name="connsiteY4" fmla="*/ 0 h 5339689"/>
              <a:gd name="connsiteX5" fmla="*/ 2494232 w 4301913"/>
              <a:gd name="connsiteY5" fmla="*/ 793865 h 5339689"/>
              <a:gd name="connsiteX6" fmla="*/ 2531098 w 4301913"/>
              <a:gd name="connsiteY6" fmla="*/ 1178908 h 5339689"/>
              <a:gd name="connsiteX7" fmla="*/ 2424404 w 4301913"/>
              <a:gd name="connsiteY7" fmla="*/ 1268744 h 5339689"/>
              <a:gd name="connsiteX8" fmla="*/ 2241510 w 4301913"/>
              <a:gd name="connsiteY8" fmla="*/ 1761783 h 5339689"/>
              <a:gd name="connsiteX9" fmla="*/ 2220061 w 4301913"/>
              <a:gd name="connsiteY9" fmla="*/ 1910756 h 5339689"/>
              <a:gd name="connsiteX10" fmla="*/ 2066052 w 4301913"/>
              <a:gd name="connsiteY10" fmla="*/ 2183666 h 5339689"/>
              <a:gd name="connsiteX11" fmla="*/ 2317587 w 4301913"/>
              <a:gd name="connsiteY11" fmla="*/ 2483987 h 5339689"/>
              <a:gd name="connsiteX12" fmla="*/ 2322187 w 4301913"/>
              <a:gd name="connsiteY12" fmla="*/ 2504347 h 5339689"/>
              <a:gd name="connsiteX13" fmla="*/ 2224379 w 4301913"/>
              <a:gd name="connsiteY13" fmla="*/ 2497471 h 5339689"/>
              <a:gd name="connsiteX14" fmla="*/ 2357729 w 4301913"/>
              <a:gd name="connsiteY14" fmla="*/ 2754646 h 5339689"/>
              <a:gd name="connsiteX15" fmla="*/ 2322187 w 4301913"/>
              <a:gd name="connsiteY15" fmla="*/ 2504347 h 5339689"/>
              <a:gd name="connsiteX16" fmla="*/ 2337445 w 4301913"/>
              <a:gd name="connsiteY16" fmla="*/ 2505420 h 5339689"/>
              <a:gd name="connsiteX17" fmla="*/ 2317587 w 4301913"/>
              <a:gd name="connsiteY17" fmla="*/ 2483987 h 5339689"/>
              <a:gd name="connsiteX18" fmla="*/ 2245348 w 4301913"/>
              <a:gd name="connsiteY18" fmla="*/ 2296761 h 5339689"/>
              <a:gd name="connsiteX19" fmla="*/ 2232191 w 4301913"/>
              <a:gd name="connsiteY19" fmla="*/ 1957698 h 5339689"/>
              <a:gd name="connsiteX20" fmla="*/ 2335047 w 4301913"/>
              <a:gd name="connsiteY20" fmla="*/ 2199249 h 5339689"/>
              <a:gd name="connsiteX21" fmla="*/ 3132200 w 4301913"/>
              <a:gd name="connsiteY21" fmla="*/ 2447242 h 5339689"/>
              <a:gd name="connsiteX22" fmla="*/ 3378274 w 4301913"/>
              <a:gd name="connsiteY22" fmla="*/ 2560857 h 5339689"/>
              <a:gd name="connsiteX23" fmla="*/ 3508883 w 4301913"/>
              <a:gd name="connsiteY23" fmla="*/ 2990167 h 5339689"/>
              <a:gd name="connsiteX24" fmla="*/ 3598240 w 4301913"/>
              <a:gd name="connsiteY24" fmla="*/ 3107894 h 5339689"/>
              <a:gd name="connsiteX25" fmla="*/ 3594745 w 4301913"/>
              <a:gd name="connsiteY25" fmla="*/ 3285579 h 5339689"/>
              <a:gd name="connsiteX26" fmla="*/ 3651895 w 4301913"/>
              <a:gd name="connsiteY26" fmla="*/ 3356092 h 5339689"/>
              <a:gd name="connsiteX27" fmla="*/ 3637711 w 4301913"/>
              <a:gd name="connsiteY27" fmla="*/ 3431264 h 5339689"/>
              <a:gd name="connsiteX28" fmla="*/ 3719804 w 4301913"/>
              <a:gd name="connsiteY28" fmla="*/ 3476627 h 5339689"/>
              <a:gd name="connsiteX29" fmla="*/ 3712883 w 4301913"/>
              <a:gd name="connsiteY29" fmla="*/ 3623134 h 5339689"/>
              <a:gd name="connsiteX30" fmla="*/ 4072229 w 4301913"/>
              <a:gd name="connsiteY30" fmla="*/ 4192921 h 5339689"/>
              <a:gd name="connsiteX31" fmla="*/ 4224629 w 4301913"/>
              <a:gd name="connsiteY31" fmla="*/ 4288171 h 5339689"/>
              <a:gd name="connsiteX32" fmla="*/ 4300829 w 4301913"/>
              <a:gd name="connsiteY32" fmla="*/ 4756815 h 5339689"/>
              <a:gd name="connsiteX33" fmla="*/ 3847261 w 4301913"/>
              <a:gd name="connsiteY33" fmla="*/ 5216962 h 5339689"/>
              <a:gd name="connsiteX34" fmla="*/ 3422680 w 4301913"/>
              <a:gd name="connsiteY34" fmla="*/ 5222784 h 5339689"/>
              <a:gd name="connsiteX35" fmla="*/ 3313176 w 4301913"/>
              <a:gd name="connsiteY35" fmla="*/ 5151314 h 5339689"/>
              <a:gd name="connsiteX36" fmla="*/ 3369638 w 4301913"/>
              <a:gd name="connsiteY36" fmla="*/ 5323498 h 5339689"/>
              <a:gd name="connsiteX37" fmla="*/ 433336 w 4301913"/>
              <a:gd name="connsiteY37" fmla="*/ 5339690 h 5339689"/>
              <a:gd name="connsiteX38" fmla="*/ 481304 w 4301913"/>
              <a:gd name="connsiteY38" fmla="*/ 4979179 h 5339689"/>
              <a:gd name="connsiteX39" fmla="*/ 398526 w 4301913"/>
              <a:gd name="connsiteY39" fmla="*/ 4755101 h 5339689"/>
              <a:gd name="connsiteX40" fmla="*/ 421207 w 4301913"/>
              <a:gd name="connsiteY40" fmla="*/ 4524378 h 5339689"/>
              <a:gd name="connsiteX41" fmla="*/ 348297 w 4301913"/>
              <a:gd name="connsiteY41" fmla="*/ 4473120 h 5339689"/>
              <a:gd name="connsiteX42" fmla="*/ 279224 w 4301913"/>
              <a:gd name="connsiteY42" fmla="*/ 4134948 h 5339689"/>
              <a:gd name="connsiteX43" fmla="*/ 73305 w 4301913"/>
              <a:gd name="connsiteY43" fmla="*/ 3621969 h 5339689"/>
              <a:gd name="connsiteX44" fmla="*/ 12523 w 4301913"/>
              <a:gd name="connsiteY44" fmla="*/ 3119269 h 5339689"/>
              <a:gd name="connsiteX45" fmla="*/ 109829 w 4301913"/>
              <a:gd name="connsiteY45" fmla="*/ 2487946 h 5339689"/>
              <a:gd name="connsiteX46" fmla="*/ 874434 w 4301913"/>
              <a:gd name="connsiteY46" fmla="*/ 2132575 h 5339689"/>
              <a:gd name="connsiteX47" fmla="*/ 1273431 w 4301913"/>
              <a:gd name="connsiteY47" fmla="*/ 1758902 h 5339689"/>
              <a:gd name="connsiteX48" fmla="*/ 1281747 w 4301913"/>
              <a:gd name="connsiteY48" fmla="*/ 1766651 h 5339689"/>
              <a:gd name="connsiteX49" fmla="*/ 1956993 w 4301913"/>
              <a:gd name="connsiteY49" fmla="*/ 2690917 h 5339689"/>
              <a:gd name="connsiteX50" fmla="*/ 1754023 w 4301913"/>
              <a:gd name="connsiteY50" fmla="*/ 2443267 h 5339689"/>
              <a:gd name="connsiteX51" fmla="*/ 2026615 w 4301913"/>
              <a:gd name="connsiteY51" fmla="*/ 2183146 h 5339689"/>
              <a:gd name="connsiteX52" fmla="*/ 2044038 w 4301913"/>
              <a:gd name="connsiteY52" fmla="*/ 2183376 h 5339689"/>
              <a:gd name="connsiteX53" fmla="*/ 1900529 w 4301913"/>
              <a:gd name="connsiteY53" fmla="*/ 2106944 h 5339689"/>
              <a:gd name="connsiteX54" fmla="*/ 1525079 w 4301913"/>
              <a:gd name="connsiteY54" fmla="*/ 1935494 h 5339689"/>
              <a:gd name="connsiteX55" fmla="*/ 1329029 w 4301913"/>
              <a:gd name="connsiteY55" fmla="*/ 1706894 h 5339689"/>
              <a:gd name="connsiteX56" fmla="*/ 1195679 w 4301913"/>
              <a:gd name="connsiteY56" fmla="*/ 1325894 h 5339689"/>
              <a:gd name="connsiteX57" fmla="*/ 1114614 w 4301913"/>
              <a:gd name="connsiteY57" fmla="*/ 1385991 h 5339689"/>
              <a:gd name="connsiteX58" fmla="*/ 960295 w 4301913"/>
              <a:gd name="connsiteY58" fmla="*/ 992999 h 5339689"/>
              <a:gd name="connsiteX59" fmla="*/ 1055408 w 4301913"/>
              <a:gd name="connsiteY59" fmla="*/ 898982 h 5339689"/>
              <a:gd name="connsiteX60" fmla="*/ 1737713 w 4301913"/>
              <a:gd name="connsiteY60" fmla="*/ 0 h 5339689"/>
              <a:gd name="connsiteX0" fmla="*/ 2373452 w 4301913"/>
              <a:gd name="connsiteY0" fmla="*/ 4142218 h 5334537"/>
              <a:gd name="connsiteX1" fmla="*/ 2491863 w 4301913"/>
              <a:gd name="connsiteY1" fmla="*/ 4504031 h 5334537"/>
              <a:gd name="connsiteX2" fmla="*/ 2514887 w 4301913"/>
              <a:gd name="connsiteY2" fmla="*/ 4224449 h 5334537"/>
              <a:gd name="connsiteX3" fmla="*/ 2373452 w 4301913"/>
              <a:gd name="connsiteY3" fmla="*/ 4142218 h 5334537"/>
              <a:gd name="connsiteX4" fmla="*/ 1737713 w 4301913"/>
              <a:gd name="connsiteY4" fmla="*/ 0 h 5334537"/>
              <a:gd name="connsiteX5" fmla="*/ 2494232 w 4301913"/>
              <a:gd name="connsiteY5" fmla="*/ 793865 h 5334537"/>
              <a:gd name="connsiteX6" fmla="*/ 2531098 w 4301913"/>
              <a:gd name="connsiteY6" fmla="*/ 1178908 h 5334537"/>
              <a:gd name="connsiteX7" fmla="*/ 2424404 w 4301913"/>
              <a:gd name="connsiteY7" fmla="*/ 1268744 h 5334537"/>
              <a:gd name="connsiteX8" fmla="*/ 2241510 w 4301913"/>
              <a:gd name="connsiteY8" fmla="*/ 1761783 h 5334537"/>
              <a:gd name="connsiteX9" fmla="*/ 2220061 w 4301913"/>
              <a:gd name="connsiteY9" fmla="*/ 1910756 h 5334537"/>
              <a:gd name="connsiteX10" fmla="*/ 2066052 w 4301913"/>
              <a:gd name="connsiteY10" fmla="*/ 2183666 h 5334537"/>
              <a:gd name="connsiteX11" fmla="*/ 2317587 w 4301913"/>
              <a:gd name="connsiteY11" fmla="*/ 2483987 h 5334537"/>
              <a:gd name="connsiteX12" fmla="*/ 2322187 w 4301913"/>
              <a:gd name="connsiteY12" fmla="*/ 2504347 h 5334537"/>
              <a:gd name="connsiteX13" fmla="*/ 2224379 w 4301913"/>
              <a:gd name="connsiteY13" fmla="*/ 2497471 h 5334537"/>
              <a:gd name="connsiteX14" fmla="*/ 2357729 w 4301913"/>
              <a:gd name="connsiteY14" fmla="*/ 2754646 h 5334537"/>
              <a:gd name="connsiteX15" fmla="*/ 2322187 w 4301913"/>
              <a:gd name="connsiteY15" fmla="*/ 2504347 h 5334537"/>
              <a:gd name="connsiteX16" fmla="*/ 2337445 w 4301913"/>
              <a:gd name="connsiteY16" fmla="*/ 2505420 h 5334537"/>
              <a:gd name="connsiteX17" fmla="*/ 2317587 w 4301913"/>
              <a:gd name="connsiteY17" fmla="*/ 2483987 h 5334537"/>
              <a:gd name="connsiteX18" fmla="*/ 2245348 w 4301913"/>
              <a:gd name="connsiteY18" fmla="*/ 2296761 h 5334537"/>
              <a:gd name="connsiteX19" fmla="*/ 2232191 w 4301913"/>
              <a:gd name="connsiteY19" fmla="*/ 1957698 h 5334537"/>
              <a:gd name="connsiteX20" fmla="*/ 2335047 w 4301913"/>
              <a:gd name="connsiteY20" fmla="*/ 2199249 h 5334537"/>
              <a:gd name="connsiteX21" fmla="*/ 3132200 w 4301913"/>
              <a:gd name="connsiteY21" fmla="*/ 2447242 h 5334537"/>
              <a:gd name="connsiteX22" fmla="*/ 3378274 w 4301913"/>
              <a:gd name="connsiteY22" fmla="*/ 2560857 h 5334537"/>
              <a:gd name="connsiteX23" fmla="*/ 3508883 w 4301913"/>
              <a:gd name="connsiteY23" fmla="*/ 2990167 h 5334537"/>
              <a:gd name="connsiteX24" fmla="*/ 3598240 w 4301913"/>
              <a:gd name="connsiteY24" fmla="*/ 3107894 h 5334537"/>
              <a:gd name="connsiteX25" fmla="*/ 3594745 w 4301913"/>
              <a:gd name="connsiteY25" fmla="*/ 3285579 h 5334537"/>
              <a:gd name="connsiteX26" fmla="*/ 3651895 w 4301913"/>
              <a:gd name="connsiteY26" fmla="*/ 3356092 h 5334537"/>
              <a:gd name="connsiteX27" fmla="*/ 3637711 w 4301913"/>
              <a:gd name="connsiteY27" fmla="*/ 3431264 h 5334537"/>
              <a:gd name="connsiteX28" fmla="*/ 3719804 w 4301913"/>
              <a:gd name="connsiteY28" fmla="*/ 3476627 h 5334537"/>
              <a:gd name="connsiteX29" fmla="*/ 3712883 w 4301913"/>
              <a:gd name="connsiteY29" fmla="*/ 3623134 h 5334537"/>
              <a:gd name="connsiteX30" fmla="*/ 4072229 w 4301913"/>
              <a:gd name="connsiteY30" fmla="*/ 4192921 h 5334537"/>
              <a:gd name="connsiteX31" fmla="*/ 4224629 w 4301913"/>
              <a:gd name="connsiteY31" fmla="*/ 4288171 h 5334537"/>
              <a:gd name="connsiteX32" fmla="*/ 4300829 w 4301913"/>
              <a:gd name="connsiteY32" fmla="*/ 4756815 h 5334537"/>
              <a:gd name="connsiteX33" fmla="*/ 3847261 w 4301913"/>
              <a:gd name="connsiteY33" fmla="*/ 5216962 h 5334537"/>
              <a:gd name="connsiteX34" fmla="*/ 3422680 w 4301913"/>
              <a:gd name="connsiteY34" fmla="*/ 5222784 h 5334537"/>
              <a:gd name="connsiteX35" fmla="*/ 3313176 w 4301913"/>
              <a:gd name="connsiteY35" fmla="*/ 5151314 h 5334537"/>
              <a:gd name="connsiteX36" fmla="*/ 3369638 w 4301913"/>
              <a:gd name="connsiteY36" fmla="*/ 5323498 h 5334537"/>
              <a:gd name="connsiteX37" fmla="*/ 428472 w 4301913"/>
              <a:gd name="connsiteY37" fmla="*/ 5334537 h 5334537"/>
              <a:gd name="connsiteX38" fmla="*/ 481304 w 4301913"/>
              <a:gd name="connsiteY38" fmla="*/ 4979179 h 5334537"/>
              <a:gd name="connsiteX39" fmla="*/ 398526 w 4301913"/>
              <a:gd name="connsiteY39" fmla="*/ 4755101 h 5334537"/>
              <a:gd name="connsiteX40" fmla="*/ 421207 w 4301913"/>
              <a:gd name="connsiteY40" fmla="*/ 4524378 h 5334537"/>
              <a:gd name="connsiteX41" fmla="*/ 348297 w 4301913"/>
              <a:gd name="connsiteY41" fmla="*/ 4473120 h 5334537"/>
              <a:gd name="connsiteX42" fmla="*/ 279224 w 4301913"/>
              <a:gd name="connsiteY42" fmla="*/ 4134948 h 5334537"/>
              <a:gd name="connsiteX43" fmla="*/ 73305 w 4301913"/>
              <a:gd name="connsiteY43" fmla="*/ 3621969 h 5334537"/>
              <a:gd name="connsiteX44" fmla="*/ 12523 w 4301913"/>
              <a:gd name="connsiteY44" fmla="*/ 3119269 h 5334537"/>
              <a:gd name="connsiteX45" fmla="*/ 109829 w 4301913"/>
              <a:gd name="connsiteY45" fmla="*/ 2487946 h 5334537"/>
              <a:gd name="connsiteX46" fmla="*/ 874434 w 4301913"/>
              <a:gd name="connsiteY46" fmla="*/ 2132575 h 5334537"/>
              <a:gd name="connsiteX47" fmla="*/ 1273431 w 4301913"/>
              <a:gd name="connsiteY47" fmla="*/ 1758902 h 5334537"/>
              <a:gd name="connsiteX48" fmla="*/ 1281747 w 4301913"/>
              <a:gd name="connsiteY48" fmla="*/ 1766651 h 5334537"/>
              <a:gd name="connsiteX49" fmla="*/ 1956993 w 4301913"/>
              <a:gd name="connsiteY49" fmla="*/ 2690917 h 5334537"/>
              <a:gd name="connsiteX50" fmla="*/ 1754023 w 4301913"/>
              <a:gd name="connsiteY50" fmla="*/ 2443267 h 5334537"/>
              <a:gd name="connsiteX51" fmla="*/ 2026615 w 4301913"/>
              <a:gd name="connsiteY51" fmla="*/ 2183146 h 5334537"/>
              <a:gd name="connsiteX52" fmla="*/ 2044038 w 4301913"/>
              <a:gd name="connsiteY52" fmla="*/ 2183376 h 5334537"/>
              <a:gd name="connsiteX53" fmla="*/ 1900529 w 4301913"/>
              <a:gd name="connsiteY53" fmla="*/ 2106944 h 5334537"/>
              <a:gd name="connsiteX54" fmla="*/ 1525079 w 4301913"/>
              <a:gd name="connsiteY54" fmla="*/ 1935494 h 5334537"/>
              <a:gd name="connsiteX55" fmla="*/ 1329029 w 4301913"/>
              <a:gd name="connsiteY55" fmla="*/ 1706894 h 5334537"/>
              <a:gd name="connsiteX56" fmla="*/ 1195679 w 4301913"/>
              <a:gd name="connsiteY56" fmla="*/ 1325894 h 5334537"/>
              <a:gd name="connsiteX57" fmla="*/ 1114614 w 4301913"/>
              <a:gd name="connsiteY57" fmla="*/ 1385991 h 5334537"/>
              <a:gd name="connsiteX58" fmla="*/ 960295 w 4301913"/>
              <a:gd name="connsiteY58" fmla="*/ 992999 h 5334537"/>
              <a:gd name="connsiteX59" fmla="*/ 1055408 w 4301913"/>
              <a:gd name="connsiteY59" fmla="*/ 898982 h 5334537"/>
              <a:gd name="connsiteX60" fmla="*/ 1737713 w 4301913"/>
              <a:gd name="connsiteY60" fmla="*/ 0 h 5334537"/>
              <a:gd name="connsiteX0" fmla="*/ 2373452 w 4301913"/>
              <a:gd name="connsiteY0" fmla="*/ 4142218 h 5324230"/>
              <a:gd name="connsiteX1" fmla="*/ 2491863 w 4301913"/>
              <a:gd name="connsiteY1" fmla="*/ 4504031 h 5324230"/>
              <a:gd name="connsiteX2" fmla="*/ 2514887 w 4301913"/>
              <a:gd name="connsiteY2" fmla="*/ 4224449 h 5324230"/>
              <a:gd name="connsiteX3" fmla="*/ 2373452 w 4301913"/>
              <a:gd name="connsiteY3" fmla="*/ 4142218 h 5324230"/>
              <a:gd name="connsiteX4" fmla="*/ 1737713 w 4301913"/>
              <a:gd name="connsiteY4" fmla="*/ 0 h 5324230"/>
              <a:gd name="connsiteX5" fmla="*/ 2494232 w 4301913"/>
              <a:gd name="connsiteY5" fmla="*/ 793865 h 5324230"/>
              <a:gd name="connsiteX6" fmla="*/ 2531098 w 4301913"/>
              <a:gd name="connsiteY6" fmla="*/ 1178908 h 5324230"/>
              <a:gd name="connsiteX7" fmla="*/ 2424404 w 4301913"/>
              <a:gd name="connsiteY7" fmla="*/ 1268744 h 5324230"/>
              <a:gd name="connsiteX8" fmla="*/ 2241510 w 4301913"/>
              <a:gd name="connsiteY8" fmla="*/ 1761783 h 5324230"/>
              <a:gd name="connsiteX9" fmla="*/ 2220061 w 4301913"/>
              <a:gd name="connsiteY9" fmla="*/ 1910756 h 5324230"/>
              <a:gd name="connsiteX10" fmla="*/ 2066052 w 4301913"/>
              <a:gd name="connsiteY10" fmla="*/ 2183666 h 5324230"/>
              <a:gd name="connsiteX11" fmla="*/ 2317587 w 4301913"/>
              <a:gd name="connsiteY11" fmla="*/ 2483987 h 5324230"/>
              <a:gd name="connsiteX12" fmla="*/ 2322187 w 4301913"/>
              <a:gd name="connsiteY12" fmla="*/ 2504347 h 5324230"/>
              <a:gd name="connsiteX13" fmla="*/ 2224379 w 4301913"/>
              <a:gd name="connsiteY13" fmla="*/ 2497471 h 5324230"/>
              <a:gd name="connsiteX14" fmla="*/ 2357729 w 4301913"/>
              <a:gd name="connsiteY14" fmla="*/ 2754646 h 5324230"/>
              <a:gd name="connsiteX15" fmla="*/ 2322187 w 4301913"/>
              <a:gd name="connsiteY15" fmla="*/ 2504347 h 5324230"/>
              <a:gd name="connsiteX16" fmla="*/ 2337445 w 4301913"/>
              <a:gd name="connsiteY16" fmla="*/ 2505420 h 5324230"/>
              <a:gd name="connsiteX17" fmla="*/ 2317587 w 4301913"/>
              <a:gd name="connsiteY17" fmla="*/ 2483987 h 5324230"/>
              <a:gd name="connsiteX18" fmla="*/ 2245348 w 4301913"/>
              <a:gd name="connsiteY18" fmla="*/ 2296761 h 5324230"/>
              <a:gd name="connsiteX19" fmla="*/ 2232191 w 4301913"/>
              <a:gd name="connsiteY19" fmla="*/ 1957698 h 5324230"/>
              <a:gd name="connsiteX20" fmla="*/ 2335047 w 4301913"/>
              <a:gd name="connsiteY20" fmla="*/ 2199249 h 5324230"/>
              <a:gd name="connsiteX21" fmla="*/ 3132200 w 4301913"/>
              <a:gd name="connsiteY21" fmla="*/ 2447242 h 5324230"/>
              <a:gd name="connsiteX22" fmla="*/ 3378274 w 4301913"/>
              <a:gd name="connsiteY22" fmla="*/ 2560857 h 5324230"/>
              <a:gd name="connsiteX23" fmla="*/ 3508883 w 4301913"/>
              <a:gd name="connsiteY23" fmla="*/ 2990167 h 5324230"/>
              <a:gd name="connsiteX24" fmla="*/ 3598240 w 4301913"/>
              <a:gd name="connsiteY24" fmla="*/ 3107894 h 5324230"/>
              <a:gd name="connsiteX25" fmla="*/ 3594745 w 4301913"/>
              <a:gd name="connsiteY25" fmla="*/ 3285579 h 5324230"/>
              <a:gd name="connsiteX26" fmla="*/ 3651895 w 4301913"/>
              <a:gd name="connsiteY26" fmla="*/ 3356092 h 5324230"/>
              <a:gd name="connsiteX27" fmla="*/ 3637711 w 4301913"/>
              <a:gd name="connsiteY27" fmla="*/ 3431264 h 5324230"/>
              <a:gd name="connsiteX28" fmla="*/ 3719804 w 4301913"/>
              <a:gd name="connsiteY28" fmla="*/ 3476627 h 5324230"/>
              <a:gd name="connsiteX29" fmla="*/ 3712883 w 4301913"/>
              <a:gd name="connsiteY29" fmla="*/ 3623134 h 5324230"/>
              <a:gd name="connsiteX30" fmla="*/ 4072229 w 4301913"/>
              <a:gd name="connsiteY30" fmla="*/ 4192921 h 5324230"/>
              <a:gd name="connsiteX31" fmla="*/ 4224629 w 4301913"/>
              <a:gd name="connsiteY31" fmla="*/ 4288171 h 5324230"/>
              <a:gd name="connsiteX32" fmla="*/ 4300829 w 4301913"/>
              <a:gd name="connsiteY32" fmla="*/ 4756815 h 5324230"/>
              <a:gd name="connsiteX33" fmla="*/ 3847261 w 4301913"/>
              <a:gd name="connsiteY33" fmla="*/ 5216962 h 5324230"/>
              <a:gd name="connsiteX34" fmla="*/ 3422680 w 4301913"/>
              <a:gd name="connsiteY34" fmla="*/ 5222784 h 5324230"/>
              <a:gd name="connsiteX35" fmla="*/ 3313176 w 4301913"/>
              <a:gd name="connsiteY35" fmla="*/ 5151314 h 5324230"/>
              <a:gd name="connsiteX36" fmla="*/ 3369638 w 4301913"/>
              <a:gd name="connsiteY36" fmla="*/ 5323498 h 5324230"/>
              <a:gd name="connsiteX37" fmla="*/ 438198 w 4301913"/>
              <a:gd name="connsiteY37" fmla="*/ 5324230 h 5324230"/>
              <a:gd name="connsiteX38" fmla="*/ 481304 w 4301913"/>
              <a:gd name="connsiteY38" fmla="*/ 4979179 h 5324230"/>
              <a:gd name="connsiteX39" fmla="*/ 398526 w 4301913"/>
              <a:gd name="connsiteY39" fmla="*/ 4755101 h 5324230"/>
              <a:gd name="connsiteX40" fmla="*/ 421207 w 4301913"/>
              <a:gd name="connsiteY40" fmla="*/ 4524378 h 5324230"/>
              <a:gd name="connsiteX41" fmla="*/ 348297 w 4301913"/>
              <a:gd name="connsiteY41" fmla="*/ 4473120 h 5324230"/>
              <a:gd name="connsiteX42" fmla="*/ 279224 w 4301913"/>
              <a:gd name="connsiteY42" fmla="*/ 4134948 h 5324230"/>
              <a:gd name="connsiteX43" fmla="*/ 73305 w 4301913"/>
              <a:gd name="connsiteY43" fmla="*/ 3621969 h 5324230"/>
              <a:gd name="connsiteX44" fmla="*/ 12523 w 4301913"/>
              <a:gd name="connsiteY44" fmla="*/ 3119269 h 5324230"/>
              <a:gd name="connsiteX45" fmla="*/ 109829 w 4301913"/>
              <a:gd name="connsiteY45" fmla="*/ 2487946 h 5324230"/>
              <a:gd name="connsiteX46" fmla="*/ 874434 w 4301913"/>
              <a:gd name="connsiteY46" fmla="*/ 2132575 h 5324230"/>
              <a:gd name="connsiteX47" fmla="*/ 1273431 w 4301913"/>
              <a:gd name="connsiteY47" fmla="*/ 1758902 h 5324230"/>
              <a:gd name="connsiteX48" fmla="*/ 1281747 w 4301913"/>
              <a:gd name="connsiteY48" fmla="*/ 1766651 h 5324230"/>
              <a:gd name="connsiteX49" fmla="*/ 1956993 w 4301913"/>
              <a:gd name="connsiteY49" fmla="*/ 2690917 h 5324230"/>
              <a:gd name="connsiteX50" fmla="*/ 1754023 w 4301913"/>
              <a:gd name="connsiteY50" fmla="*/ 2443267 h 5324230"/>
              <a:gd name="connsiteX51" fmla="*/ 2026615 w 4301913"/>
              <a:gd name="connsiteY51" fmla="*/ 2183146 h 5324230"/>
              <a:gd name="connsiteX52" fmla="*/ 2044038 w 4301913"/>
              <a:gd name="connsiteY52" fmla="*/ 2183376 h 5324230"/>
              <a:gd name="connsiteX53" fmla="*/ 1900529 w 4301913"/>
              <a:gd name="connsiteY53" fmla="*/ 2106944 h 5324230"/>
              <a:gd name="connsiteX54" fmla="*/ 1525079 w 4301913"/>
              <a:gd name="connsiteY54" fmla="*/ 1935494 h 5324230"/>
              <a:gd name="connsiteX55" fmla="*/ 1329029 w 4301913"/>
              <a:gd name="connsiteY55" fmla="*/ 1706894 h 5324230"/>
              <a:gd name="connsiteX56" fmla="*/ 1195679 w 4301913"/>
              <a:gd name="connsiteY56" fmla="*/ 1325894 h 5324230"/>
              <a:gd name="connsiteX57" fmla="*/ 1114614 w 4301913"/>
              <a:gd name="connsiteY57" fmla="*/ 1385991 h 5324230"/>
              <a:gd name="connsiteX58" fmla="*/ 960295 w 4301913"/>
              <a:gd name="connsiteY58" fmla="*/ 992999 h 5324230"/>
              <a:gd name="connsiteX59" fmla="*/ 1055408 w 4301913"/>
              <a:gd name="connsiteY59" fmla="*/ 898982 h 5324230"/>
              <a:gd name="connsiteX60" fmla="*/ 1737713 w 4301913"/>
              <a:gd name="connsiteY60" fmla="*/ 0 h 532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301913" h="5324230">
                <a:moveTo>
                  <a:pt x="2373452" y="4142218"/>
                </a:moveTo>
                <a:cubicBezTo>
                  <a:pt x="2537913" y="4328606"/>
                  <a:pt x="2521465" y="4373558"/>
                  <a:pt x="2491863" y="4504031"/>
                </a:cubicBezTo>
                <a:cubicBezTo>
                  <a:pt x="2580670" y="4487585"/>
                  <a:pt x="2613564" y="4300100"/>
                  <a:pt x="2514887" y="4224449"/>
                </a:cubicBezTo>
                <a:lnTo>
                  <a:pt x="2373452" y="4142218"/>
                </a:lnTo>
                <a:close/>
                <a:moveTo>
                  <a:pt x="1737713" y="0"/>
                </a:moveTo>
                <a:cubicBezTo>
                  <a:pt x="2425158" y="11352"/>
                  <a:pt x="2435026" y="479905"/>
                  <a:pt x="2494232" y="793865"/>
                </a:cubicBezTo>
                <a:cubicBezTo>
                  <a:pt x="2643572" y="724861"/>
                  <a:pt x="2542930" y="1106476"/>
                  <a:pt x="2531098" y="1178908"/>
                </a:cubicBezTo>
                <a:cubicBezTo>
                  <a:pt x="2495533" y="1314109"/>
                  <a:pt x="2466547" y="1288137"/>
                  <a:pt x="2424404" y="1268744"/>
                </a:cubicBezTo>
                <a:cubicBezTo>
                  <a:pt x="2416066" y="1502164"/>
                  <a:pt x="2355102" y="1617173"/>
                  <a:pt x="2241510" y="1761783"/>
                </a:cubicBezTo>
                <a:cubicBezTo>
                  <a:pt x="2224493" y="1818019"/>
                  <a:pt x="2227211" y="1861098"/>
                  <a:pt x="2220061" y="1910756"/>
                </a:cubicBezTo>
                <a:cubicBezTo>
                  <a:pt x="2220368" y="2040551"/>
                  <a:pt x="2142095" y="2121990"/>
                  <a:pt x="2066052" y="2183666"/>
                </a:cubicBezTo>
                <a:cubicBezTo>
                  <a:pt x="2195885" y="2193566"/>
                  <a:pt x="2229649" y="2389328"/>
                  <a:pt x="2317587" y="2483987"/>
                </a:cubicBezTo>
                <a:cubicBezTo>
                  <a:pt x="2319660" y="2490805"/>
                  <a:pt x="2321127" y="2497602"/>
                  <a:pt x="2322187" y="2504347"/>
                </a:cubicBezTo>
                <a:lnTo>
                  <a:pt x="2224379" y="2497471"/>
                </a:lnTo>
                <a:lnTo>
                  <a:pt x="2357729" y="2754646"/>
                </a:lnTo>
                <a:cubicBezTo>
                  <a:pt x="2335028" y="2662152"/>
                  <a:pt x="2340109" y="2592609"/>
                  <a:pt x="2322187" y="2504347"/>
                </a:cubicBezTo>
                <a:lnTo>
                  <a:pt x="2337445" y="2505420"/>
                </a:lnTo>
                <a:lnTo>
                  <a:pt x="2317587" y="2483987"/>
                </a:lnTo>
                <a:cubicBezTo>
                  <a:pt x="2305761" y="2431381"/>
                  <a:pt x="2284721" y="2371643"/>
                  <a:pt x="2245348" y="2296761"/>
                </a:cubicBezTo>
                <a:lnTo>
                  <a:pt x="2232191" y="1957698"/>
                </a:lnTo>
                <a:cubicBezTo>
                  <a:pt x="2277440" y="2105096"/>
                  <a:pt x="2296376" y="2176842"/>
                  <a:pt x="2335047" y="2199249"/>
                </a:cubicBezTo>
                <a:cubicBezTo>
                  <a:pt x="2609537" y="2319191"/>
                  <a:pt x="2854421" y="2347036"/>
                  <a:pt x="3132200" y="2447242"/>
                </a:cubicBezTo>
                <a:cubicBezTo>
                  <a:pt x="3214225" y="2485114"/>
                  <a:pt x="3322563" y="2476936"/>
                  <a:pt x="3378274" y="2560857"/>
                </a:cubicBezTo>
                <a:cubicBezTo>
                  <a:pt x="3471148" y="2656815"/>
                  <a:pt x="3478503" y="2894208"/>
                  <a:pt x="3508883" y="2990167"/>
                </a:cubicBezTo>
                <a:cubicBezTo>
                  <a:pt x="3561694" y="3072169"/>
                  <a:pt x="3568454" y="3068652"/>
                  <a:pt x="3598240" y="3107894"/>
                </a:cubicBezTo>
                <a:lnTo>
                  <a:pt x="3594745" y="3285579"/>
                </a:lnTo>
                <a:cubicBezTo>
                  <a:pt x="3632434" y="3346361"/>
                  <a:pt x="3604339" y="3311757"/>
                  <a:pt x="3651895" y="3356092"/>
                </a:cubicBezTo>
                <a:lnTo>
                  <a:pt x="3637711" y="3431264"/>
                </a:lnTo>
                <a:cubicBezTo>
                  <a:pt x="3669461" y="3449674"/>
                  <a:pt x="3681475" y="3431904"/>
                  <a:pt x="3719804" y="3476627"/>
                </a:cubicBezTo>
                <a:cubicBezTo>
                  <a:pt x="3747100" y="3522174"/>
                  <a:pt x="3715190" y="3574298"/>
                  <a:pt x="3712883" y="3623134"/>
                </a:cubicBezTo>
                <a:cubicBezTo>
                  <a:pt x="3810737" y="3668338"/>
                  <a:pt x="3974375" y="3976678"/>
                  <a:pt x="4072229" y="4192921"/>
                </a:cubicBezTo>
                <a:lnTo>
                  <a:pt x="4224629" y="4288171"/>
                </a:lnTo>
                <a:cubicBezTo>
                  <a:pt x="4276342" y="4450964"/>
                  <a:pt x="4308321" y="4521659"/>
                  <a:pt x="4300829" y="4756815"/>
                </a:cubicBezTo>
                <a:cubicBezTo>
                  <a:pt x="4202268" y="4993524"/>
                  <a:pt x="4185935" y="5141424"/>
                  <a:pt x="3847261" y="5216962"/>
                </a:cubicBezTo>
                <a:lnTo>
                  <a:pt x="3422680" y="5222784"/>
                </a:lnTo>
                <a:cubicBezTo>
                  <a:pt x="3348901" y="5207732"/>
                  <a:pt x="3373798" y="5209126"/>
                  <a:pt x="3313176" y="5151314"/>
                </a:cubicBezTo>
                <a:lnTo>
                  <a:pt x="3369638" y="5323498"/>
                </a:lnTo>
                <a:lnTo>
                  <a:pt x="438198" y="5324230"/>
                </a:lnTo>
                <a:lnTo>
                  <a:pt x="481304" y="4979179"/>
                </a:lnTo>
                <a:cubicBezTo>
                  <a:pt x="453711" y="4893522"/>
                  <a:pt x="445854" y="4867071"/>
                  <a:pt x="398526" y="4755101"/>
                </a:cubicBezTo>
                <a:cubicBezTo>
                  <a:pt x="403894" y="4649687"/>
                  <a:pt x="389525" y="4652816"/>
                  <a:pt x="421207" y="4524378"/>
                </a:cubicBezTo>
                <a:lnTo>
                  <a:pt x="348297" y="4473120"/>
                </a:lnTo>
                <a:cubicBezTo>
                  <a:pt x="328562" y="4368071"/>
                  <a:pt x="354876" y="4328805"/>
                  <a:pt x="279224" y="4134948"/>
                </a:cubicBezTo>
                <a:cubicBezTo>
                  <a:pt x="217163" y="3997944"/>
                  <a:pt x="138656" y="3874096"/>
                  <a:pt x="73305" y="3621969"/>
                </a:cubicBezTo>
                <a:cubicBezTo>
                  <a:pt x="24538" y="3425896"/>
                  <a:pt x="71158" y="3338367"/>
                  <a:pt x="12523" y="3119269"/>
                </a:cubicBezTo>
                <a:cubicBezTo>
                  <a:pt x="12066" y="2833176"/>
                  <a:pt x="-50885" y="2823377"/>
                  <a:pt x="109829" y="2487946"/>
                </a:cubicBezTo>
                <a:cubicBezTo>
                  <a:pt x="259443" y="2339886"/>
                  <a:pt x="589963" y="2214850"/>
                  <a:pt x="874434" y="2132575"/>
                </a:cubicBezTo>
                <a:cubicBezTo>
                  <a:pt x="1092173" y="2072702"/>
                  <a:pt x="1226075" y="1743973"/>
                  <a:pt x="1273431" y="1758902"/>
                </a:cubicBezTo>
                <a:cubicBezTo>
                  <a:pt x="1276588" y="1759897"/>
                  <a:pt x="1279360" y="1762420"/>
                  <a:pt x="1281747" y="1766651"/>
                </a:cubicBezTo>
                <a:cubicBezTo>
                  <a:pt x="1249173" y="1864230"/>
                  <a:pt x="1677091" y="2363092"/>
                  <a:pt x="1956993" y="2690917"/>
                </a:cubicBezTo>
                <a:cubicBezTo>
                  <a:pt x="1924422" y="2597402"/>
                  <a:pt x="1924741" y="2576252"/>
                  <a:pt x="1754023" y="2443267"/>
                </a:cubicBezTo>
                <a:lnTo>
                  <a:pt x="2026615" y="2183146"/>
                </a:lnTo>
                <a:lnTo>
                  <a:pt x="2044038" y="2183376"/>
                </a:lnTo>
                <a:cubicBezTo>
                  <a:pt x="1996486" y="2148046"/>
                  <a:pt x="1948508" y="2133093"/>
                  <a:pt x="1900529" y="2106944"/>
                </a:cubicBezTo>
                <a:cubicBezTo>
                  <a:pt x="1791825" y="2112289"/>
                  <a:pt x="1739038" y="2170262"/>
                  <a:pt x="1525079" y="1935494"/>
                </a:cubicBezTo>
                <a:cubicBezTo>
                  <a:pt x="1452054" y="1859294"/>
                  <a:pt x="1388897" y="1806119"/>
                  <a:pt x="1329029" y="1706894"/>
                </a:cubicBezTo>
                <a:cubicBezTo>
                  <a:pt x="1251687" y="1593051"/>
                  <a:pt x="1240129" y="1452894"/>
                  <a:pt x="1195679" y="1325894"/>
                </a:cubicBezTo>
                <a:cubicBezTo>
                  <a:pt x="1168657" y="1345926"/>
                  <a:pt x="1148214" y="1379116"/>
                  <a:pt x="1114614" y="1385991"/>
                </a:cubicBezTo>
                <a:cubicBezTo>
                  <a:pt x="1060982" y="1393140"/>
                  <a:pt x="971167" y="1160178"/>
                  <a:pt x="960295" y="992999"/>
                </a:cubicBezTo>
                <a:cubicBezTo>
                  <a:pt x="956914" y="871755"/>
                  <a:pt x="1002873" y="898526"/>
                  <a:pt x="1055408" y="898982"/>
                </a:cubicBezTo>
                <a:cubicBezTo>
                  <a:pt x="961597" y="398680"/>
                  <a:pt x="1206574" y="23367"/>
                  <a:pt x="1737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TextBox 26">
            <a:extLst>
              <a:ext uri="{FF2B5EF4-FFF2-40B4-BE49-F238E27FC236}">
                <a16:creationId xmlns:a16="http://schemas.microsoft.com/office/drawing/2014/main" id="{6F3D8C5F-38B9-4C24-B8F7-8D50A9528A91}"/>
              </a:ext>
            </a:extLst>
          </p:cNvPr>
          <p:cNvSpPr txBox="1"/>
          <p:nvPr/>
        </p:nvSpPr>
        <p:spPr>
          <a:xfrm>
            <a:off x="7144295" y="3522206"/>
            <a:ext cx="3324225" cy="707886"/>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Mentored by:</a:t>
            </a:r>
          </a:p>
          <a:p>
            <a:r>
              <a:rPr lang="en-IN" sz="2000" b="1" dirty="0">
                <a:solidFill>
                  <a:schemeClr val="bg1"/>
                </a:solidFill>
                <a:latin typeface="Times New Roman" panose="02020603050405020304" pitchFamily="18" charset="0"/>
                <a:cs typeface="Times New Roman" panose="02020603050405020304" pitchFamily="18" charset="0"/>
              </a:rPr>
              <a:t>AKASH NAKASHE</a:t>
            </a:r>
          </a:p>
        </p:txBody>
      </p:sp>
    </p:spTree>
    <p:extLst>
      <p:ext uri="{BB962C8B-B14F-4D97-AF65-F5344CB8AC3E}">
        <p14:creationId xmlns:p14="http://schemas.microsoft.com/office/powerpoint/2010/main" val="290655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ECB607-0162-4A1A-890E-6B078F0B2F07}"/>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5" name="Text Placeholder 1">
            <a:extLst>
              <a:ext uri="{FF2B5EF4-FFF2-40B4-BE49-F238E27FC236}">
                <a16:creationId xmlns:a16="http://schemas.microsoft.com/office/drawing/2014/main" id="{4D4F5FC6-BAB7-45DE-9A90-B57757182E65}"/>
              </a:ext>
            </a:extLst>
          </p:cNvPr>
          <p:cNvSpPr txBox="1">
            <a:spLocks/>
          </p:cNvSpPr>
          <p:nvPr/>
        </p:nvSpPr>
        <p:spPr>
          <a:xfrm>
            <a:off x="625260" y="903711"/>
            <a:ext cx="7737307" cy="27805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solidFill>
                  <a:schemeClr val="accent2"/>
                </a:solidFill>
                <a:latin typeface="Times New Roman" panose="02020603050405020304" pitchFamily="18" charset="0"/>
                <a:cs typeface="Times New Roman" panose="02020603050405020304" pitchFamily="18" charset="0"/>
              </a:rPr>
              <a:t>CORPORATE INSURANCE</a:t>
            </a:r>
          </a:p>
          <a:p>
            <a:r>
              <a:rPr lang="en-US" sz="2400" dirty="0">
                <a:solidFill>
                  <a:schemeClr val="tx1"/>
                </a:solidFill>
                <a:latin typeface="Times New Roman" panose="02020603050405020304" pitchFamily="18" charset="0"/>
                <a:cs typeface="Times New Roman" panose="02020603050405020304" pitchFamily="18" charset="0"/>
              </a:rPr>
              <a:t>Corporate</a:t>
            </a:r>
            <a:r>
              <a:rPr lang="en-IN" sz="2400" dirty="0">
                <a:solidFill>
                  <a:schemeClr val="tx1"/>
                </a:solidFill>
                <a:latin typeface="Times New Roman" panose="02020603050405020304" pitchFamily="18" charset="0"/>
                <a:cs typeface="Times New Roman" panose="02020603050405020304" pitchFamily="18" charset="0"/>
              </a:rPr>
              <a:t> Insurance is also provided in India. It provides coverage to a group of people belonging to a common community (typically as employees of a company). These plans are generally uniform in nature, offering the same benefits to all employees or members of the group.</a:t>
            </a:r>
          </a:p>
        </p:txBody>
      </p:sp>
      <p:sp>
        <p:nvSpPr>
          <p:cNvPr id="7" name="TextBox 6">
            <a:extLst>
              <a:ext uri="{FF2B5EF4-FFF2-40B4-BE49-F238E27FC236}">
                <a16:creationId xmlns:a16="http://schemas.microsoft.com/office/drawing/2014/main" id="{B4D75C03-9200-4A87-BE51-61A0B2A8F34F}"/>
              </a:ext>
            </a:extLst>
          </p:cNvPr>
          <p:cNvSpPr txBox="1"/>
          <p:nvPr/>
        </p:nvSpPr>
        <p:spPr>
          <a:xfrm>
            <a:off x="625260" y="4161815"/>
            <a:ext cx="7944310" cy="1323439"/>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accent2"/>
                </a:solidFill>
                <a:latin typeface="Times New Roman" panose="02020603050405020304" pitchFamily="18" charset="0"/>
                <a:cs typeface="Times New Roman" panose="02020603050405020304" pitchFamily="18" charset="0"/>
              </a:rPr>
              <a:t>INDIVIDUAL INSURANCE </a:t>
            </a:r>
            <a:endParaRPr lang="en-US" sz="32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accent3">
                    <a:lumMod val="25000"/>
                  </a:schemeClr>
                </a:solidFill>
                <a:latin typeface="Times New Roman" panose="02020603050405020304" pitchFamily="18" charset="0"/>
                <a:cs typeface="Times New Roman" panose="02020603050405020304" pitchFamily="18" charset="0"/>
              </a:rPr>
              <a:t>Insurance you buy on your own i.e. not through an employer or association is called individual insurance.</a:t>
            </a:r>
            <a:endParaRPr lang="en-US" sz="2400" dirty="0">
              <a:solidFill>
                <a:schemeClr val="accent3">
                  <a:lumMod val="2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9B588EE-5FFD-414A-AF1F-9DF054C64935}"/>
              </a:ext>
            </a:extLst>
          </p:cNvPr>
          <p:cNvSpPr/>
          <p:nvPr/>
        </p:nvSpPr>
        <p:spPr>
          <a:xfrm>
            <a:off x="8757138" y="970047"/>
            <a:ext cx="3040966" cy="251627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24A176-848E-4EE2-AFCC-63A4FAEF1FA1}"/>
              </a:ext>
            </a:extLst>
          </p:cNvPr>
          <p:cNvSpPr/>
          <p:nvPr/>
        </p:nvSpPr>
        <p:spPr>
          <a:xfrm>
            <a:off x="8757139" y="3755403"/>
            <a:ext cx="3040964" cy="2294021"/>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8115AD3-8358-43BB-8670-C875FC9BAF40}"/>
              </a:ext>
            </a:extLst>
          </p:cNvPr>
          <p:cNvSpPr/>
          <p:nvPr/>
        </p:nvSpPr>
        <p:spPr>
          <a:xfrm>
            <a:off x="8757138" y="970047"/>
            <a:ext cx="3040966" cy="2516276"/>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44A951-30BB-4A46-85DD-CA2B4D2DD51B}"/>
              </a:ext>
            </a:extLst>
          </p:cNvPr>
          <p:cNvSpPr/>
          <p:nvPr/>
        </p:nvSpPr>
        <p:spPr>
          <a:xfrm>
            <a:off x="8784994" y="3755403"/>
            <a:ext cx="3040966" cy="229402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712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D21D-D7C0-4F9A-9F2B-AC457C3F50B3}"/>
              </a:ext>
            </a:extLst>
          </p:cNvPr>
          <p:cNvSpPr>
            <a:spLocks noGrp="1"/>
          </p:cNvSpPr>
          <p:nvPr>
            <p:ph type="title"/>
          </p:nvPr>
        </p:nvSpPr>
        <p:spPr>
          <a:xfrm>
            <a:off x="491970" y="231960"/>
            <a:ext cx="4310849" cy="922137"/>
          </a:xfrm>
        </p:spPr>
        <p:txBody>
          <a:bodyPr>
            <a:normAutofit/>
          </a:bodyPr>
          <a:lstStyle/>
          <a:p>
            <a:r>
              <a:rPr lang="en-US" sz="4500" dirty="0">
                <a:latin typeface="Times New Roman" panose="02020603050405020304" pitchFamily="18" charset="0"/>
                <a:cs typeface="Times New Roman" panose="02020603050405020304" pitchFamily="18" charset="0"/>
              </a:rPr>
              <a:t>DEFINITIONS-</a:t>
            </a:r>
            <a:endParaRPr lang="en-IN" sz="4500" dirty="0"/>
          </a:p>
        </p:txBody>
      </p:sp>
      <p:sp>
        <p:nvSpPr>
          <p:cNvPr id="3" name="Slide Number Placeholder 2">
            <a:extLst>
              <a:ext uri="{FF2B5EF4-FFF2-40B4-BE49-F238E27FC236}">
                <a16:creationId xmlns:a16="http://schemas.microsoft.com/office/drawing/2014/main" id="{A37B6AED-0AF7-4556-AF99-8B7F01B5F346}"/>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5" name="object 5" descr="Beige rectangle">
            <a:extLst>
              <a:ext uri="{FF2B5EF4-FFF2-40B4-BE49-F238E27FC236}">
                <a16:creationId xmlns:a16="http://schemas.microsoft.com/office/drawing/2014/main" id="{3C92F7F0-3B64-47BD-9EF7-6E54C8302CC9}"/>
              </a:ext>
            </a:extLst>
          </p:cNvPr>
          <p:cNvSpPr/>
          <p:nvPr/>
        </p:nvSpPr>
        <p:spPr>
          <a:xfrm flipV="1">
            <a:off x="579515" y="891694"/>
            <a:ext cx="4135757" cy="74317"/>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9" name="object 6" descr="Blue rectangle">
            <a:extLst>
              <a:ext uri="{FF2B5EF4-FFF2-40B4-BE49-F238E27FC236}">
                <a16:creationId xmlns:a16="http://schemas.microsoft.com/office/drawing/2014/main" id="{C9205107-16C2-4361-9454-130BD212610C}"/>
              </a:ext>
            </a:extLst>
          </p:cNvPr>
          <p:cNvSpPr/>
          <p:nvPr/>
        </p:nvSpPr>
        <p:spPr>
          <a:xfrm>
            <a:off x="461640" y="1411550"/>
            <a:ext cx="10848512" cy="483833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PREMIUM - </a:t>
            </a:r>
            <a:r>
              <a:rPr lang="en-IN" dirty="0">
                <a:solidFill>
                  <a:schemeClr val="bg1"/>
                </a:solidFill>
                <a:latin typeface="Times New Roman" panose="02020603050405020304" pitchFamily="18" charset="0"/>
                <a:cs typeface="Times New Roman" panose="02020603050405020304" pitchFamily="18" charset="0"/>
              </a:rPr>
              <a:t>Premium is an amount paid periodically to the insurer by the insured for covering his risk.</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CLAIM - </a:t>
            </a:r>
            <a:r>
              <a:rPr lang="en-IN" dirty="0">
                <a:solidFill>
                  <a:schemeClr val="bg1"/>
                </a:solidFill>
                <a:latin typeface="Times New Roman" panose="02020603050405020304" pitchFamily="18" charset="0"/>
                <a:cs typeface="Times New Roman" panose="02020603050405020304" pitchFamily="18" charset="0"/>
              </a:rPr>
              <a:t>An insurance claim is a formal request by a policyholder to an insurance company for coverage or compensation for a covered loss or policy event.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INSURANCE COVER - </a:t>
            </a:r>
            <a:r>
              <a:rPr lang="en-IN" dirty="0">
                <a:solidFill>
                  <a:schemeClr val="bg1"/>
                </a:solidFill>
                <a:latin typeface="Times New Roman" panose="02020603050405020304" pitchFamily="18" charset="0"/>
                <a:cs typeface="Times New Roman" panose="02020603050405020304" pitchFamily="18" charset="0"/>
              </a:rPr>
              <a:t>Insurance coverage is the amount of risk or liability that is covered for an individual or entity by way of insurance services.</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MATURITY BENEFIT- </a:t>
            </a:r>
            <a:r>
              <a:rPr lang="en-IN" dirty="0">
                <a:solidFill>
                  <a:schemeClr val="bg1"/>
                </a:solidFill>
                <a:latin typeface="Times New Roman" panose="02020603050405020304" pitchFamily="18" charset="0"/>
                <a:cs typeface="Times New Roman" panose="02020603050405020304" pitchFamily="18" charset="0"/>
              </a:rPr>
              <a:t>Maturity benefits indicate the sum received by a policyholder or his/her beneficiaries when a policy matures.</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ASSURANCE- </a:t>
            </a:r>
            <a:r>
              <a:rPr lang="en-IN" dirty="0">
                <a:solidFill>
                  <a:schemeClr val="bg1"/>
                </a:solidFill>
                <a:latin typeface="Times New Roman" panose="02020603050405020304" pitchFamily="18" charset="0"/>
                <a:cs typeface="Times New Roman" panose="02020603050405020304" pitchFamily="18" charset="0"/>
              </a:rPr>
              <a:t>Assurance refers to financial coverage that provides remuneration for an event that is certain to happen. Unlike insurance, which covers hazards over a specific policy term, assurance is permanent coverage over extended periods, often up to the insured’s death.</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ENDORSEMENT- </a:t>
            </a:r>
            <a:r>
              <a:rPr lang="en-IN" dirty="0">
                <a:solidFill>
                  <a:schemeClr val="bg1"/>
                </a:solidFill>
                <a:latin typeface="Times New Roman" panose="02020603050405020304" pitchFamily="18" charset="0"/>
                <a:cs typeface="Times New Roman" panose="02020603050405020304" pitchFamily="18" charset="0"/>
              </a:rPr>
              <a:t>An insurance endorsement, also called a rider, is a change to your insurance policy that adjusts your coverage.</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861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6" name="object 5" descr="Beige rectangle">
            <a:extLst>
              <a:ext uri="{FF2B5EF4-FFF2-40B4-BE49-F238E27FC236}">
                <a16:creationId xmlns:a16="http://schemas.microsoft.com/office/drawing/2014/main" id="{57273D16-2666-4DCC-A563-51B789AE2992}"/>
              </a:ext>
            </a:extLst>
          </p:cNvPr>
          <p:cNvSpPr/>
          <p:nvPr/>
        </p:nvSpPr>
        <p:spPr>
          <a:xfrm rot="5400000">
            <a:off x="2718595" y="2741012"/>
            <a:ext cx="4800645" cy="48874"/>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5" name="TextBox 14">
            <a:extLst>
              <a:ext uri="{FF2B5EF4-FFF2-40B4-BE49-F238E27FC236}">
                <a16:creationId xmlns:a16="http://schemas.microsoft.com/office/drawing/2014/main" id="{FA3F9155-8670-4887-A617-1F4B843DEA29}"/>
              </a:ext>
            </a:extLst>
          </p:cNvPr>
          <p:cNvSpPr txBox="1"/>
          <p:nvPr/>
        </p:nvSpPr>
        <p:spPr>
          <a:xfrm>
            <a:off x="5348844" y="683582"/>
            <a:ext cx="6551625" cy="3416320"/>
          </a:xfrm>
          <a:prstGeom prst="rect">
            <a:avLst/>
          </a:prstGeom>
          <a:noFill/>
        </p:spPr>
        <p:txBody>
          <a:bodyPr wrap="square" rtlCol="0">
            <a:spAutoFit/>
          </a:bodyPr>
          <a:lstStyle/>
          <a:p>
            <a:r>
              <a:rPr lang="en-US" altLang="ko-KR" sz="5400" b="1" dirty="0">
                <a:solidFill>
                  <a:schemeClr val="bg1"/>
                </a:solidFill>
                <a:latin typeface="Times New Roman" panose="02020603050405020304" pitchFamily="18" charset="0"/>
                <a:cs typeface="Times New Roman" panose="02020603050405020304" pitchFamily="18" charset="0"/>
              </a:rPr>
              <a:t>DATA PRE-PROCESSING </a:t>
            </a:r>
          </a:p>
          <a:p>
            <a:r>
              <a:rPr lang="en-US" altLang="ko-KR" sz="5400" b="1" dirty="0">
                <a:solidFill>
                  <a:schemeClr val="bg1"/>
                </a:solidFill>
                <a:latin typeface="Times New Roman" panose="02020603050405020304" pitchFamily="18" charset="0"/>
                <a:cs typeface="Times New Roman" panose="02020603050405020304" pitchFamily="18" charset="0"/>
              </a:rPr>
              <a:t>AND </a:t>
            </a:r>
          </a:p>
          <a:p>
            <a:r>
              <a:rPr lang="en-US" altLang="ko-KR" sz="5400" b="1" dirty="0">
                <a:solidFill>
                  <a:schemeClr val="bg1"/>
                </a:solidFill>
                <a:latin typeface="Times New Roman" panose="02020603050405020304" pitchFamily="18" charset="0"/>
                <a:cs typeface="Times New Roman" panose="02020603050405020304" pitchFamily="18" charset="0"/>
              </a:rPr>
              <a:t>REPRESENTATION</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46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6" name="TextBox 5">
            <a:extLst>
              <a:ext uri="{FF2B5EF4-FFF2-40B4-BE49-F238E27FC236}">
                <a16:creationId xmlns:a16="http://schemas.microsoft.com/office/drawing/2014/main" id="{90429147-8441-4248-A2FD-E4807C3B677C}"/>
              </a:ext>
            </a:extLst>
          </p:cNvPr>
          <p:cNvSpPr txBox="1"/>
          <p:nvPr/>
        </p:nvSpPr>
        <p:spPr>
          <a:xfrm>
            <a:off x="915637" y="3836071"/>
            <a:ext cx="8997972" cy="1015663"/>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2">
                    <a:lumMod val="75000"/>
                  </a:schemeClr>
                </a:solidFill>
              </a:rPr>
              <a:t>Data cleaning is a step after collection and tabulation of data.</a:t>
            </a:r>
          </a:p>
          <a:p>
            <a:pPr marL="285750" indent="-285750">
              <a:buFont typeface="Arial"/>
              <a:buChar char="•"/>
            </a:pPr>
            <a:r>
              <a:rPr lang="en-US" sz="2000" dirty="0">
                <a:solidFill>
                  <a:schemeClr val="accent2">
                    <a:lumMod val="75000"/>
                  </a:schemeClr>
                </a:solidFill>
                <a:cs typeface="Arial"/>
              </a:rPr>
              <a:t>It means to remove empty rows or columns so that the data can be further processed and used for analyzing and further coming to a conclusion.</a:t>
            </a:r>
          </a:p>
        </p:txBody>
      </p:sp>
      <p:sp>
        <p:nvSpPr>
          <p:cNvPr id="18" name="TextBox 17">
            <a:extLst>
              <a:ext uri="{FF2B5EF4-FFF2-40B4-BE49-F238E27FC236}">
                <a16:creationId xmlns:a16="http://schemas.microsoft.com/office/drawing/2014/main" id="{D2866620-EA81-44AD-8DC6-B6E0D2CF93B0}"/>
              </a:ext>
            </a:extLst>
          </p:cNvPr>
          <p:cNvSpPr txBox="1"/>
          <p:nvPr/>
        </p:nvSpPr>
        <p:spPr>
          <a:xfrm>
            <a:off x="915637" y="2162120"/>
            <a:ext cx="8997972" cy="1015663"/>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2">
                    <a:lumMod val="75000"/>
                  </a:schemeClr>
                </a:solidFill>
                <a:cs typeface="Arial"/>
              </a:rPr>
              <a:t>Tabulation</a:t>
            </a:r>
          </a:p>
          <a:p>
            <a:pPr marL="342900" indent="-342900">
              <a:buFont typeface="Arial" panose="020B0604020202020204" pitchFamily="34" charset="0"/>
              <a:buChar char="•"/>
            </a:pPr>
            <a:r>
              <a:rPr lang="en-US" sz="2000" dirty="0">
                <a:solidFill>
                  <a:schemeClr val="accent2">
                    <a:lumMod val="75000"/>
                  </a:schemeClr>
                </a:solidFill>
                <a:cs typeface="Arial"/>
              </a:rPr>
              <a:t>In tabulation, we convert the raw data into tables so that it is easier to clean the data.</a:t>
            </a:r>
          </a:p>
        </p:txBody>
      </p:sp>
      <p:sp>
        <p:nvSpPr>
          <p:cNvPr id="20" name="TextBox 19">
            <a:extLst>
              <a:ext uri="{FF2B5EF4-FFF2-40B4-BE49-F238E27FC236}">
                <a16:creationId xmlns:a16="http://schemas.microsoft.com/office/drawing/2014/main" id="{483F4CCB-9BE1-4370-B75D-D1A7DB1A4CB2}"/>
              </a:ext>
            </a:extLst>
          </p:cNvPr>
          <p:cNvSpPr txBox="1"/>
          <p:nvPr/>
        </p:nvSpPr>
        <p:spPr>
          <a:xfrm>
            <a:off x="915637" y="3278536"/>
            <a:ext cx="8360229" cy="400110"/>
          </a:xfrm>
          <a:prstGeom prst="rect">
            <a:avLst/>
          </a:prstGeom>
          <a:noFill/>
        </p:spPr>
        <p:txBody>
          <a:bodyPr wrap="square" rtlCol="0">
            <a:spAutoFit/>
          </a:bodyPr>
          <a:lstStyle/>
          <a:p>
            <a:r>
              <a:rPr lang="en-IN" sz="2000" dirty="0">
                <a:solidFill>
                  <a:schemeClr val="bg1"/>
                </a:solidFill>
              </a:rPr>
              <a:t>3.  Data cleaning</a:t>
            </a:r>
          </a:p>
        </p:txBody>
      </p:sp>
      <p:sp>
        <p:nvSpPr>
          <p:cNvPr id="22" name="TextBox 21">
            <a:extLst>
              <a:ext uri="{FF2B5EF4-FFF2-40B4-BE49-F238E27FC236}">
                <a16:creationId xmlns:a16="http://schemas.microsoft.com/office/drawing/2014/main" id="{A1667223-64A3-4E6A-8C98-D8AA3463DD44}"/>
              </a:ext>
            </a:extLst>
          </p:cNvPr>
          <p:cNvSpPr txBox="1"/>
          <p:nvPr/>
        </p:nvSpPr>
        <p:spPr>
          <a:xfrm>
            <a:off x="915637" y="5009159"/>
            <a:ext cx="5962261" cy="400110"/>
          </a:xfrm>
          <a:prstGeom prst="rect">
            <a:avLst/>
          </a:prstGeom>
          <a:noFill/>
        </p:spPr>
        <p:txBody>
          <a:bodyPr wrap="square" rtlCol="0">
            <a:spAutoFit/>
          </a:bodyPr>
          <a:lstStyle/>
          <a:p>
            <a:r>
              <a:rPr lang="en-IN" sz="2000" dirty="0">
                <a:solidFill>
                  <a:schemeClr val="bg1"/>
                </a:solidFill>
              </a:rPr>
              <a:t>4.  Data Representation.</a:t>
            </a:r>
          </a:p>
        </p:txBody>
      </p:sp>
      <p:sp>
        <p:nvSpPr>
          <p:cNvPr id="24" name="TextBox 23">
            <a:extLst>
              <a:ext uri="{FF2B5EF4-FFF2-40B4-BE49-F238E27FC236}">
                <a16:creationId xmlns:a16="http://schemas.microsoft.com/office/drawing/2014/main" id="{C645AE27-422A-4DE5-B821-46F3857AE5AF}"/>
              </a:ext>
            </a:extLst>
          </p:cNvPr>
          <p:cNvSpPr txBox="1"/>
          <p:nvPr/>
        </p:nvSpPr>
        <p:spPr>
          <a:xfrm>
            <a:off x="915637" y="5508558"/>
            <a:ext cx="8997972" cy="400110"/>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2">
                    <a:lumMod val="75000"/>
                  </a:schemeClr>
                </a:solidFill>
              </a:rPr>
              <a:t>We’re representing the data in the form of bar charts and histograms.</a:t>
            </a:r>
            <a:endParaRPr lang="en-US" sz="2000" dirty="0">
              <a:solidFill>
                <a:schemeClr val="accent2">
                  <a:lumMod val="75000"/>
                </a:schemeClr>
              </a:solidFill>
              <a:cs typeface="Arial"/>
            </a:endParaRPr>
          </a:p>
        </p:txBody>
      </p:sp>
      <p:sp>
        <p:nvSpPr>
          <p:cNvPr id="26" name="TextBox 25">
            <a:extLst>
              <a:ext uri="{FF2B5EF4-FFF2-40B4-BE49-F238E27FC236}">
                <a16:creationId xmlns:a16="http://schemas.microsoft.com/office/drawing/2014/main" id="{70D7E3FF-282A-4580-AD1F-9E4ECC5A0D89}"/>
              </a:ext>
            </a:extLst>
          </p:cNvPr>
          <p:cNvSpPr txBox="1"/>
          <p:nvPr/>
        </p:nvSpPr>
        <p:spPr>
          <a:xfrm>
            <a:off x="915637" y="1299409"/>
            <a:ext cx="9479902" cy="707886"/>
          </a:xfrm>
          <a:prstGeom prst="rect">
            <a:avLst/>
          </a:prstGeom>
          <a:noFill/>
        </p:spPr>
        <p:txBody>
          <a:bodyPr wrap="square" rtlCol="0">
            <a:spAutoFit/>
          </a:bodyPr>
          <a:lstStyle/>
          <a:p>
            <a:r>
              <a:rPr lang="en-IN" sz="2000" dirty="0">
                <a:solidFill>
                  <a:schemeClr val="bg1"/>
                </a:solidFill>
              </a:rPr>
              <a:t>1.  Primary data collection through a questionnaire (Sample size=100).</a:t>
            </a:r>
          </a:p>
          <a:p>
            <a:r>
              <a:rPr lang="en-IN" sz="2000" dirty="0">
                <a:solidFill>
                  <a:schemeClr val="bg1"/>
                </a:solidFill>
              </a:rPr>
              <a:t>2.  Tabulation of data.</a:t>
            </a:r>
          </a:p>
        </p:txBody>
      </p:sp>
      <p:sp>
        <p:nvSpPr>
          <p:cNvPr id="28" name="TextBox 27">
            <a:extLst>
              <a:ext uri="{FF2B5EF4-FFF2-40B4-BE49-F238E27FC236}">
                <a16:creationId xmlns:a16="http://schemas.microsoft.com/office/drawing/2014/main" id="{216CB590-EE70-4826-AE98-C995B309AA96}"/>
              </a:ext>
            </a:extLst>
          </p:cNvPr>
          <p:cNvSpPr txBox="1"/>
          <p:nvPr/>
        </p:nvSpPr>
        <p:spPr>
          <a:xfrm>
            <a:off x="810086" y="208690"/>
            <a:ext cx="7153183" cy="784830"/>
          </a:xfrm>
          <a:prstGeom prst="rect">
            <a:avLst/>
          </a:prstGeom>
          <a:noFill/>
        </p:spPr>
        <p:txBody>
          <a:bodyPr wrap="square">
            <a:spAutoFit/>
          </a:bodyPr>
          <a:lstStyle/>
          <a:p>
            <a:r>
              <a:rPr lang="en-IN" sz="4500" b="1" dirty="0">
                <a:solidFill>
                  <a:schemeClr val="bg1"/>
                </a:solidFill>
                <a:latin typeface="Times New Roman" panose="02020603050405020304" pitchFamily="18" charset="0"/>
                <a:cs typeface="Times New Roman" panose="02020603050405020304" pitchFamily="18" charset="0"/>
              </a:rPr>
              <a:t>DATA PRE-PROCESSING:</a:t>
            </a:r>
          </a:p>
        </p:txBody>
      </p:sp>
      <p:sp>
        <p:nvSpPr>
          <p:cNvPr id="30" name="object 5" descr="Beige rectangle">
            <a:extLst>
              <a:ext uri="{FF2B5EF4-FFF2-40B4-BE49-F238E27FC236}">
                <a16:creationId xmlns:a16="http://schemas.microsoft.com/office/drawing/2014/main" id="{03956A9A-2020-4472-95B6-5FC7703399C4}"/>
              </a:ext>
            </a:extLst>
          </p:cNvPr>
          <p:cNvSpPr/>
          <p:nvPr/>
        </p:nvSpPr>
        <p:spPr>
          <a:xfrm flipV="1">
            <a:off x="915637" y="996085"/>
            <a:ext cx="715318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40158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03148E-F7CE-4ED8-B436-D02517AC7C72}"/>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9" name="TextBox 8">
            <a:extLst>
              <a:ext uri="{FF2B5EF4-FFF2-40B4-BE49-F238E27FC236}">
                <a16:creationId xmlns:a16="http://schemas.microsoft.com/office/drawing/2014/main" id="{2A1B92F6-4315-4CB9-82EE-490A2A5724F8}"/>
              </a:ext>
            </a:extLst>
          </p:cNvPr>
          <p:cNvSpPr txBox="1"/>
          <p:nvPr/>
        </p:nvSpPr>
        <p:spPr>
          <a:xfrm>
            <a:off x="666514" y="1785459"/>
            <a:ext cx="5105710" cy="1938992"/>
          </a:xfrm>
          <a:prstGeom prst="rect">
            <a:avLst/>
          </a:prstGeom>
          <a:solidFill>
            <a:schemeClr val="bg1"/>
          </a:solidFill>
        </p:spPr>
        <p:txBody>
          <a:bodyPr wrap="square" rtlCol="0">
            <a:spAutoFit/>
          </a:bodyPr>
          <a:lstStyle/>
          <a:p>
            <a:r>
              <a:rPr lang="en-IN" sz="2000" dirty="0">
                <a:solidFill>
                  <a:schemeClr val="accent2">
                    <a:lumMod val="50000"/>
                  </a:schemeClr>
                </a:solidFill>
              </a:rPr>
              <a:t>1. The pie chart represents the number of males and females in the data set.</a:t>
            </a:r>
          </a:p>
          <a:p>
            <a:r>
              <a:rPr lang="en-IN" sz="2000" dirty="0">
                <a:solidFill>
                  <a:schemeClr val="accent2">
                    <a:lumMod val="50000"/>
                  </a:schemeClr>
                </a:solidFill>
              </a:rPr>
              <a:t>The number of males who’ve corporate insurance is 51.</a:t>
            </a:r>
          </a:p>
          <a:p>
            <a:r>
              <a:rPr lang="en-IN" sz="2000" dirty="0">
                <a:solidFill>
                  <a:schemeClr val="accent2">
                    <a:lumMod val="50000"/>
                  </a:schemeClr>
                </a:solidFill>
              </a:rPr>
              <a:t>The number of females who’ve corporate insurance is 49. </a:t>
            </a:r>
          </a:p>
        </p:txBody>
      </p:sp>
      <p:sp>
        <p:nvSpPr>
          <p:cNvPr id="11" name="Rectangle 10">
            <a:extLst>
              <a:ext uri="{FF2B5EF4-FFF2-40B4-BE49-F238E27FC236}">
                <a16:creationId xmlns:a16="http://schemas.microsoft.com/office/drawing/2014/main" id="{02E36C76-DE52-412A-9BD1-9716A7DBB9D7}"/>
              </a:ext>
            </a:extLst>
          </p:cNvPr>
          <p:cNvSpPr/>
          <p:nvPr/>
        </p:nvSpPr>
        <p:spPr>
          <a:xfrm>
            <a:off x="6955182" y="1365838"/>
            <a:ext cx="4015681" cy="2341106"/>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D3F815E-6B62-45E5-B355-516AEB7929A1}"/>
              </a:ext>
            </a:extLst>
          </p:cNvPr>
          <p:cNvSpPr txBox="1"/>
          <p:nvPr/>
        </p:nvSpPr>
        <p:spPr>
          <a:xfrm>
            <a:off x="678262" y="4199486"/>
            <a:ext cx="5105710" cy="1938992"/>
          </a:xfrm>
          <a:prstGeom prst="rect">
            <a:avLst/>
          </a:prstGeom>
          <a:solidFill>
            <a:schemeClr val="bg1"/>
          </a:solidFill>
        </p:spPr>
        <p:txBody>
          <a:bodyPr wrap="square" rtlCol="0">
            <a:spAutoFit/>
          </a:bodyPr>
          <a:lstStyle/>
          <a:p>
            <a:r>
              <a:rPr lang="en-IN" sz="2000" dirty="0">
                <a:solidFill>
                  <a:schemeClr val="accent2">
                    <a:lumMod val="50000"/>
                  </a:schemeClr>
                </a:solidFill>
              </a:rPr>
              <a:t>2. The bar chart represents the salary of males and females in the data set.</a:t>
            </a:r>
          </a:p>
          <a:p>
            <a:r>
              <a:rPr lang="en-IN" sz="2000" dirty="0">
                <a:solidFill>
                  <a:schemeClr val="accent2">
                    <a:lumMod val="50000"/>
                  </a:schemeClr>
                </a:solidFill>
              </a:rPr>
              <a:t>The highest number of people have salary of Rs 2,75,000</a:t>
            </a:r>
          </a:p>
          <a:p>
            <a:r>
              <a:rPr lang="en-IN" sz="2000" dirty="0">
                <a:solidFill>
                  <a:schemeClr val="accent2">
                    <a:lumMod val="50000"/>
                  </a:schemeClr>
                </a:solidFill>
              </a:rPr>
              <a:t>Less than 5 people have their salary as </a:t>
            </a:r>
          </a:p>
          <a:p>
            <a:r>
              <a:rPr lang="en-IN" sz="2000" dirty="0">
                <a:solidFill>
                  <a:schemeClr val="accent2">
                    <a:lumMod val="50000"/>
                  </a:schemeClr>
                </a:solidFill>
              </a:rPr>
              <a:t>Rs 2,50,000.</a:t>
            </a:r>
          </a:p>
        </p:txBody>
      </p:sp>
      <p:sp>
        <p:nvSpPr>
          <p:cNvPr id="15" name="Rectangle 14">
            <a:extLst>
              <a:ext uri="{FF2B5EF4-FFF2-40B4-BE49-F238E27FC236}">
                <a16:creationId xmlns:a16="http://schemas.microsoft.com/office/drawing/2014/main" id="{DDFD78F7-4D62-4FDA-B030-57E70545D530}"/>
              </a:ext>
            </a:extLst>
          </p:cNvPr>
          <p:cNvSpPr/>
          <p:nvPr/>
        </p:nvSpPr>
        <p:spPr>
          <a:xfrm>
            <a:off x="6955182" y="4029656"/>
            <a:ext cx="4015682" cy="217059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F71D8B15-5F5A-41AD-8322-5C338E7F8E57}"/>
              </a:ext>
            </a:extLst>
          </p:cNvPr>
          <p:cNvSpPr txBox="1">
            <a:spLocks/>
          </p:cNvSpPr>
          <p:nvPr/>
        </p:nvSpPr>
        <p:spPr>
          <a:xfrm>
            <a:off x="776056" y="44410"/>
            <a:ext cx="1098776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3800" dirty="0">
                <a:latin typeface="Times New Roman" panose="02020603050405020304" pitchFamily="18" charset="0"/>
                <a:cs typeface="Times New Roman" panose="02020603050405020304" pitchFamily="18" charset="0"/>
              </a:rPr>
              <a:t>EDA (Corporate Insurance):</a:t>
            </a:r>
            <a:endParaRPr lang="en-IN" sz="3800" dirty="0"/>
          </a:p>
        </p:txBody>
      </p:sp>
      <p:sp>
        <p:nvSpPr>
          <p:cNvPr id="19" name="object 5" descr="Beige rectangle">
            <a:extLst>
              <a:ext uri="{FF2B5EF4-FFF2-40B4-BE49-F238E27FC236}">
                <a16:creationId xmlns:a16="http://schemas.microsoft.com/office/drawing/2014/main" id="{26959463-7DF8-41FC-9DAB-041140141426}"/>
              </a:ext>
            </a:extLst>
          </p:cNvPr>
          <p:cNvSpPr/>
          <p:nvPr/>
        </p:nvSpPr>
        <p:spPr>
          <a:xfrm flipV="1">
            <a:off x="889004" y="869777"/>
            <a:ext cx="6277704" cy="177484"/>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graphicFrame>
        <p:nvGraphicFramePr>
          <p:cNvPr id="12" name="Chart 11">
            <a:extLst>
              <a:ext uri="{FF2B5EF4-FFF2-40B4-BE49-F238E27FC236}">
                <a16:creationId xmlns:a16="http://schemas.microsoft.com/office/drawing/2014/main" id="{21A28A0C-E2A4-4AF6-A0AF-C34DF546883E}"/>
              </a:ext>
            </a:extLst>
          </p:cNvPr>
          <p:cNvGraphicFramePr/>
          <p:nvPr>
            <p:extLst>
              <p:ext uri="{D42A27DB-BD31-4B8C-83A1-F6EECF244321}">
                <p14:modId xmlns:p14="http://schemas.microsoft.com/office/powerpoint/2010/main" val="4145300831"/>
              </p:ext>
            </p:extLst>
          </p:nvPr>
        </p:nvGraphicFramePr>
        <p:xfrm>
          <a:off x="6469978" y="1365838"/>
          <a:ext cx="4923182" cy="2375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A94328B3-ACFF-0345-A40A-C969895D4CE3}"/>
              </a:ext>
            </a:extLst>
          </p:cNvPr>
          <p:cNvGraphicFramePr/>
          <p:nvPr>
            <p:extLst>
              <p:ext uri="{D42A27DB-BD31-4B8C-83A1-F6EECF244321}">
                <p14:modId xmlns:p14="http://schemas.microsoft.com/office/powerpoint/2010/main" val="1581347471"/>
              </p:ext>
            </p:extLst>
          </p:nvPr>
        </p:nvGraphicFramePr>
        <p:xfrm>
          <a:off x="6955182" y="4025520"/>
          <a:ext cx="4015682" cy="2174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677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092558-D5D0-4C50-90B9-FD7FFA87A622}"/>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9" name="TextBox 8">
            <a:extLst>
              <a:ext uri="{FF2B5EF4-FFF2-40B4-BE49-F238E27FC236}">
                <a16:creationId xmlns:a16="http://schemas.microsoft.com/office/drawing/2014/main" id="{610731A4-4DBD-46D3-9707-1A86F2A7B2F7}"/>
              </a:ext>
            </a:extLst>
          </p:cNvPr>
          <p:cNvSpPr txBox="1"/>
          <p:nvPr/>
        </p:nvSpPr>
        <p:spPr>
          <a:xfrm>
            <a:off x="666514" y="1739348"/>
            <a:ext cx="5183780" cy="1938992"/>
          </a:xfrm>
          <a:prstGeom prst="rect">
            <a:avLst/>
          </a:prstGeom>
          <a:solidFill>
            <a:schemeClr val="bg1"/>
          </a:solidFill>
        </p:spPr>
        <p:txBody>
          <a:bodyPr wrap="square" rtlCol="0">
            <a:spAutoFit/>
          </a:bodyPr>
          <a:lstStyle/>
          <a:p>
            <a:r>
              <a:rPr lang="en-IN" sz="2000" dirty="0">
                <a:solidFill>
                  <a:schemeClr val="accent2">
                    <a:lumMod val="50000"/>
                  </a:schemeClr>
                </a:solidFill>
              </a:rPr>
              <a:t>1. The </a:t>
            </a:r>
            <a:r>
              <a:rPr lang="en-IN" sz="2000">
                <a:solidFill>
                  <a:schemeClr val="accent2">
                    <a:lumMod val="50000"/>
                  </a:schemeClr>
                </a:solidFill>
              </a:rPr>
              <a:t>pie chart represents </a:t>
            </a:r>
            <a:r>
              <a:rPr lang="en-IN" sz="2000" dirty="0">
                <a:solidFill>
                  <a:schemeClr val="accent2">
                    <a:lumMod val="50000"/>
                  </a:schemeClr>
                </a:solidFill>
              </a:rPr>
              <a:t>the number of males and females in the data set.</a:t>
            </a:r>
          </a:p>
          <a:p>
            <a:r>
              <a:rPr lang="en-IN" sz="2000" dirty="0">
                <a:solidFill>
                  <a:schemeClr val="accent2">
                    <a:lumMod val="50000"/>
                  </a:schemeClr>
                </a:solidFill>
              </a:rPr>
              <a:t>The number of males who’ve individual insurance is 21 .</a:t>
            </a:r>
          </a:p>
          <a:p>
            <a:r>
              <a:rPr lang="en-IN" sz="2000" dirty="0">
                <a:solidFill>
                  <a:schemeClr val="accent2">
                    <a:lumMod val="50000"/>
                  </a:schemeClr>
                </a:solidFill>
              </a:rPr>
              <a:t>The number of females who’ve individual insurance is 19. </a:t>
            </a:r>
          </a:p>
        </p:txBody>
      </p:sp>
      <p:sp>
        <p:nvSpPr>
          <p:cNvPr id="11" name="TextBox 10">
            <a:extLst>
              <a:ext uri="{FF2B5EF4-FFF2-40B4-BE49-F238E27FC236}">
                <a16:creationId xmlns:a16="http://schemas.microsoft.com/office/drawing/2014/main" id="{07EB5544-9553-4958-8244-5DC40A84953B}"/>
              </a:ext>
            </a:extLst>
          </p:cNvPr>
          <p:cNvSpPr txBox="1"/>
          <p:nvPr/>
        </p:nvSpPr>
        <p:spPr>
          <a:xfrm>
            <a:off x="666514" y="4125749"/>
            <a:ext cx="5183780" cy="1938992"/>
          </a:xfrm>
          <a:prstGeom prst="rect">
            <a:avLst/>
          </a:prstGeom>
          <a:solidFill>
            <a:schemeClr val="bg1"/>
          </a:solidFill>
        </p:spPr>
        <p:txBody>
          <a:bodyPr wrap="square" rtlCol="0">
            <a:spAutoFit/>
          </a:bodyPr>
          <a:lstStyle/>
          <a:p>
            <a:r>
              <a:rPr lang="en-IN" sz="2000" dirty="0">
                <a:solidFill>
                  <a:schemeClr val="accent2">
                    <a:lumMod val="50000"/>
                  </a:schemeClr>
                </a:solidFill>
              </a:rPr>
              <a:t>2. The bar chart represents the salary of males and females in the data set.</a:t>
            </a:r>
          </a:p>
          <a:p>
            <a:r>
              <a:rPr lang="en-IN" sz="2000" dirty="0">
                <a:solidFill>
                  <a:schemeClr val="accent2">
                    <a:lumMod val="50000"/>
                  </a:schemeClr>
                </a:solidFill>
              </a:rPr>
              <a:t>The highest number of people have salary of Rs 1,50,000</a:t>
            </a:r>
          </a:p>
          <a:p>
            <a:r>
              <a:rPr lang="en-IN" sz="2000" dirty="0">
                <a:solidFill>
                  <a:schemeClr val="accent2">
                    <a:lumMod val="50000"/>
                  </a:schemeClr>
                </a:solidFill>
              </a:rPr>
              <a:t>The less than 5 people have their salary in the range Rs 2,00,000 and Rs 2,50,000.</a:t>
            </a:r>
          </a:p>
        </p:txBody>
      </p:sp>
      <p:sp>
        <p:nvSpPr>
          <p:cNvPr id="15" name="Rectangle 14">
            <a:extLst>
              <a:ext uri="{FF2B5EF4-FFF2-40B4-BE49-F238E27FC236}">
                <a16:creationId xmlns:a16="http://schemas.microsoft.com/office/drawing/2014/main" id="{E2392E68-FD0F-4988-85F1-B02768B27F63}"/>
              </a:ext>
            </a:extLst>
          </p:cNvPr>
          <p:cNvSpPr/>
          <p:nvPr/>
        </p:nvSpPr>
        <p:spPr>
          <a:xfrm>
            <a:off x="6623878" y="3926530"/>
            <a:ext cx="4313411" cy="240313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FE497947-B27F-4B93-A4B6-87EC5FB3EA01}"/>
              </a:ext>
            </a:extLst>
          </p:cNvPr>
          <p:cNvSpPr txBox="1">
            <a:spLocks/>
          </p:cNvSpPr>
          <p:nvPr/>
        </p:nvSpPr>
        <p:spPr>
          <a:xfrm>
            <a:off x="787396" y="369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3700" dirty="0">
                <a:latin typeface="Times New Roman" panose="02020603050405020304" pitchFamily="18" charset="0"/>
                <a:cs typeface="Times New Roman" panose="02020603050405020304" pitchFamily="18" charset="0"/>
              </a:rPr>
              <a:t>EDA (Individual Insurance):</a:t>
            </a:r>
            <a:endParaRPr lang="en-IN" sz="3700" dirty="0"/>
          </a:p>
        </p:txBody>
      </p:sp>
      <p:sp>
        <p:nvSpPr>
          <p:cNvPr id="19" name="object 5" descr="Beige rectangle">
            <a:extLst>
              <a:ext uri="{FF2B5EF4-FFF2-40B4-BE49-F238E27FC236}">
                <a16:creationId xmlns:a16="http://schemas.microsoft.com/office/drawing/2014/main" id="{F1209D6A-4F0A-4182-BFFD-E0FEE7C396F4}"/>
              </a:ext>
            </a:extLst>
          </p:cNvPr>
          <p:cNvSpPr/>
          <p:nvPr/>
        </p:nvSpPr>
        <p:spPr>
          <a:xfrm flipV="1">
            <a:off x="889004" y="963563"/>
            <a:ext cx="6027611" cy="68067"/>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graphicFrame>
        <p:nvGraphicFramePr>
          <p:cNvPr id="6" name="Chart 5">
            <a:extLst>
              <a:ext uri="{FF2B5EF4-FFF2-40B4-BE49-F238E27FC236}">
                <a16:creationId xmlns:a16="http://schemas.microsoft.com/office/drawing/2014/main" id="{55D64245-48A4-4D8C-9C98-8318E1FED1F4}"/>
              </a:ext>
            </a:extLst>
          </p:cNvPr>
          <p:cNvGraphicFramePr/>
          <p:nvPr>
            <p:extLst>
              <p:ext uri="{D42A27DB-BD31-4B8C-83A1-F6EECF244321}">
                <p14:modId xmlns:p14="http://schemas.microsoft.com/office/powerpoint/2010/main" val="3104285934"/>
              </p:ext>
            </p:extLst>
          </p:nvPr>
        </p:nvGraphicFramePr>
        <p:xfrm>
          <a:off x="6623878" y="1362468"/>
          <a:ext cx="4309708" cy="2336627"/>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5D72F69B-C313-42B1-83E0-0B880BA5B68B}"/>
              </a:ext>
            </a:extLst>
          </p:cNvPr>
          <p:cNvSpPr/>
          <p:nvPr/>
        </p:nvSpPr>
        <p:spPr>
          <a:xfrm>
            <a:off x="6623878" y="1362468"/>
            <a:ext cx="4313410" cy="233662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Chart 11">
            <a:extLst>
              <a:ext uri="{FF2B5EF4-FFF2-40B4-BE49-F238E27FC236}">
                <a16:creationId xmlns:a16="http://schemas.microsoft.com/office/drawing/2014/main" id="{F05FECBA-3B74-864A-B545-08158C2EABE2}"/>
              </a:ext>
            </a:extLst>
          </p:cNvPr>
          <p:cNvGraphicFramePr/>
          <p:nvPr>
            <p:extLst>
              <p:ext uri="{D42A27DB-BD31-4B8C-83A1-F6EECF244321}">
                <p14:modId xmlns:p14="http://schemas.microsoft.com/office/powerpoint/2010/main" val="2983237600"/>
              </p:ext>
            </p:extLst>
          </p:nvPr>
        </p:nvGraphicFramePr>
        <p:xfrm>
          <a:off x="6631067" y="3926529"/>
          <a:ext cx="4302519" cy="24031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0158323"/>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1814</TotalTime>
  <Words>2297</Words>
  <Application>Microsoft Office PowerPoint</Application>
  <PresentationFormat>Widescreen</PresentationFormat>
  <Paragraphs>313</Paragraphs>
  <Slides>32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vt:lpstr>
      <vt:lpstr>Calibri</vt:lpstr>
      <vt:lpstr>Cambria Math</vt:lpstr>
      <vt:lpstr>Gill Sans MT</vt:lpstr>
      <vt:lpstr>Times New Roman</vt:lpstr>
      <vt:lpstr>Office Theme</vt:lpstr>
      <vt:lpstr>CORPORATE INSURANCE  VS INDIVIDUAL INSURANCE</vt:lpstr>
      <vt:lpstr>PowerPoint Presentation</vt:lpstr>
      <vt:lpstr>DEFINITIONS:</vt:lpstr>
      <vt:lpstr>PowerPoint Presentation</vt:lpstr>
      <vt:lpstr>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 SQUARE- INDEPENDENCE OF ATTRIBUTES:</vt:lpstr>
      <vt:lpstr>PowerPoint Presentation</vt:lpstr>
      <vt:lpstr>PowerPoint Presentation</vt:lpstr>
      <vt:lpstr>INFERENCE- INDIVIDUAL INSURANCE:</vt:lpstr>
      <vt:lpstr>INDEPENDENT T-TEST:</vt:lpstr>
      <vt:lpstr>Hypothesis and Inference:</vt:lpstr>
      <vt:lpstr>FISHER’S EXACT TEST:</vt:lpstr>
      <vt:lpstr>Hypothesis and Inference:</vt:lpstr>
      <vt:lpstr>PARETO ANALYSIS:</vt:lpstr>
      <vt:lpstr>PowerPoint Presentation</vt:lpstr>
      <vt:lpstr>SWOT ANALYSIS (Individual Insurance &amp; Corporate Insurance):</vt:lpstr>
      <vt:lpstr>PowerPoint Presentation</vt:lpstr>
      <vt:lpstr>PowerPoint Presentation</vt:lpstr>
      <vt:lpstr>WHICH INSURANCE IS BETTER ?</vt:lpstr>
      <vt:lpstr>COVID-19:</vt:lpstr>
      <vt:lpstr>COVID-19 ANALYSIS:</vt:lpstr>
      <vt:lpstr>CONCLUSION:</vt:lpstr>
      <vt:lpstr>ACKNOWLEDGEMENT:</vt:lpstr>
      <vt:lpstr>THE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INSURANCE  VS INDIVIDUAL INSURANCE</dc:title>
  <dc:creator>Gargi Rajadnya</dc:creator>
  <cp:lastModifiedBy>Gargi Rajadnya</cp:lastModifiedBy>
  <cp:revision>259</cp:revision>
  <dcterms:created xsi:type="dcterms:W3CDTF">2020-09-02T19:28:05Z</dcterms:created>
  <dcterms:modified xsi:type="dcterms:W3CDTF">2020-10-20T08:39:00Z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