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36"/>
  </p:notesMasterIdLst>
  <p:sldIdLst>
    <p:sldId id="256" r:id="rId2"/>
    <p:sldId id="257" r:id="rId3"/>
    <p:sldId id="258" r:id="rId4"/>
    <p:sldId id="259"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265" r:id="rId19"/>
    <p:sldId id="298" r:id="rId20"/>
    <p:sldId id="326" r:id="rId21"/>
    <p:sldId id="321" r:id="rId22"/>
    <p:sldId id="346" r:id="rId23"/>
    <p:sldId id="347" r:id="rId24"/>
    <p:sldId id="324" r:id="rId25"/>
    <p:sldId id="323" r:id="rId26"/>
    <p:sldId id="327" r:id="rId27"/>
    <p:sldId id="313" r:id="rId28"/>
    <p:sldId id="328" r:id="rId29"/>
    <p:sldId id="317" r:id="rId30"/>
    <p:sldId id="318" r:id="rId31"/>
    <p:sldId id="329" r:id="rId32"/>
    <p:sldId id="330" r:id="rId33"/>
    <p:sldId id="319"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08" autoAdjust="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BD577-69D0-4046-9EED-8CE2117A49A0}"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363-9180-4FA1-87F8-AB9504726DE7}" type="slidenum">
              <a:rPr lang="en-IN" smtClean="0"/>
              <a:t>‹#›</a:t>
            </a:fld>
            <a:endParaRPr lang="en-IN"/>
          </a:p>
        </p:txBody>
      </p:sp>
    </p:spTree>
    <p:extLst>
      <p:ext uri="{BB962C8B-B14F-4D97-AF65-F5344CB8AC3E}">
        <p14:creationId xmlns:p14="http://schemas.microsoft.com/office/powerpoint/2010/main" val="2550872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6" name="Footer Placeholder 5">
            <a:extLst>
              <a:ext uri="{FF2B5EF4-FFF2-40B4-BE49-F238E27FC236}">
                <a16:creationId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8" name="Footer Placeholder 7">
            <a:extLst>
              <a:ext uri="{FF2B5EF4-FFF2-40B4-BE49-F238E27FC236}">
                <a16:creationId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4" name="Footer Placeholder 3">
            <a:extLst>
              <a:ext uri="{FF2B5EF4-FFF2-40B4-BE49-F238E27FC236}">
                <a16:creationId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3" name="Footer Placeholder 2">
            <a:extLst>
              <a:ext uri="{FF2B5EF4-FFF2-40B4-BE49-F238E27FC236}">
                <a16:creationId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6" name="Footer Placeholder 5">
            <a:extLst>
              <a:ext uri="{FF2B5EF4-FFF2-40B4-BE49-F238E27FC236}">
                <a16:creationId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11-03-2022</a:t>
            </a:fld>
            <a:endParaRPr lang="en-IN"/>
          </a:p>
        </p:txBody>
      </p:sp>
      <p:sp>
        <p:nvSpPr>
          <p:cNvPr id="6" name="Footer Placeholder 5">
            <a:extLst>
              <a:ext uri="{FF2B5EF4-FFF2-40B4-BE49-F238E27FC236}">
                <a16:creationId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11-03-2022</a:t>
            </a:fld>
            <a:endParaRPr lang="en-IN"/>
          </a:p>
        </p:txBody>
      </p:sp>
      <p:sp>
        <p:nvSpPr>
          <p:cNvPr id="5" name="Footer Placeholder 4">
            <a:extLst>
              <a:ext uri="{FF2B5EF4-FFF2-40B4-BE49-F238E27FC236}">
                <a16:creationId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783840"/>
            <a:ext cx="8596393" cy="1571184"/>
          </a:xfrm>
        </p:spPr>
        <p:txBody>
          <a:bodyPr>
            <a:normAutofit/>
          </a:bodyPr>
          <a:lstStyle/>
          <a:p>
            <a:pPr algn="ctr"/>
            <a:r>
              <a:rPr lang="en-IN" b="1" dirty="0"/>
              <a:t>Housing Price Prediction</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958481" y="4510007"/>
            <a:ext cx="7589348" cy="984142"/>
          </a:xfrm>
        </p:spPr>
        <p:txBody>
          <a:bodyPr>
            <a:normAutofit fontScale="40000" lnSpcReduction="20000"/>
          </a:bodyPr>
          <a:lstStyle/>
          <a:p>
            <a:pPr algn="l"/>
            <a:r>
              <a:rPr lang="en-IN" sz="5500" dirty="0"/>
              <a:t>												</a:t>
            </a:r>
            <a:r>
              <a:rPr lang="en-IN" sz="6000" dirty="0"/>
              <a:t>By </a:t>
            </a:r>
          </a:p>
          <a:p>
            <a:r>
              <a:rPr lang="en-IN" sz="6000" dirty="0"/>
              <a:t>Gargi Saha Samanta</a:t>
            </a:r>
          </a:p>
        </p:txBody>
      </p:sp>
      <p:pic>
        <p:nvPicPr>
          <p:cNvPr id="1026" name="Picture 2" descr="GitHub - RohitLearner/House-Prices-Visualization-Prediction: Predict sales  prices and practice different machine learning regressors.">
            <a:extLst>
              <a:ext uri="{FF2B5EF4-FFF2-40B4-BE49-F238E27FC236}">
                <a16:creationId xmlns:a16="http://schemas.microsoft.com/office/drawing/2014/main" id="{A8D51374-C927-4A3A-8359-01D1E5B24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48" y="1034322"/>
            <a:ext cx="8471971" cy="22067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B5CDD4C-44E4-4966-874C-3C1F1C4D24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6116" y="-35062"/>
            <a:ext cx="2251236" cy="1202850"/>
          </a:xfrm>
          <a:prstGeom prst="rect">
            <a:avLst/>
          </a:prstGeom>
          <a:noFill/>
          <a:ln>
            <a:noFill/>
          </a:ln>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20D0-6247-4841-BEBF-DB89085D2ABE}"/>
              </a:ext>
            </a:extLst>
          </p:cNvPr>
          <p:cNvSpPr>
            <a:spLocks noGrp="1"/>
          </p:cNvSpPr>
          <p:nvPr>
            <p:ph type="title"/>
          </p:nvPr>
        </p:nvSpPr>
        <p:spPr>
          <a:xfrm>
            <a:off x="838200" y="365125"/>
            <a:ext cx="4161639" cy="784167"/>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431C7BBE-DF47-4C9B-9F21-ABEA32588675}"/>
              </a:ext>
            </a:extLst>
          </p:cNvPr>
          <p:cNvSpPr>
            <a:spLocks noGrp="1"/>
          </p:cNvSpPr>
          <p:nvPr>
            <p:ph idx="1"/>
          </p:nvPr>
        </p:nvSpPr>
        <p:spPr>
          <a:xfrm>
            <a:off x="838200" y="973123"/>
            <a:ext cx="8206356" cy="5203840"/>
          </a:xfrm>
        </p:spPr>
        <p:txBody>
          <a:bodyPr>
            <a:noAutofit/>
          </a:bodyPr>
          <a:lstStyle/>
          <a:p>
            <a:pPr marL="0" indent="0">
              <a:lnSpc>
                <a:spcPct val="100000"/>
              </a:lnSpc>
              <a:spcBef>
                <a:spcPts val="0"/>
              </a:spcBef>
              <a:buNone/>
            </a:pPr>
            <a:r>
              <a:rPr lang="en-IN" sz="1300" b="1" dirty="0" err="1"/>
              <a:t>MasVnrType</a:t>
            </a:r>
            <a:r>
              <a:rPr lang="en-IN" sz="1300" b="1" dirty="0"/>
              <a:t>: </a:t>
            </a:r>
            <a:r>
              <a:rPr lang="en-IN" sz="1300" dirty="0"/>
              <a:t>Masonry veneer type</a:t>
            </a:r>
          </a:p>
          <a:p>
            <a:pPr marL="0" indent="0">
              <a:lnSpc>
                <a:spcPct val="100000"/>
              </a:lnSpc>
              <a:spcBef>
                <a:spcPts val="0"/>
              </a:spcBef>
              <a:buNone/>
            </a:pPr>
            <a:r>
              <a:rPr lang="en-IN" sz="1300" dirty="0"/>
              <a:t>       </a:t>
            </a:r>
            <a:r>
              <a:rPr lang="en-IN" sz="1300" dirty="0" err="1"/>
              <a:t>BrkCmn</a:t>
            </a:r>
            <a:r>
              <a:rPr lang="en-IN" sz="1300" dirty="0"/>
              <a:t>	Brick Common</a:t>
            </a:r>
          </a:p>
          <a:p>
            <a:pPr marL="0" indent="0">
              <a:lnSpc>
                <a:spcPct val="100000"/>
              </a:lnSpc>
              <a:spcBef>
                <a:spcPts val="0"/>
              </a:spcBef>
              <a:buNone/>
            </a:pPr>
            <a:r>
              <a:rPr lang="en-IN" sz="1300" dirty="0"/>
              <a:t>       </a:t>
            </a:r>
            <a:r>
              <a:rPr lang="en-IN" sz="1300" dirty="0" err="1"/>
              <a:t>BrkFace</a:t>
            </a:r>
            <a:r>
              <a:rPr lang="en-IN" sz="1300" dirty="0"/>
              <a:t>	Brick Face</a:t>
            </a:r>
          </a:p>
          <a:p>
            <a:pPr marL="0" indent="0">
              <a:lnSpc>
                <a:spcPct val="100000"/>
              </a:lnSpc>
              <a:spcBef>
                <a:spcPts val="0"/>
              </a:spcBef>
              <a:buNone/>
            </a:pPr>
            <a:r>
              <a:rPr lang="en-IN" sz="1300" dirty="0"/>
              <a:t>       </a:t>
            </a:r>
            <a:r>
              <a:rPr lang="en-IN" sz="1300" dirty="0" err="1"/>
              <a:t>CBlock</a:t>
            </a:r>
            <a:r>
              <a:rPr lang="en-IN" sz="1300" dirty="0"/>
              <a:t>	Cinder Block</a:t>
            </a:r>
          </a:p>
          <a:p>
            <a:pPr marL="0" indent="0">
              <a:lnSpc>
                <a:spcPct val="100000"/>
              </a:lnSpc>
              <a:spcBef>
                <a:spcPts val="0"/>
              </a:spcBef>
              <a:buNone/>
            </a:pPr>
            <a:r>
              <a:rPr lang="en-IN" sz="1300" dirty="0"/>
              <a:t>       None	None</a:t>
            </a:r>
          </a:p>
          <a:p>
            <a:pPr marL="0" indent="0">
              <a:lnSpc>
                <a:spcPct val="100000"/>
              </a:lnSpc>
              <a:spcBef>
                <a:spcPts val="0"/>
              </a:spcBef>
              <a:buNone/>
            </a:pPr>
            <a:r>
              <a:rPr lang="en-IN" sz="1300" dirty="0"/>
              <a:t>       Stone	Stone</a:t>
            </a:r>
          </a:p>
          <a:p>
            <a:pPr marL="0" indent="0">
              <a:lnSpc>
                <a:spcPct val="100000"/>
              </a:lnSpc>
              <a:spcBef>
                <a:spcPts val="0"/>
              </a:spcBef>
              <a:buNone/>
            </a:pPr>
            <a:r>
              <a:rPr lang="en-IN" sz="1300" b="1" dirty="0" err="1"/>
              <a:t>MasVnrArea</a:t>
            </a:r>
            <a:r>
              <a:rPr lang="en-IN" sz="1300" dirty="0"/>
              <a:t>: Masonry veneer area in square feet</a:t>
            </a:r>
          </a:p>
          <a:p>
            <a:pPr marL="0" indent="0">
              <a:lnSpc>
                <a:spcPct val="100000"/>
              </a:lnSpc>
              <a:spcBef>
                <a:spcPts val="0"/>
              </a:spcBef>
              <a:buNone/>
            </a:pPr>
            <a:r>
              <a:rPr lang="en-IN" sz="1300" b="1" dirty="0" err="1"/>
              <a:t>ExterQual</a:t>
            </a:r>
            <a:r>
              <a:rPr lang="en-IN" sz="1300" dirty="0"/>
              <a:t>: Evaluates the quality of the material on the exterior 		</a:t>
            </a:r>
          </a:p>
          <a:p>
            <a:pPr marL="0" indent="0">
              <a:lnSpc>
                <a:spcPct val="100000"/>
              </a:lnSpc>
              <a:spcBef>
                <a:spcPts val="0"/>
              </a:spcBef>
              <a:buNone/>
            </a:pPr>
            <a:r>
              <a:rPr lang="en-IN" sz="1300" dirty="0"/>
              <a:t>       Ex	Excellent</a:t>
            </a:r>
          </a:p>
          <a:p>
            <a:pPr marL="0" indent="0">
              <a:lnSpc>
                <a:spcPct val="100000"/>
              </a:lnSpc>
              <a:spcBef>
                <a:spcPts val="0"/>
              </a:spcBef>
              <a:buNone/>
            </a:pPr>
            <a:r>
              <a:rPr lang="en-IN" sz="1300" dirty="0"/>
              <a:t>       Gd	Good</a:t>
            </a:r>
          </a:p>
          <a:p>
            <a:pPr marL="0" indent="0">
              <a:lnSpc>
                <a:spcPct val="100000"/>
              </a:lnSpc>
              <a:spcBef>
                <a:spcPts val="0"/>
              </a:spcBef>
              <a:buNone/>
            </a:pPr>
            <a:r>
              <a:rPr lang="en-IN" sz="1300" dirty="0"/>
              <a:t>       TA	Average/Typical</a:t>
            </a:r>
          </a:p>
          <a:p>
            <a:pPr marL="0" indent="0">
              <a:lnSpc>
                <a:spcPct val="100000"/>
              </a:lnSpc>
              <a:spcBef>
                <a:spcPts val="0"/>
              </a:spcBef>
              <a:buNone/>
            </a:pPr>
            <a:r>
              <a:rPr lang="en-IN" sz="1300" dirty="0"/>
              <a:t>       Fa	Fair</a:t>
            </a:r>
          </a:p>
          <a:p>
            <a:pPr marL="0" indent="0">
              <a:lnSpc>
                <a:spcPct val="100000"/>
              </a:lnSpc>
              <a:spcBef>
                <a:spcPts val="0"/>
              </a:spcBef>
              <a:buNone/>
            </a:pPr>
            <a:r>
              <a:rPr lang="en-IN" sz="1300" dirty="0"/>
              <a:t>      Po	Poor		</a:t>
            </a:r>
          </a:p>
          <a:p>
            <a:pPr marL="0" indent="0">
              <a:lnSpc>
                <a:spcPct val="100000"/>
              </a:lnSpc>
              <a:spcBef>
                <a:spcPts val="0"/>
              </a:spcBef>
              <a:buNone/>
            </a:pPr>
            <a:r>
              <a:rPr lang="en-IN" sz="1300" b="1" dirty="0" err="1"/>
              <a:t>ExterCond</a:t>
            </a:r>
            <a:r>
              <a:rPr lang="en-IN" sz="1300" dirty="0"/>
              <a:t>: Evaluates the present condition of the material on the exterior		</a:t>
            </a:r>
          </a:p>
          <a:p>
            <a:pPr marL="0" indent="0">
              <a:lnSpc>
                <a:spcPct val="100000"/>
              </a:lnSpc>
              <a:spcBef>
                <a:spcPts val="0"/>
              </a:spcBef>
              <a:buNone/>
            </a:pPr>
            <a:r>
              <a:rPr lang="en-IN" sz="1300" dirty="0"/>
              <a:t>       Ex	Excellent</a:t>
            </a:r>
          </a:p>
          <a:p>
            <a:pPr marL="0" indent="0">
              <a:lnSpc>
                <a:spcPct val="100000"/>
              </a:lnSpc>
              <a:spcBef>
                <a:spcPts val="0"/>
              </a:spcBef>
              <a:buNone/>
            </a:pPr>
            <a:r>
              <a:rPr lang="en-IN" sz="1300" dirty="0"/>
              <a:t>       Gd	Good</a:t>
            </a:r>
          </a:p>
          <a:p>
            <a:pPr marL="0" indent="0">
              <a:lnSpc>
                <a:spcPct val="100000"/>
              </a:lnSpc>
              <a:spcBef>
                <a:spcPts val="0"/>
              </a:spcBef>
              <a:buNone/>
            </a:pPr>
            <a:r>
              <a:rPr lang="en-IN" sz="1300" dirty="0"/>
              <a:t>       TA	Average/Typical</a:t>
            </a:r>
          </a:p>
          <a:p>
            <a:pPr marL="0" indent="0">
              <a:lnSpc>
                <a:spcPct val="100000"/>
              </a:lnSpc>
              <a:spcBef>
                <a:spcPts val="0"/>
              </a:spcBef>
              <a:buNone/>
            </a:pPr>
            <a:r>
              <a:rPr lang="en-IN" sz="1300" dirty="0"/>
              <a:t>       Fa	Fair</a:t>
            </a:r>
          </a:p>
          <a:p>
            <a:pPr marL="0" indent="0">
              <a:lnSpc>
                <a:spcPct val="100000"/>
              </a:lnSpc>
              <a:spcBef>
                <a:spcPts val="0"/>
              </a:spcBef>
              <a:buNone/>
            </a:pPr>
            <a:r>
              <a:rPr lang="en-IN" sz="1300" dirty="0"/>
              <a:t>       Po	Poor		</a:t>
            </a:r>
          </a:p>
          <a:p>
            <a:pPr marL="0" indent="0">
              <a:lnSpc>
                <a:spcPct val="100000"/>
              </a:lnSpc>
              <a:spcBef>
                <a:spcPts val="0"/>
              </a:spcBef>
              <a:buNone/>
            </a:pPr>
            <a:r>
              <a:rPr lang="en-IN" sz="1300" b="1" dirty="0"/>
              <a:t>Foundation</a:t>
            </a:r>
            <a:r>
              <a:rPr lang="en-IN" sz="1300" dirty="0"/>
              <a:t>: Type of foundation</a:t>
            </a:r>
          </a:p>
          <a:p>
            <a:pPr marL="0" indent="0">
              <a:lnSpc>
                <a:spcPct val="100000"/>
              </a:lnSpc>
              <a:spcBef>
                <a:spcPts val="0"/>
              </a:spcBef>
              <a:buNone/>
            </a:pPr>
            <a:r>
              <a:rPr lang="en-IN" sz="1300" dirty="0"/>
              <a:t>       </a:t>
            </a:r>
            <a:r>
              <a:rPr lang="en-IN" sz="1300" dirty="0" err="1"/>
              <a:t>BrkTil</a:t>
            </a:r>
            <a:r>
              <a:rPr lang="en-IN" sz="1300" dirty="0"/>
              <a:t>	Brick &amp; Tile</a:t>
            </a:r>
          </a:p>
          <a:p>
            <a:pPr marL="0" indent="0">
              <a:lnSpc>
                <a:spcPct val="100000"/>
              </a:lnSpc>
              <a:spcBef>
                <a:spcPts val="0"/>
              </a:spcBef>
              <a:buNone/>
            </a:pPr>
            <a:r>
              <a:rPr lang="en-IN" sz="1300" dirty="0"/>
              <a:t>       </a:t>
            </a:r>
            <a:r>
              <a:rPr lang="en-IN" sz="1300" dirty="0" err="1"/>
              <a:t>CBlock</a:t>
            </a:r>
            <a:r>
              <a:rPr lang="en-IN" sz="1300" dirty="0"/>
              <a:t>	Cinder Block</a:t>
            </a:r>
          </a:p>
          <a:p>
            <a:pPr marL="0" indent="0">
              <a:lnSpc>
                <a:spcPct val="100000"/>
              </a:lnSpc>
              <a:spcBef>
                <a:spcPts val="0"/>
              </a:spcBef>
              <a:buNone/>
            </a:pPr>
            <a:r>
              <a:rPr lang="en-IN" sz="1300" dirty="0"/>
              <a:t>       </a:t>
            </a:r>
            <a:r>
              <a:rPr lang="en-IN" sz="1300" dirty="0" err="1"/>
              <a:t>PConc</a:t>
            </a:r>
            <a:r>
              <a:rPr lang="en-IN" sz="1300" dirty="0"/>
              <a:t>	Poured </a:t>
            </a:r>
            <a:r>
              <a:rPr lang="en-IN" sz="1300" dirty="0" err="1"/>
              <a:t>Contrete</a:t>
            </a:r>
            <a:r>
              <a:rPr lang="en-IN" sz="1300" dirty="0"/>
              <a:t>	</a:t>
            </a:r>
          </a:p>
          <a:p>
            <a:pPr marL="0" indent="0">
              <a:lnSpc>
                <a:spcPct val="100000"/>
              </a:lnSpc>
              <a:spcBef>
                <a:spcPts val="0"/>
              </a:spcBef>
              <a:buNone/>
            </a:pPr>
            <a:r>
              <a:rPr lang="en-IN" sz="1300" dirty="0"/>
              <a:t>       Slab	Slab</a:t>
            </a:r>
          </a:p>
          <a:p>
            <a:pPr marL="0" indent="0">
              <a:lnSpc>
                <a:spcPct val="100000"/>
              </a:lnSpc>
              <a:spcBef>
                <a:spcPts val="0"/>
              </a:spcBef>
              <a:buNone/>
            </a:pPr>
            <a:r>
              <a:rPr lang="en-IN" sz="1300" dirty="0"/>
              <a:t>       Stone	Stone</a:t>
            </a:r>
          </a:p>
          <a:p>
            <a:pPr marL="0" indent="0">
              <a:lnSpc>
                <a:spcPct val="100000"/>
              </a:lnSpc>
              <a:spcBef>
                <a:spcPts val="0"/>
              </a:spcBef>
              <a:buNone/>
            </a:pPr>
            <a:r>
              <a:rPr lang="en-IN" sz="1300" dirty="0"/>
              <a:t>       Wood	Wood</a:t>
            </a:r>
          </a:p>
          <a:p>
            <a:pPr marL="0" indent="0">
              <a:lnSpc>
                <a:spcPct val="100000"/>
              </a:lnSpc>
              <a:spcBef>
                <a:spcPts val="0"/>
              </a:spcBef>
              <a:buNone/>
            </a:pPr>
            <a:r>
              <a:rPr lang="en-IN" sz="1300" dirty="0"/>
              <a:t>		</a:t>
            </a:r>
          </a:p>
        </p:txBody>
      </p:sp>
      <p:pic>
        <p:nvPicPr>
          <p:cNvPr id="4" name="Picture 2" descr="Data Summary Report – Avondale Choice Dashboard">
            <a:extLst>
              <a:ext uri="{FF2B5EF4-FFF2-40B4-BE49-F238E27FC236}">
                <a16:creationId xmlns:a16="http://schemas.microsoft.com/office/drawing/2014/main" id="{F7047937-0CA4-42E0-880A-0967A6443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89988"/>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2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A7CC-FFF5-4969-9C34-E7F121F54266}"/>
              </a:ext>
            </a:extLst>
          </p:cNvPr>
          <p:cNvSpPr>
            <a:spLocks noGrp="1"/>
          </p:cNvSpPr>
          <p:nvPr>
            <p:ph type="title"/>
          </p:nvPr>
        </p:nvSpPr>
        <p:spPr>
          <a:xfrm>
            <a:off x="838200" y="365125"/>
            <a:ext cx="3935136" cy="834501"/>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8DC626C3-B711-45DC-9C7A-A6150F42A4CD}"/>
              </a:ext>
            </a:extLst>
          </p:cNvPr>
          <p:cNvSpPr>
            <a:spLocks noGrp="1"/>
          </p:cNvSpPr>
          <p:nvPr>
            <p:ph idx="1"/>
          </p:nvPr>
        </p:nvSpPr>
        <p:spPr>
          <a:xfrm>
            <a:off x="838199" y="1107348"/>
            <a:ext cx="8114077" cy="5069616"/>
          </a:xfrm>
        </p:spPr>
        <p:txBody>
          <a:bodyPr>
            <a:normAutofit fontScale="25000" lnSpcReduction="20000"/>
          </a:bodyPr>
          <a:lstStyle/>
          <a:p>
            <a:pPr marL="0" indent="0">
              <a:lnSpc>
                <a:spcPct val="100000"/>
              </a:lnSpc>
              <a:spcBef>
                <a:spcPts val="0"/>
              </a:spcBef>
              <a:buNone/>
            </a:pPr>
            <a:r>
              <a:rPr lang="en-IN" sz="4800" b="1" dirty="0" err="1"/>
              <a:t>BsmtQual</a:t>
            </a:r>
            <a:r>
              <a:rPr lang="en-IN" sz="4800" dirty="0"/>
              <a:t>: Evaluates the height of the basement</a:t>
            </a:r>
          </a:p>
          <a:p>
            <a:pPr marL="0" indent="0">
              <a:lnSpc>
                <a:spcPct val="100000"/>
              </a:lnSpc>
              <a:spcBef>
                <a:spcPts val="0"/>
              </a:spcBef>
              <a:buNone/>
            </a:pPr>
            <a:endParaRPr lang="en-IN" sz="4800" dirty="0"/>
          </a:p>
          <a:p>
            <a:pPr marL="0" indent="0">
              <a:lnSpc>
                <a:spcPct val="100000"/>
              </a:lnSpc>
              <a:spcBef>
                <a:spcPts val="0"/>
              </a:spcBef>
              <a:buNone/>
            </a:pPr>
            <a:r>
              <a:rPr lang="en-IN" sz="4800" dirty="0"/>
              <a:t>       Ex	Excellent (100+ inches)	</a:t>
            </a:r>
          </a:p>
          <a:p>
            <a:pPr marL="0" indent="0">
              <a:lnSpc>
                <a:spcPct val="100000"/>
              </a:lnSpc>
              <a:spcBef>
                <a:spcPts val="0"/>
              </a:spcBef>
              <a:buNone/>
            </a:pPr>
            <a:r>
              <a:rPr lang="en-IN" sz="4800" dirty="0"/>
              <a:t>       Gd	Good (90-99 inches)</a:t>
            </a:r>
          </a:p>
          <a:p>
            <a:pPr marL="0" indent="0">
              <a:lnSpc>
                <a:spcPct val="100000"/>
              </a:lnSpc>
              <a:spcBef>
                <a:spcPts val="0"/>
              </a:spcBef>
              <a:buNone/>
            </a:pPr>
            <a:r>
              <a:rPr lang="en-IN" sz="4800" dirty="0"/>
              <a:t>       TA	Typical (80-89 inches)</a:t>
            </a:r>
          </a:p>
          <a:p>
            <a:pPr marL="0" indent="0">
              <a:lnSpc>
                <a:spcPct val="100000"/>
              </a:lnSpc>
              <a:spcBef>
                <a:spcPts val="0"/>
              </a:spcBef>
              <a:buNone/>
            </a:pPr>
            <a:r>
              <a:rPr lang="en-IN" sz="4800" dirty="0"/>
              <a:t>       Fa	Fair (70-79 inches)</a:t>
            </a:r>
          </a:p>
          <a:p>
            <a:pPr marL="0" indent="0">
              <a:lnSpc>
                <a:spcPct val="100000"/>
              </a:lnSpc>
              <a:spcBef>
                <a:spcPts val="0"/>
              </a:spcBef>
              <a:buNone/>
            </a:pPr>
            <a:r>
              <a:rPr lang="en-IN" sz="4800" dirty="0"/>
              <a:t>       Po	Poor (&lt;70 inches</a:t>
            </a:r>
          </a:p>
          <a:p>
            <a:pPr marL="0" indent="0">
              <a:lnSpc>
                <a:spcPct val="100000"/>
              </a:lnSpc>
              <a:spcBef>
                <a:spcPts val="0"/>
              </a:spcBef>
              <a:buNone/>
            </a:pPr>
            <a:r>
              <a:rPr lang="en-IN" sz="4800" dirty="0"/>
              <a:t>       NA	No Basement</a:t>
            </a:r>
          </a:p>
          <a:p>
            <a:pPr marL="0" indent="0">
              <a:lnSpc>
                <a:spcPct val="100000"/>
              </a:lnSpc>
              <a:spcBef>
                <a:spcPts val="0"/>
              </a:spcBef>
              <a:buNone/>
            </a:pPr>
            <a:r>
              <a:rPr lang="en-IN" sz="4800" dirty="0"/>
              <a:t>		</a:t>
            </a:r>
          </a:p>
          <a:p>
            <a:pPr marL="0" indent="0">
              <a:lnSpc>
                <a:spcPct val="100000"/>
              </a:lnSpc>
              <a:spcBef>
                <a:spcPts val="0"/>
              </a:spcBef>
              <a:buNone/>
            </a:pPr>
            <a:r>
              <a:rPr lang="en-IN" sz="4800" b="1" dirty="0" err="1"/>
              <a:t>BsmtCond</a:t>
            </a:r>
            <a:r>
              <a:rPr lang="en-IN" sz="4800" dirty="0"/>
              <a:t>: Evaluates the general condition of the basement</a:t>
            </a:r>
          </a:p>
          <a:p>
            <a:pPr marL="0" indent="0">
              <a:lnSpc>
                <a:spcPct val="100000"/>
              </a:lnSpc>
              <a:spcBef>
                <a:spcPts val="0"/>
              </a:spcBef>
              <a:buNone/>
            </a:pPr>
            <a:endParaRPr lang="en-IN" sz="4800" dirty="0"/>
          </a:p>
          <a:p>
            <a:pPr marL="0" indent="0">
              <a:lnSpc>
                <a:spcPct val="100000"/>
              </a:lnSpc>
              <a:spcBef>
                <a:spcPts val="0"/>
              </a:spcBef>
              <a:buNone/>
            </a:pPr>
            <a:r>
              <a:rPr lang="en-IN" sz="4800" dirty="0"/>
              <a:t>       Ex	Excellent</a:t>
            </a:r>
          </a:p>
          <a:p>
            <a:pPr marL="0" indent="0">
              <a:lnSpc>
                <a:spcPct val="100000"/>
              </a:lnSpc>
              <a:spcBef>
                <a:spcPts val="0"/>
              </a:spcBef>
              <a:buNone/>
            </a:pPr>
            <a:r>
              <a:rPr lang="en-IN" sz="4800" dirty="0"/>
              <a:t>       Gd	Good</a:t>
            </a:r>
          </a:p>
          <a:p>
            <a:pPr marL="0" indent="0">
              <a:lnSpc>
                <a:spcPct val="100000"/>
              </a:lnSpc>
              <a:spcBef>
                <a:spcPts val="0"/>
              </a:spcBef>
              <a:buNone/>
            </a:pPr>
            <a:r>
              <a:rPr lang="en-IN" sz="4800" dirty="0"/>
              <a:t>       TA	Typical - slight dampness allowed</a:t>
            </a:r>
          </a:p>
          <a:p>
            <a:pPr marL="0" indent="0">
              <a:lnSpc>
                <a:spcPct val="100000"/>
              </a:lnSpc>
              <a:spcBef>
                <a:spcPts val="0"/>
              </a:spcBef>
              <a:buNone/>
            </a:pPr>
            <a:r>
              <a:rPr lang="en-IN" sz="4800" dirty="0"/>
              <a:t>       Fa	Fair - dampness or some cracking or settling</a:t>
            </a:r>
          </a:p>
          <a:p>
            <a:pPr marL="0" indent="0">
              <a:lnSpc>
                <a:spcPct val="100000"/>
              </a:lnSpc>
              <a:spcBef>
                <a:spcPts val="0"/>
              </a:spcBef>
              <a:buNone/>
            </a:pPr>
            <a:r>
              <a:rPr lang="en-IN" sz="4800" dirty="0"/>
              <a:t>       Po	Poor - Severe cracking, settling, or wetness</a:t>
            </a:r>
          </a:p>
          <a:p>
            <a:pPr marL="0" indent="0">
              <a:lnSpc>
                <a:spcPct val="100000"/>
              </a:lnSpc>
              <a:spcBef>
                <a:spcPts val="0"/>
              </a:spcBef>
              <a:buNone/>
            </a:pPr>
            <a:r>
              <a:rPr lang="en-IN" sz="4800" dirty="0"/>
              <a:t>       NA	No Basement</a:t>
            </a:r>
          </a:p>
          <a:p>
            <a:pPr marL="0" indent="0">
              <a:lnSpc>
                <a:spcPct val="100000"/>
              </a:lnSpc>
              <a:spcBef>
                <a:spcPts val="0"/>
              </a:spcBef>
              <a:buNone/>
            </a:pPr>
            <a:r>
              <a:rPr lang="en-IN" sz="4800" b="1" dirty="0" err="1"/>
              <a:t>BsmtExposure</a:t>
            </a:r>
            <a:r>
              <a:rPr lang="en-IN" sz="4800" dirty="0"/>
              <a:t>: Refers to walkout or garden level walls</a:t>
            </a:r>
          </a:p>
          <a:p>
            <a:pPr marL="0" indent="0">
              <a:lnSpc>
                <a:spcPct val="100000"/>
              </a:lnSpc>
              <a:spcBef>
                <a:spcPts val="0"/>
              </a:spcBef>
              <a:buNone/>
            </a:pPr>
            <a:endParaRPr lang="en-IN" sz="4800" dirty="0"/>
          </a:p>
          <a:p>
            <a:pPr marL="0" indent="0">
              <a:lnSpc>
                <a:spcPct val="100000"/>
              </a:lnSpc>
              <a:spcBef>
                <a:spcPts val="0"/>
              </a:spcBef>
              <a:buNone/>
            </a:pPr>
            <a:r>
              <a:rPr lang="en-IN" sz="4800" dirty="0"/>
              <a:t>       Gd	Good Exposure</a:t>
            </a:r>
          </a:p>
          <a:p>
            <a:pPr marL="0" indent="0">
              <a:lnSpc>
                <a:spcPct val="100000"/>
              </a:lnSpc>
              <a:spcBef>
                <a:spcPts val="0"/>
              </a:spcBef>
              <a:buNone/>
            </a:pPr>
            <a:r>
              <a:rPr lang="en-IN" sz="4800" dirty="0"/>
              <a:t>       Av	Average Exposure (split levels or foyers typically score average or above)	</a:t>
            </a:r>
          </a:p>
          <a:p>
            <a:pPr marL="0" indent="0">
              <a:lnSpc>
                <a:spcPct val="100000"/>
              </a:lnSpc>
              <a:spcBef>
                <a:spcPts val="0"/>
              </a:spcBef>
              <a:buNone/>
            </a:pPr>
            <a:r>
              <a:rPr lang="en-IN" sz="4800" dirty="0"/>
              <a:t>       Mn	</a:t>
            </a:r>
            <a:r>
              <a:rPr lang="en-IN" sz="4800" dirty="0" err="1"/>
              <a:t>Mimimum</a:t>
            </a:r>
            <a:r>
              <a:rPr lang="en-IN" sz="4800" dirty="0"/>
              <a:t> Exposure</a:t>
            </a:r>
          </a:p>
          <a:p>
            <a:pPr marL="0" indent="0">
              <a:lnSpc>
                <a:spcPct val="100000"/>
              </a:lnSpc>
              <a:spcBef>
                <a:spcPts val="0"/>
              </a:spcBef>
              <a:buNone/>
            </a:pPr>
            <a:r>
              <a:rPr lang="en-IN" sz="4800" dirty="0"/>
              <a:t>       No	No Exposure</a:t>
            </a:r>
          </a:p>
          <a:p>
            <a:pPr marL="0" indent="0">
              <a:lnSpc>
                <a:spcPct val="100000"/>
              </a:lnSpc>
              <a:spcBef>
                <a:spcPts val="0"/>
              </a:spcBef>
              <a:buNone/>
            </a:pPr>
            <a:r>
              <a:rPr lang="en-IN" sz="4800" dirty="0"/>
              <a:t>       NA	No Basement</a:t>
            </a:r>
          </a:p>
          <a:p>
            <a:pPr marL="0" indent="0">
              <a:lnSpc>
                <a:spcPct val="100000"/>
              </a:lnSpc>
              <a:spcBef>
                <a:spcPts val="0"/>
              </a:spcBef>
              <a:buNone/>
            </a:pPr>
            <a:r>
              <a:rPr lang="en-IN" sz="4800" dirty="0"/>
              <a:t>	</a:t>
            </a:r>
          </a:p>
          <a:p>
            <a:pPr marL="0" indent="0">
              <a:lnSpc>
                <a:spcPct val="100000"/>
              </a:lnSpc>
              <a:spcBef>
                <a:spcPts val="0"/>
              </a:spcBef>
              <a:buNone/>
            </a:pPr>
            <a:r>
              <a:rPr lang="en-IN" sz="4800" b="1" dirty="0"/>
              <a:t>BsmtFinType1</a:t>
            </a:r>
            <a:r>
              <a:rPr lang="en-IN" sz="4800" dirty="0"/>
              <a:t>: Rating of basement finished area</a:t>
            </a:r>
          </a:p>
          <a:p>
            <a:pPr marL="0" indent="0">
              <a:lnSpc>
                <a:spcPct val="100000"/>
              </a:lnSpc>
              <a:spcBef>
                <a:spcPts val="0"/>
              </a:spcBef>
              <a:buNone/>
            </a:pPr>
            <a:endParaRPr lang="en-IN" sz="4800" dirty="0"/>
          </a:p>
          <a:p>
            <a:pPr marL="0" indent="0">
              <a:lnSpc>
                <a:spcPct val="100000"/>
              </a:lnSpc>
              <a:spcBef>
                <a:spcPts val="0"/>
              </a:spcBef>
              <a:buNone/>
            </a:pPr>
            <a:r>
              <a:rPr lang="en-IN" sz="4800" dirty="0"/>
              <a:t>       GLQ	Good Living Quarters</a:t>
            </a:r>
          </a:p>
          <a:p>
            <a:pPr marL="0" indent="0">
              <a:lnSpc>
                <a:spcPct val="100000"/>
              </a:lnSpc>
              <a:spcBef>
                <a:spcPts val="0"/>
              </a:spcBef>
              <a:buNone/>
            </a:pPr>
            <a:r>
              <a:rPr lang="en-IN" sz="4800" dirty="0"/>
              <a:t>       ALQ	Average Living Quarters</a:t>
            </a:r>
          </a:p>
          <a:p>
            <a:pPr marL="0" indent="0">
              <a:lnSpc>
                <a:spcPct val="100000"/>
              </a:lnSpc>
              <a:spcBef>
                <a:spcPts val="0"/>
              </a:spcBef>
              <a:buNone/>
            </a:pPr>
            <a:r>
              <a:rPr lang="en-IN" sz="4800" dirty="0"/>
              <a:t>       BLQ	Below Average Living Quarters	</a:t>
            </a:r>
          </a:p>
          <a:p>
            <a:pPr marL="0" indent="0">
              <a:lnSpc>
                <a:spcPct val="100000"/>
              </a:lnSpc>
              <a:spcBef>
                <a:spcPts val="0"/>
              </a:spcBef>
              <a:buNone/>
            </a:pPr>
            <a:r>
              <a:rPr lang="en-IN" sz="4800" dirty="0"/>
              <a:t>       Rec	Average Rec Room</a:t>
            </a:r>
          </a:p>
          <a:p>
            <a:pPr marL="0" indent="0">
              <a:lnSpc>
                <a:spcPct val="100000"/>
              </a:lnSpc>
              <a:spcBef>
                <a:spcPts val="0"/>
              </a:spcBef>
              <a:buNone/>
            </a:pPr>
            <a:r>
              <a:rPr lang="en-IN" sz="4800" dirty="0"/>
              <a:t>       </a:t>
            </a:r>
            <a:r>
              <a:rPr lang="en-IN" sz="4800" dirty="0" err="1"/>
              <a:t>LwQ</a:t>
            </a:r>
            <a:r>
              <a:rPr lang="en-IN" sz="4800" dirty="0"/>
              <a:t>	Low Quality</a:t>
            </a:r>
          </a:p>
          <a:p>
            <a:pPr marL="0" indent="0">
              <a:lnSpc>
                <a:spcPct val="100000"/>
              </a:lnSpc>
              <a:spcBef>
                <a:spcPts val="0"/>
              </a:spcBef>
              <a:buNone/>
            </a:pPr>
            <a:r>
              <a:rPr lang="en-IN" sz="4800" dirty="0"/>
              <a:t>       </a:t>
            </a:r>
            <a:r>
              <a:rPr lang="en-IN" sz="4800" dirty="0" err="1"/>
              <a:t>Unf</a:t>
            </a:r>
            <a:r>
              <a:rPr lang="en-IN" sz="4800" dirty="0"/>
              <a:t>	</a:t>
            </a:r>
            <a:r>
              <a:rPr lang="en-IN" sz="4800" dirty="0" err="1"/>
              <a:t>Unfinshed</a:t>
            </a:r>
            <a:endParaRPr lang="en-IN" sz="4800" dirty="0"/>
          </a:p>
          <a:p>
            <a:pPr marL="0" indent="0">
              <a:lnSpc>
                <a:spcPct val="100000"/>
              </a:lnSpc>
              <a:spcBef>
                <a:spcPts val="0"/>
              </a:spcBef>
              <a:buNone/>
            </a:pPr>
            <a:r>
              <a:rPr lang="en-IN" sz="4800" dirty="0"/>
              <a:t>       NA	No Basement</a:t>
            </a:r>
          </a:p>
          <a:p>
            <a:pPr marL="0" indent="0">
              <a:lnSpc>
                <a:spcPct val="100000"/>
              </a:lnSpc>
              <a:spcBef>
                <a:spcPts val="0"/>
              </a:spcBef>
              <a:buNone/>
            </a:pPr>
            <a:endParaRPr lang="en-IN" sz="4800" dirty="0"/>
          </a:p>
          <a:p>
            <a:endParaRPr lang="en-IN" dirty="0"/>
          </a:p>
        </p:txBody>
      </p:sp>
      <p:pic>
        <p:nvPicPr>
          <p:cNvPr id="4" name="Picture 2" descr="Data Summary Report – Avondale Choice Dashboard">
            <a:extLst>
              <a:ext uri="{FF2B5EF4-FFF2-40B4-BE49-F238E27FC236}">
                <a16:creationId xmlns:a16="http://schemas.microsoft.com/office/drawing/2014/main" id="{E94E68CA-7BA8-4C46-973A-4F2AC99F8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74D3-D2E7-49B7-AAC9-E25DAEA2DC92}"/>
              </a:ext>
            </a:extLst>
          </p:cNvPr>
          <p:cNvSpPr>
            <a:spLocks noGrp="1"/>
          </p:cNvSpPr>
          <p:nvPr>
            <p:ph type="title"/>
          </p:nvPr>
        </p:nvSpPr>
        <p:spPr>
          <a:xfrm>
            <a:off x="838200" y="365126"/>
            <a:ext cx="3675077" cy="708666"/>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E9F19DD5-D26D-44AF-A070-BB48DD00ABFF}"/>
              </a:ext>
            </a:extLst>
          </p:cNvPr>
          <p:cNvSpPr>
            <a:spLocks noGrp="1"/>
          </p:cNvSpPr>
          <p:nvPr>
            <p:ph idx="1"/>
          </p:nvPr>
        </p:nvSpPr>
        <p:spPr>
          <a:xfrm>
            <a:off x="838200" y="1233182"/>
            <a:ext cx="7869572" cy="5624818"/>
          </a:xfrm>
        </p:spPr>
        <p:txBody>
          <a:bodyPr>
            <a:noAutofit/>
          </a:bodyPr>
          <a:lstStyle/>
          <a:p>
            <a:pPr marL="0" indent="0">
              <a:lnSpc>
                <a:spcPct val="120000"/>
              </a:lnSpc>
              <a:spcBef>
                <a:spcPts val="0"/>
              </a:spcBef>
              <a:buNone/>
            </a:pPr>
            <a:r>
              <a:rPr lang="en-IN" sz="1200" b="1" dirty="0"/>
              <a:t>BsmtFinSF1</a:t>
            </a:r>
            <a:r>
              <a:rPr lang="en-IN" sz="1200" dirty="0"/>
              <a:t>: Type 1 finished square feet</a:t>
            </a:r>
          </a:p>
          <a:p>
            <a:pPr marL="0" indent="0">
              <a:lnSpc>
                <a:spcPct val="120000"/>
              </a:lnSpc>
              <a:spcBef>
                <a:spcPts val="0"/>
              </a:spcBef>
              <a:buNone/>
            </a:pPr>
            <a:r>
              <a:rPr lang="en-IN" sz="1200" b="1" dirty="0"/>
              <a:t>BsmtFinType2</a:t>
            </a:r>
            <a:r>
              <a:rPr lang="en-IN" sz="1200" dirty="0"/>
              <a:t>: Rating of basement finished area (if multiple types)</a:t>
            </a:r>
          </a:p>
          <a:p>
            <a:pPr marL="0" indent="0">
              <a:lnSpc>
                <a:spcPct val="120000"/>
              </a:lnSpc>
              <a:spcBef>
                <a:spcPts val="0"/>
              </a:spcBef>
              <a:buNone/>
            </a:pPr>
            <a:r>
              <a:rPr lang="en-IN" sz="1200" dirty="0"/>
              <a:t>       GLQ	Good Living Quarters</a:t>
            </a:r>
          </a:p>
          <a:p>
            <a:pPr marL="0" indent="0">
              <a:lnSpc>
                <a:spcPct val="120000"/>
              </a:lnSpc>
              <a:spcBef>
                <a:spcPts val="0"/>
              </a:spcBef>
              <a:buNone/>
            </a:pPr>
            <a:r>
              <a:rPr lang="en-IN" sz="1200" dirty="0"/>
              <a:t>       ALQ	Average Living Quarters</a:t>
            </a:r>
          </a:p>
          <a:p>
            <a:pPr marL="0" indent="0">
              <a:lnSpc>
                <a:spcPct val="120000"/>
              </a:lnSpc>
              <a:spcBef>
                <a:spcPts val="0"/>
              </a:spcBef>
              <a:buNone/>
            </a:pPr>
            <a:r>
              <a:rPr lang="en-IN" sz="1200" dirty="0"/>
              <a:t>       BLQ	Below Average Living Quarters	</a:t>
            </a:r>
          </a:p>
          <a:p>
            <a:pPr marL="0" indent="0">
              <a:lnSpc>
                <a:spcPct val="120000"/>
              </a:lnSpc>
              <a:spcBef>
                <a:spcPts val="0"/>
              </a:spcBef>
              <a:buNone/>
            </a:pPr>
            <a:r>
              <a:rPr lang="en-IN" sz="1200" dirty="0"/>
              <a:t>       Rec	Average Rec Room</a:t>
            </a:r>
          </a:p>
          <a:p>
            <a:pPr marL="0" indent="0">
              <a:lnSpc>
                <a:spcPct val="120000"/>
              </a:lnSpc>
              <a:spcBef>
                <a:spcPts val="0"/>
              </a:spcBef>
              <a:buNone/>
            </a:pPr>
            <a:r>
              <a:rPr lang="en-IN" sz="1200" dirty="0"/>
              <a:t>       </a:t>
            </a:r>
            <a:r>
              <a:rPr lang="en-IN" sz="1200" dirty="0" err="1"/>
              <a:t>LwQ</a:t>
            </a:r>
            <a:r>
              <a:rPr lang="en-IN" sz="1200" dirty="0"/>
              <a:t>	Low Quality</a:t>
            </a:r>
          </a:p>
          <a:p>
            <a:pPr marL="0" indent="0">
              <a:lnSpc>
                <a:spcPct val="120000"/>
              </a:lnSpc>
              <a:spcBef>
                <a:spcPts val="0"/>
              </a:spcBef>
              <a:buNone/>
            </a:pPr>
            <a:r>
              <a:rPr lang="en-IN" sz="1200" dirty="0"/>
              <a:t>       </a:t>
            </a:r>
            <a:r>
              <a:rPr lang="en-IN" sz="1200" dirty="0" err="1"/>
              <a:t>Unf</a:t>
            </a:r>
            <a:r>
              <a:rPr lang="en-IN" sz="1200" dirty="0"/>
              <a:t>	</a:t>
            </a:r>
            <a:r>
              <a:rPr lang="en-IN" sz="1200" dirty="0" err="1"/>
              <a:t>Unfinshed</a:t>
            </a:r>
            <a:endParaRPr lang="en-IN" sz="1200" dirty="0"/>
          </a:p>
          <a:p>
            <a:pPr marL="0" indent="0">
              <a:lnSpc>
                <a:spcPct val="120000"/>
              </a:lnSpc>
              <a:spcBef>
                <a:spcPts val="0"/>
              </a:spcBef>
              <a:buNone/>
            </a:pPr>
            <a:r>
              <a:rPr lang="en-IN" sz="1200" dirty="0"/>
              <a:t>       NA	No Basement</a:t>
            </a:r>
          </a:p>
          <a:p>
            <a:pPr marL="0" indent="0">
              <a:lnSpc>
                <a:spcPct val="120000"/>
              </a:lnSpc>
              <a:spcBef>
                <a:spcPts val="0"/>
              </a:spcBef>
              <a:buNone/>
            </a:pPr>
            <a:r>
              <a:rPr lang="en-IN" sz="1200" b="1" dirty="0"/>
              <a:t>BsmtFinSF2</a:t>
            </a:r>
            <a:r>
              <a:rPr lang="en-IN" sz="1200" dirty="0"/>
              <a:t>: Type 2 finished square feet</a:t>
            </a:r>
          </a:p>
          <a:p>
            <a:pPr marL="0" indent="0">
              <a:lnSpc>
                <a:spcPct val="120000"/>
              </a:lnSpc>
              <a:spcBef>
                <a:spcPts val="0"/>
              </a:spcBef>
              <a:buNone/>
            </a:pPr>
            <a:r>
              <a:rPr lang="en-IN" sz="1200" b="1" dirty="0" err="1"/>
              <a:t>BsmtUnfSF</a:t>
            </a:r>
            <a:r>
              <a:rPr lang="en-IN" sz="1200" dirty="0"/>
              <a:t>: Unfinished square feet of basement area</a:t>
            </a:r>
          </a:p>
          <a:p>
            <a:pPr marL="0" indent="0">
              <a:lnSpc>
                <a:spcPct val="120000"/>
              </a:lnSpc>
              <a:spcBef>
                <a:spcPts val="0"/>
              </a:spcBef>
              <a:buNone/>
            </a:pPr>
            <a:r>
              <a:rPr lang="en-IN" sz="1200" b="1" dirty="0" err="1"/>
              <a:t>TotalBsmtSF</a:t>
            </a:r>
            <a:r>
              <a:rPr lang="en-IN" sz="1200" dirty="0"/>
              <a:t>: Total square feet of basement area</a:t>
            </a:r>
          </a:p>
          <a:p>
            <a:pPr marL="0" indent="0">
              <a:lnSpc>
                <a:spcPct val="120000"/>
              </a:lnSpc>
              <a:spcBef>
                <a:spcPts val="0"/>
              </a:spcBef>
              <a:buNone/>
            </a:pPr>
            <a:r>
              <a:rPr lang="en-IN" sz="1200" b="1" dirty="0"/>
              <a:t>Heating</a:t>
            </a:r>
            <a:r>
              <a:rPr lang="en-IN" sz="1200" dirty="0"/>
              <a:t>: Type of heating		</a:t>
            </a:r>
          </a:p>
          <a:p>
            <a:pPr marL="0" indent="0">
              <a:lnSpc>
                <a:spcPct val="120000"/>
              </a:lnSpc>
              <a:spcBef>
                <a:spcPts val="0"/>
              </a:spcBef>
              <a:buNone/>
            </a:pPr>
            <a:r>
              <a:rPr lang="en-IN" sz="1200" dirty="0"/>
              <a:t>       Floor	Floor Furnace</a:t>
            </a:r>
          </a:p>
          <a:p>
            <a:pPr marL="0" indent="0">
              <a:lnSpc>
                <a:spcPct val="120000"/>
              </a:lnSpc>
              <a:spcBef>
                <a:spcPts val="0"/>
              </a:spcBef>
              <a:buNone/>
            </a:pPr>
            <a:r>
              <a:rPr lang="en-IN" sz="1200" dirty="0"/>
              <a:t>       </a:t>
            </a:r>
            <a:r>
              <a:rPr lang="en-IN" sz="1200" dirty="0" err="1"/>
              <a:t>GasA</a:t>
            </a:r>
            <a:r>
              <a:rPr lang="en-IN" sz="1200" dirty="0"/>
              <a:t>	Gas forced warm air furnace</a:t>
            </a:r>
          </a:p>
          <a:p>
            <a:pPr marL="0" indent="0">
              <a:lnSpc>
                <a:spcPct val="120000"/>
              </a:lnSpc>
              <a:spcBef>
                <a:spcPts val="0"/>
              </a:spcBef>
              <a:buNone/>
            </a:pPr>
            <a:r>
              <a:rPr lang="en-IN" sz="1200" dirty="0"/>
              <a:t>       </a:t>
            </a:r>
            <a:r>
              <a:rPr lang="en-IN" sz="1200" dirty="0" err="1"/>
              <a:t>GasW</a:t>
            </a:r>
            <a:r>
              <a:rPr lang="en-IN" sz="1200" dirty="0"/>
              <a:t>	Gas hot water or steam heat</a:t>
            </a:r>
          </a:p>
          <a:p>
            <a:pPr marL="0" indent="0">
              <a:lnSpc>
                <a:spcPct val="120000"/>
              </a:lnSpc>
              <a:spcBef>
                <a:spcPts val="0"/>
              </a:spcBef>
              <a:buNone/>
            </a:pPr>
            <a:r>
              <a:rPr lang="en-IN" sz="1200" dirty="0"/>
              <a:t>       </a:t>
            </a:r>
            <a:r>
              <a:rPr lang="en-IN" sz="1200" dirty="0" err="1"/>
              <a:t>Grav</a:t>
            </a:r>
            <a:r>
              <a:rPr lang="en-IN" sz="1200" dirty="0"/>
              <a:t>	Gravity furnace	</a:t>
            </a:r>
          </a:p>
          <a:p>
            <a:pPr marL="0" indent="0">
              <a:lnSpc>
                <a:spcPct val="120000"/>
              </a:lnSpc>
              <a:spcBef>
                <a:spcPts val="0"/>
              </a:spcBef>
              <a:buNone/>
            </a:pPr>
            <a:r>
              <a:rPr lang="en-IN" sz="1200" dirty="0"/>
              <a:t>       </a:t>
            </a:r>
            <a:r>
              <a:rPr lang="en-IN" sz="1200" dirty="0" err="1"/>
              <a:t>OthW</a:t>
            </a:r>
            <a:r>
              <a:rPr lang="en-IN" sz="1200" dirty="0"/>
              <a:t>	Hot water or steam heat other than gas</a:t>
            </a:r>
          </a:p>
          <a:p>
            <a:pPr marL="0" indent="0">
              <a:lnSpc>
                <a:spcPct val="120000"/>
              </a:lnSpc>
              <a:spcBef>
                <a:spcPts val="0"/>
              </a:spcBef>
              <a:buNone/>
            </a:pPr>
            <a:r>
              <a:rPr lang="en-IN" sz="1200" dirty="0"/>
              <a:t>       Wall	Wall furnace		</a:t>
            </a:r>
          </a:p>
          <a:p>
            <a:pPr marL="0" indent="0">
              <a:lnSpc>
                <a:spcPct val="120000"/>
              </a:lnSpc>
              <a:spcBef>
                <a:spcPts val="0"/>
              </a:spcBef>
              <a:buNone/>
            </a:pPr>
            <a:r>
              <a:rPr lang="en-IN" sz="1200" b="1" dirty="0" err="1"/>
              <a:t>HeatingQC</a:t>
            </a:r>
            <a:r>
              <a:rPr lang="en-IN" sz="1200" dirty="0"/>
              <a:t>: Heating quality and condition</a:t>
            </a:r>
          </a:p>
          <a:p>
            <a:pPr marL="0" indent="0">
              <a:lnSpc>
                <a:spcPct val="120000"/>
              </a:lnSpc>
              <a:spcBef>
                <a:spcPts val="0"/>
              </a:spcBef>
              <a:buNone/>
            </a:pPr>
            <a:r>
              <a:rPr lang="en-IN" sz="1200" dirty="0"/>
              <a:t>       Ex	Excellent</a:t>
            </a:r>
          </a:p>
          <a:p>
            <a:pPr marL="0" indent="0">
              <a:lnSpc>
                <a:spcPct val="120000"/>
              </a:lnSpc>
              <a:spcBef>
                <a:spcPts val="0"/>
              </a:spcBef>
              <a:buNone/>
            </a:pPr>
            <a:r>
              <a:rPr lang="en-IN" sz="1200" dirty="0"/>
              <a:t>       Gd	Good</a:t>
            </a:r>
          </a:p>
          <a:p>
            <a:pPr marL="0" indent="0">
              <a:lnSpc>
                <a:spcPct val="120000"/>
              </a:lnSpc>
              <a:spcBef>
                <a:spcPts val="0"/>
              </a:spcBef>
              <a:buNone/>
            </a:pPr>
            <a:r>
              <a:rPr lang="en-IN" sz="1200" dirty="0"/>
              <a:t>       TA	Average/Typical</a:t>
            </a:r>
          </a:p>
          <a:p>
            <a:pPr marL="0" indent="0">
              <a:lnSpc>
                <a:spcPct val="120000"/>
              </a:lnSpc>
              <a:spcBef>
                <a:spcPts val="0"/>
              </a:spcBef>
              <a:buNone/>
            </a:pPr>
            <a:r>
              <a:rPr lang="en-IN" sz="1200" dirty="0"/>
              <a:t>       Fa	Fair</a:t>
            </a:r>
          </a:p>
          <a:p>
            <a:pPr marL="0" indent="0">
              <a:lnSpc>
                <a:spcPct val="120000"/>
              </a:lnSpc>
              <a:spcBef>
                <a:spcPts val="0"/>
              </a:spcBef>
              <a:buNone/>
            </a:pPr>
            <a:r>
              <a:rPr lang="en-IN" sz="1200" dirty="0"/>
              <a:t>       Po	Poor</a:t>
            </a:r>
          </a:p>
          <a:p>
            <a:pPr marL="0" indent="0">
              <a:lnSpc>
                <a:spcPct val="120000"/>
              </a:lnSpc>
              <a:spcBef>
                <a:spcPts val="0"/>
              </a:spcBef>
              <a:buNone/>
            </a:pPr>
            <a:r>
              <a:rPr lang="en-IN" sz="1000" dirty="0"/>
              <a:t>		</a:t>
            </a:r>
          </a:p>
          <a:p>
            <a:pPr marL="0" indent="0">
              <a:lnSpc>
                <a:spcPct val="120000"/>
              </a:lnSpc>
              <a:spcBef>
                <a:spcPts val="0"/>
              </a:spcBef>
              <a:buNone/>
            </a:pPr>
            <a:endParaRPr lang="en-IN" sz="1200" dirty="0"/>
          </a:p>
        </p:txBody>
      </p:sp>
      <p:pic>
        <p:nvPicPr>
          <p:cNvPr id="4" name="Picture 2" descr="Data Summary Report – Avondale Choice Dashboard">
            <a:extLst>
              <a:ext uri="{FF2B5EF4-FFF2-40B4-BE49-F238E27FC236}">
                <a16:creationId xmlns:a16="http://schemas.microsoft.com/office/drawing/2014/main" id="{C7EA1C67-191F-4C90-B5FB-46EC9761F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473F-AE74-4380-9AA3-A75818A9AE58}"/>
              </a:ext>
            </a:extLst>
          </p:cNvPr>
          <p:cNvSpPr>
            <a:spLocks noGrp="1"/>
          </p:cNvSpPr>
          <p:nvPr>
            <p:ph type="title"/>
          </p:nvPr>
        </p:nvSpPr>
        <p:spPr>
          <a:xfrm>
            <a:off x="838200" y="365125"/>
            <a:ext cx="4354585" cy="868057"/>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67A89D01-80D8-4FC1-954D-0931E30869BF}"/>
              </a:ext>
            </a:extLst>
          </p:cNvPr>
          <p:cNvSpPr>
            <a:spLocks noGrp="1"/>
          </p:cNvSpPr>
          <p:nvPr>
            <p:ph idx="1"/>
          </p:nvPr>
        </p:nvSpPr>
        <p:spPr>
          <a:xfrm>
            <a:off x="838200" y="1233182"/>
            <a:ext cx="10515600" cy="5377343"/>
          </a:xfrm>
        </p:spPr>
        <p:txBody>
          <a:bodyPr>
            <a:normAutofit fontScale="25000" lnSpcReduction="20000"/>
          </a:bodyPr>
          <a:lstStyle/>
          <a:p>
            <a:pPr marL="0" indent="0">
              <a:lnSpc>
                <a:spcPct val="120000"/>
              </a:lnSpc>
              <a:spcBef>
                <a:spcPts val="0"/>
              </a:spcBef>
              <a:buNone/>
            </a:pPr>
            <a:r>
              <a:rPr lang="en-IN" sz="5600" b="1" dirty="0" err="1"/>
              <a:t>CentralAir</a:t>
            </a:r>
            <a:r>
              <a:rPr lang="en-IN" sz="5600" dirty="0"/>
              <a:t>: Central air conditioning</a:t>
            </a:r>
          </a:p>
          <a:p>
            <a:pPr marL="0" indent="0">
              <a:lnSpc>
                <a:spcPct val="120000"/>
              </a:lnSpc>
              <a:spcBef>
                <a:spcPts val="0"/>
              </a:spcBef>
              <a:buNone/>
            </a:pPr>
            <a:r>
              <a:rPr lang="en-IN" sz="5600" dirty="0"/>
              <a:t>       N	No</a:t>
            </a:r>
          </a:p>
          <a:p>
            <a:pPr marL="0" indent="0">
              <a:lnSpc>
                <a:spcPct val="120000"/>
              </a:lnSpc>
              <a:spcBef>
                <a:spcPts val="0"/>
              </a:spcBef>
              <a:buNone/>
            </a:pPr>
            <a:r>
              <a:rPr lang="en-IN" sz="5600" dirty="0"/>
              <a:t>       Y	Yes</a:t>
            </a:r>
          </a:p>
          <a:p>
            <a:pPr marL="0" indent="0">
              <a:lnSpc>
                <a:spcPct val="120000"/>
              </a:lnSpc>
              <a:spcBef>
                <a:spcPts val="0"/>
              </a:spcBef>
              <a:buNone/>
            </a:pPr>
            <a:r>
              <a:rPr lang="en-IN" sz="5600" b="1" dirty="0"/>
              <a:t>Electrical</a:t>
            </a:r>
            <a:r>
              <a:rPr lang="en-IN" sz="5600" dirty="0"/>
              <a:t>: Electrical system</a:t>
            </a:r>
          </a:p>
          <a:p>
            <a:pPr marL="0" indent="0">
              <a:lnSpc>
                <a:spcPct val="120000"/>
              </a:lnSpc>
              <a:spcBef>
                <a:spcPts val="0"/>
              </a:spcBef>
              <a:buNone/>
            </a:pPr>
            <a:r>
              <a:rPr lang="en-IN" sz="5600" dirty="0"/>
              <a:t>       </a:t>
            </a:r>
            <a:r>
              <a:rPr lang="en-IN" sz="5600" dirty="0" err="1"/>
              <a:t>SBrkr</a:t>
            </a:r>
            <a:r>
              <a:rPr lang="en-IN" sz="5600" dirty="0"/>
              <a:t>	Standard Circuit Breakers &amp; Romex</a:t>
            </a:r>
          </a:p>
          <a:p>
            <a:pPr marL="0" indent="0">
              <a:lnSpc>
                <a:spcPct val="120000"/>
              </a:lnSpc>
              <a:spcBef>
                <a:spcPts val="0"/>
              </a:spcBef>
              <a:buNone/>
            </a:pPr>
            <a:r>
              <a:rPr lang="en-IN" sz="5600" dirty="0"/>
              <a:t>       </a:t>
            </a:r>
            <a:r>
              <a:rPr lang="en-IN" sz="5600" dirty="0" err="1"/>
              <a:t>FuseA</a:t>
            </a:r>
            <a:r>
              <a:rPr lang="en-IN" sz="5600" dirty="0"/>
              <a:t>	Fuse Box over 60 AMP and all Romex wiring (Average)	</a:t>
            </a:r>
          </a:p>
          <a:p>
            <a:pPr marL="0" indent="0">
              <a:lnSpc>
                <a:spcPct val="120000"/>
              </a:lnSpc>
              <a:spcBef>
                <a:spcPts val="0"/>
              </a:spcBef>
              <a:buNone/>
            </a:pPr>
            <a:r>
              <a:rPr lang="en-IN" sz="5600" dirty="0"/>
              <a:t>       </a:t>
            </a:r>
            <a:r>
              <a:rPr lang="en-IN" sz="5600" dirty="0" err="1"/>
              <a:t>FuseF</a:t>
            </a:r>
            <a:r>
              <a:rPr lang="en-IN" sz="5600" dirty="0"/>
              <a:t>	60 AMP Fuse Box and mostly Romex wiring (Fair)</a:t>
            </a:r>
          </a:p>
          <a:p>
            <a:pPr marL="0" indent="0">
              <a:lnSpc>
                <a:spcPct val="120000"/>
              </a:lnSpc>
              <a:spcBef>
                <a:spcPts val="0"/>
              </a:spcBef>
              <a:buNone/>
            </a:pPr>
            <a:r>
              <a:rPr lang="en-IN" sz="5600" dirty="0"/>
              <a:t>       </a:t>
            </a:r>
            <a:r>
              <a:rPr lang="en-IN" sz="5600" dirty="0" err="1"/>
              <a:t>FuseP</a:t>
            </a:r>
            <a:r>
              <a:rPr lang="en-IN" sz="5600" dirty="0"/>
              <a:t>	60 AMP Fuse Box and mostly knob &amp; tube wiring (poor)</a:t>
            </a:r>
          </a:p>
          <a:p>
            <a:pPr marL="0" indent="0">
              <a:lnSpc>
                <a:spcPct val="120000"/>
              </a:lnSpc>
              <a:spcBef>
                <a:spcPts val="0"/>
              </a:spcBef>
              <a:buNone/>
            </a:pPr>
            <a:r>
              <a:rPr lang="en-IN" sz="5600" dirty="0"/>
              <a:t>       Mix	Mixed</a:t>
            </a:r>
          </a:p>
          <a:p>
            <a:pPr marL="0" indent="0">
              <a:lnSpc>
                <a:spcPct val="120000"/>
              </a:lnSpc>
              <a:spcBef>
                <a:spcPts val="0"/>
              </a:spcBef>
              <a:buNone/>
            </a:pPr>
            <a:r>
              <a:rPr lang="en-IN" sz="5600" b="1" dirty="0"/>
              <a:t>1stFlrSF</a:t>
            </a:r>
            <a:r>
              <a:rPr lang="en-IN" sz="5600" dirty="0"/>
              <a:t>: First Floor square feet</a:t>
            </a:r>
          </a:p>
          <a:p>
            <a:pPr marL="0" indent="0">
              <a:lnSpc>
                <a:spcPct val="120000"/>
              </a:lnSpc>
              <a:spcBef>
                <a:spcPts val="0"/>
              </a:spcBef>
              <a:buNone/>
            </a:pPr>
            <a:r>
              <a:rPr lang="en-IN" sz="5600" dirty="0"/>
              <a:t> </a:t>
            </a:r>
            <a:r>
              <a:rPr lang="en-IN" sz="5600" b="1" dirty="0"/>
              <a:t>2ndFlrSF</a:t>
            </a:r>
            <a:r>
              <a:rPr lang="en-IN" sz="5600" dirty="0"/>
              <a:t>: Second floor square feet</a:t>
            </a:r>
          </a:p>
          <a:p>
            <a:pPr marL="0" indent="0">
              <a:lnSpc>
                <a:spcPct val="120000"/>
              </a:lnSpc>
              <a:spcBef>
                <a:spcPts val="0"/>
              </a:spcBef>
              <a:buNone/>
            </a:pPr>
            <a:r>
              <a:rPr lang="en-IN" sz="5600" b="1" dirty="0" err="1"/>
              <a:t>LowQualFinSF</a:t>
            </a:r>
            <a:r>
              <a:rPr lang="en-IN" sz="5600" dirty="0"/>
              <a:t>: Low quality finished square feet (all floors)</a:t>
            </a:r>
          </a:p>
          <a:p>
            <a:pPr marL="0" indent="0">
              <a:lnSpc>
                <a:spcPct val="120000"/>
              </a:lnSpc>
              <a:spcBef>
                <a:spcPts val="0"/>
              </a:spcBef>
              <a:buNone/>
            </a:pPr>
            <a:r>
              <a:rPr lang="en-IN" sz="5600" b="1" dirty="0" err="1"/>
              <a:t>GrLivArea</a:t>
            </a:r>
            <a:r>
              <a:rPr lang="en-IN" sz="5600" dirty="0"/>
              <a:t>: Above grade (ground) living area square feet</a:t>
            </a:r>
          </a:p>
          <a:p>
            <a:pPr marL="0" indent="0">
              <a:lnSpc>
                <a:spcPct val="120000"/>
              </a:lnSpc>
              <a:spcBef>
                <a:spcPts val="0"/>
              </a:spcBef>
              <a:buNone/>
            </a:pPr>
            <a:r>
              <a:rPr lang="en-IN" sz="5600" b="1" dirty="0" err="1"/>
              <a:t>BsmtFullBath</a:t>
            </a:r>
            <a:r>
              <a:rPr lang="en-IN" sz="5600" dirty="0"/>
              <a:t>: Basement full bathrooms</a:t>
            </a:r>
          </a:p>
          <a:p>
            <a:pPr marL="0" indent="0">
              <a:lnSpc>
                <a:spcPct val="120000"/>
              </a:lnSpc>
              <a:spcBef>
                <a:spcPts val="0"/>
              </a:spcBef>
              <a:buNone/>
            </a:pPr>
            <a:r>
              <a:rPr lang="en-IN" sz="5600" b="1" dirty="0" err="1"/>
              <a:t>BsmtHalfBath</a:t>
            </a:r>
            <a:r>
              <a:rPr lang="en-IN" sz="5600" dirty="0"/>
              <a:t>: Basement half bathrooms</a:t>
            </a:r>
          </a:p>
          <a:p>
            <a:pPr marL="0" indent="0">
              <a:lnSpc>
                <a:spcPct val="120000"/>
              </a:lnSpc>
              <a:spcBef>
                <a:spcPts val="0"/>
              </a:spcBef>
              <a:buNone/>
            </a:pPr>
            <a:r>
              <a:rPr lang="en-IN" sz="5600" b="1" dirty="0" err="1"/>
              <a:t>FullBath</a:t>
            </a:r>
            <a:r>
              <a:rPr lang="en-IN" sz="5600" dirty="0"/>
              <a:t>: Full bathrooms above grade</a:t>
            </a:r>
          </a:p>
          <a:p>
            <a:pPr marL="0" indent="0">
              <a:lnSpc>
                <a:spcPct val="120000"/>
              </a:lnSpc>
              <a:spcBef>
                <a:spcPts val="0"/>
              </a:spcBef>
              <a:buNone/>
            </a:pPr>
            <a:r>
              <a:rPr lang="en-IN" sz="5600" b="1" dirty="0" err="1"/>
              <a:t>HalfBath</a:t>
            </a:r>
            <a:r>
              <a:rPr lang="en-IN" sz="5600" dirty="0"/>
              <a:t>: Half baths above grade</a:t>
            </a:r>
          </a:p>
          <a:p>
            <a:pPr marL="0" indent="0">
              <a:lnSpc>
                <a:spcPct val="120000"/>
              </a:lnSpc>
              <a:spcBef>
                <a:spcPts val="0"/>
              </a:spcBef>
              <a:buNone/>
            </a:pPr>
            <a:r>
              <a:rPr lang="en-IN" sz="5600" b="1" dirty="0"/>
              <a:t>Bedroom</a:t>
            </a:r>
            <a:r>
              <a:rPr lang="en-IN" sz="5600" dirty="0"/>
              <a:t>: Bedrooms above grade (does NOT include basement bedrooms)</a:t>
            </a:r>
          </a:p>
          <a:p>
            <a:pPr marL="0" indent="0">
              <a:lnSpc>
                <a:spcPct val="120000"/>
              </a:lnSpc>
              <a:spcBef>
                <a:spcPts val="0"/>
              </a:spcBef>
              <a:buNone/>
            </a:pPr>
            <a:r>
              <a:rPr lang="en-IN" sz="5600" b="1" dirty="0"/>
              <a:t>Kitchen</a:t>
            </a:r>
            <a:r>
              <a:rPr lang="en-IN" sz="5600" dirty="0"/>
              <a:t>: Kitchens above grade</a:t>
            </a:r>
          </a:p>
          <a:p>
            <a:pPr marL="0" indent="0">
              <a:lnSpc>
                <a:spcPct val="120000"/>
              </a:lnSpc>
              <a:spcBef>
                <a:spcPts val="0"/>
              </a:spcBef>
              <a:buNone/>
            </a:pPr>
            <a:r>
              <a:rPr lang="en-IN" sz="5600" b="1" dirty="0" err="1"/>
              <a:t>KitchenQual</a:t>
            </a:r>
            <a:r>
              <a:rPr lang="en-IN" sz="5600" dirty="0"/>
              <a:t>: Kitchen quality</a:t>
            </a:r>
          </a:p>
          <a:p>
            <a:pPr marL="0" indent="0">
              <a:lnSpc>
                <a:spcPct val="120000"/>
              </a:lnSpc>
              <a:spcBef>
                <a:spcPts val="0"/>
              </a:spcBef>
              <a:buNone/>
            </a:pPr>
            <a:r>
              <a:rPr lang="en-IN" sz="5600" dirty="0"/>
              <a:t>       Ex	Excellent</a:t>
            </a:r>
          </a:p>
          <a:p>
            <a:pPr marL="0" indent="0">
              <a:lnSpc>
                <a:spcPct val="120000"/>
              </a:lnSpc>
              <a:spcBef>
                <a:spcPts val="0"/>
              </a:spcBef>
              <a:buNone/>
            </a:pPr>
            <a:r>
              <a:rPr lang="en-IN" sz="5600" dirty="0"/>
              <a:t>       Gd	Good</a:t>
            </a:r>
          </a:p>
          <a:p>
            <a:pPr marL="0" indent="0">
              <a:lnSpc>
                <a:spcPct val="120000"/>
              </a:lnSpc>
              <a:spcBef>
                <a:spcPts val="0"/>
              </a:spcBef>
              <a:buNone/>
            </a:pPr>
            <a:r>
              <a:rPr lang="en-IN" sz="5600" dirty="0"/>
              <a:t>       TA	Typical/Average</a:t>
            </a:r>
          </a:p>
          <a:p>
            <a:pPr marL="0" indent="0">
              <a:lnSpc>
                <a:spcPct val="120000"/>
              </a:lnSpc>
              <a:spcBef>
                <a:spcPts val="0"/>
              </a:spcBef>
              <a:buNone/>
            </a:pPr>
            <a:r>
              <a:rPr lang="en-IN" sz="5600" dirty="0"/>
              <a:t>       Fa	Fair</a:t>
            </a:r>
          </a:p>
          <a:p>
            <a:pPr marL="0" indent="0">
              <a:lnSpc>
                <a:spcPct val="120000"/>
              </a:lnSpc>
              <a:spcBef>
                <a:spcPts val="0"/>
              </a:spcBef>
              <a:buNone/>
            </a:pPr>
            <a:r>
              <a:rPr lang="en-IN" sz="5600" dirty="0"/>
              <a:t>       Po	Poor</a:t>
            </a:r>
          </a:p>
          <a:p>
            <a:pPr marL="0" indent="0">
              <a:lnSpc>
                <a:spcPct val="120000"/>
              </a:lnSpc>
              <a:spcBef>
                <a:spcPts val="0"/>
              </a:spcBef>
              <a:buNone/>
            </a:pPr>
            <a:r>
              <a:rPr lang="en-IN" sz="5600" dirty="0"/>
              <a:t>       	</a:t>
            </a:r>
          </a:p>
          <a:p>
            <a:pPr marL="0" indent="0">
              <a:lnSpc>
                <a:spcPct val="120000"/>
              </a:lnSpc>
              <a:spcBef>
                <a:spcPts val="0"/>
              </a:spcBef>
              <a:buNone/>
            </a:pPr>
            <a:endParaRPr lang="en-IN" sz="2800" dirty="0"/>
          </a:p>
          <a:p>
            <a:pPr marL="0" indent="0">
              <a:lnSpc>
                <a:spcPct val="120000"/>
              </a:lnSpc>
              <a:spcBef>
                <a:spcPts val="0"/>
              </a:spcBef>
              <a:buNone/>
            </a:pPr>
            <a:r>
              <a:rPr lang="en-IN" sz="2800" dirty="0"/>
              <a:t>	</a:t>
            </a:r>
            <a:endParaRPr lang="en-IN" dirty="0"/>
          </a:p>
        </p:txBody>
      </p:sp>
      <p:pic>
        <p:nvPicPr>
          <p:cNvPr id="4" name="Picture 2" descr="Data Summary Report – Avondale Choice Dashboard">
            <a:extLst>
              <a:ext uri="{FF2B5EF4-FFF2-40B4-BE49-F238E27FC236}">
                <a16:creationId xmlns:a16="http://schemas.microsoft.com/office/drawing/2014/main" id="{E035A13F-E298-4789-BBC5-A019BC68C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2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90CC-A0E5-4DA1-BDCF-949476283A94}"/>
              </a:ext>
            </a:extLst>
          </p:cNvPr>
          <p:cNvSpPr>
            <a:spLocks noGrp="1"/>
          </p:cNvSpPr>
          <p:nvPr>
            <p:ph type="title"/>
          </p:nvPr>
        </p:nvSpPr>
        <p:spPr>
          <a:xfrm>
            <a:off x="838200" y="365125"/>
            <a:ext cx="4379752" cy="868057"/>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BCED7D1D-E282-4854-AFA0-4CB5186E4C70}"/>
              </a:ext>
            </a:extLst>
          </p:cNvPr>
          <p:cNvSpPr>
            <a:spLocks noGrp="1"/>
          </p:cNvSpPr>
          <p:nvPr>
            <p:ph idx="1"/>
          </p:nvPr>
        </p:nvSpPr>
        <p:spPr>
          <a:xfrm>
            <a:off x="838200" y="1149292"/>
            <a:ext cx="10515600" cy="5637402"/>
          </a:xfrm>
        </p:spPr>
        <p:txBody>
          <a:bodyPr>
            <a:normAutofit fontScale="25000" lnSpcReduction="20000"/>
          </a:bodyPr>
          <a:lstStyle/>
          <a:p>
            <a:pPr marL="0" indent="0">
              <a:lnSpc>
                <a:spcPct val="120000"/>
              </a:lnSpc>
              <a:spcBef>
                <a:spcPts val="0"/>
              </a:spcBef>
              <a:buNone/>
            </a:pPr>
            <a:r>
              <a:rPr lang="en-IN" sz="4400" b="1" dirty="0" err="1"/>
              <a:t>TotRmsAbvGrd</a:t>
            </a:r>
            <a:r>
              <a:rPr lang="en-IN" sz="4400" dirty="0"/>
              <a:t>: Total rooms above grade (does not include bathrooms)</a:t>
            </a:r>
          </a:p>
          <a:p>
            <a:pPr marL="0" indent="0">
              <a:lnSpc>
                <a:spcPct val="120000"/>
              </a:lnSpc>
              <a:spcBef>
                <a:spcPts val="0"/>
              </a:spcBef>
              <a:buNone/>
            </a:pPr>
            <a:r>
              <a:rPr lang="en-IN" sz="4400" b="1" dirty="0"/>
              <a:t>Functional</a:t>
            </a:r>
            <a:r>
              <a:rPr lang="en-IN" sz="4400" dirty="0"/>
              <a:t>: Home functionality (Assume typical unless deductions are warranted)</a:t>
            </a:r>
          </a:p>
          <a:p>
            <a:pPr marL="0" indent="0">
              <a:lnSpc>
                <a:spcPct val="120000"/>
              </a:lnSpc>
              <a:spcBef>
                <a:spcPts val="0"/>
              </a:spcBef>
              <a:buNone/>
            </a:pPr>
            <a:r>
              <a:rPr lang="en-IN" sz="4400" dirty="0"/>
              <a:t>       </a:t>
            </a:r>
            <a:r>
              <a:rPr lang="en-IN" sz="4400" dirty="0" err="1"/>
              <a:t>Typ</a:t>
            </a:r>
            <a:r>
              <a:rPr lang="en-IN" sz="4400" dirty="0"/>
              <a:t>	Typical Functionality</a:t>
            </a:r>
          </a:p>
          <a:p>
            <a:pPr marL="0" indent="0">
              <a:lnSpc>
                <a:spcPct val="120000"/>
              </a:lnSpc>
              <a:spcBef>
                <a:spcPts val="0"/>
              </a:spcBef>
              <a:buNone/>
            </a:pPr>
            <a:r>
              <a:rPr lang="en-IN" sz="4400" dirty="0"/>
              <a:t>       Min1	Minor Deductions 1</a:t>
            </a:r>
          </a:p>
          <a:p>
            <a:pPr marL="0" indent="0">
              <a:lnSpc>
                <a:spcPct val="120000"/>
              </a:lnSpc>
              <a:spcBef>
                <a:spcPts val="0"/>
              </a:spcBef>
              <a:buNone/>
            </a:pPr>
            <a:r>
              <a:rPr lang="en-IN" sz="4400" dirty="0"/>
              <a:t>       Min2	Minor Deductions 2</a:t>
            </a:r>
          </a:p>
          <a:p>
            <a:pPr marL="0" indent="0">
              <a:lnSpc>
                <a:spcPct val="120000"/>
              </a:lnSpc>
              <a:spcBef>
                <a:spcPts val="0"/>
              </a:spcBef>
              <a:buNone/>
            </a:pPr>
            <a:r>
              <a:rPr lang="en-IN" sz="4400" dirty="0"/>
              <a:t>       Mod	Moderate Deductions</a:t>
            </a:r>
          </a:p>
          <a:p>
            <a:pPr marL="0" indent="0">
              <a:lnSpc>
                <a:spcPct val="120000"/>
              </a:lnSpc>
              <a:spcBef>
                <a:spcPts val="0"/>
              </a:spcBef>
              <a:buNone/>
            </a:pPr>
            <a:r>
              <a:rPr lang="en-IN" sz="4400" dirty="0"/>
              <a:t>       Maj1	Major Deductions 1</a:t>
            </a:r>
          </a:p>
          <a:p>
            <a:pPr marL="0" indent="0">
              <a:lnSpc>
                <a:spcPct val="120000"/>
              </a:lnSpc>
              <a:spcBef>
                <a:spcPts val="0"/>
              </a:spcBef>
              <a:buNone/>
            </a:pPr>
            <a:r>
              <a:rPr lang="en-IN" sz="4400" dirty="0"/>
              <a:t>       Maj2	Major Deductions 2</a:t>
            </a:r>
          </a:p>
          <a:p>
            <a:pPr marL="0" indent="0">
              <a:lnSpc>
                <a:spcPct val="120000"/>
              </a:lnSpc>
              <a:spcBef>
                <a:spcPts val="0"/>
              </a:spcBef>
              <a:buNone/>
            </a:pPr>
            <a:r>
              <a:rPr lang="en-IN" sz="4400" dirty="0"/>
              <a:t>       </a:t>
            </a:r>
            <a:r>
              <a:rPr lang="en-IN" sz="4400" dirty="0" err="1"/>
              <a:t>Sev</a:t>
            </a:r>
            <a:r>
              <a:rPr lang="en-IN" sz="4400" dirty="0"/>
              <a:t>	Severely Damaged</a:t>
            </a:r>
          </a:p>
          <a:p>
            <a:pPr marL="0" indent="0">
              <a:lnSpc>
                <a:spcPct val="120000"/>
              </a:lnSpc>
              <a:spcBef>
                <a:spcPts val="0"/>
              </a:spcBef>
              <a:buNone/>
            </a:pPr>
            <a:r>
              <a:rPr lang="en-IN" sz="4400" dirty="0"/>
              <a:t>       Sal	Salvage only</a:t>
            </a:r>
          </a:p>
          <a:p>
            <a:pPr marL="0" indent="0">
              <a:lnSpc>
                <a:spcPct val="120000"/>
              </a:lnSpc>
              <a:spcBef>
                <a:spcPts val="0"/>
              </a:spcBef>
              <a:buNone/>
            </a:pPr>
            <a:r>
              <a:rPr lang="en-IN" sz="4400" b="1" dirty="0"/>
              <a:t>Fireplaces</a:t>
            </a:r>
            <a:r>
              <a:rPr lang="en-IN" sz="4400" dirty="0"/>
              <a:t>: Number of fireplaces</a:t>
            </a:r>
          </a:p>
          <a:p>
            <a:pPr marL="0" indent="0">
              <a:lnSpc>
                <a:spcPct val="120000"/>
              </a:lnSpc>
              <a:spcBef>
                <a:spcPts val="0"/>
              </a:spcBef>
              <a:buNone/>
            </a:pPr>
            <a:r>
              <a:rPr lang="en-US" sz="4400" b="1" dirty="0" err="1"/>
              <a:t>FireplaceQu</a:t>
            </a:r>
            <a:r>
              <a:rPr lang="en-US" sz="4400" dirty="0"/>
              <a:t>: Fireplace quality</a:t>
            </a:r>
          </a:p>
          <a:p>
            <a:pPr marL="0" indent="0">
              <a:lnSpc>
                <a:spcPct val="120000"/>
              </a:lnSpc>
              <a:spcBef>
                <a:spcPts val="0"/>
              </a:spcBef>
              <a:buNone/>
            </a:pPr>
            <a:r>
              <a:rPr lang="en-US" sz="4400" dirty="0"/>
              <a:t>       Ex	Excellent - Exceptional Masonry Fireplace</a:t>
            </a:r>
          </a:p>
          <a:p>
            <a:pPr marL="0" indent="0">
              <a:lnSpc>
                <a:spcPct val="120000"/>
              </a:lnSpc>
              <a:spcBef>
                <a:spcPts val="0"/>
              </a:spcBef>
              <a:buNone/>
            </a:pPr>
            <a:r>
              <a:rPr lang="en-US" sz="4400" dirty="0"/>
              <a:t>       Gd	Good - Masonry Fireplace in main level</a:t>
            </a:r>
          </a:p>
          <a:p>
            <a:pPr marL="0" indent="0">
              <a:lnSpc>
                <a:spcPct val="120000"/>
              </a:lnSpc>
              <a:spcBef>
                <a:spcPts val="0"/>
              </a:spcBef>
              <a:buNone/>
            </a:pPr>
            <a:r>
              <a:rPr lang="en-US" sz="4400" dirty="0"/>
              <a:t>       TA	Average - Prefabricated Fireplace in main living area or Masonry Fireplace in basement</a:t>
            </a:r>
          </a:p>
          <a:p>
            <a:pPr marL="0" indent="0">
              <a:lnSpc>
                <a:spcPct val="120000"/>
              </a:lnSpc>
              <a:spcBef>
                <a:spcPts val="0"/>
              </a:spcBef>
              <a:buNone/>
            </a:pPr>
            <a:r>
              <a:rPr lang="en-US" sz="4400" dirty="0"/>
              <a:t>       Fa	Fair - Prefabricated Fireplace in basement</a:t>
            </a:r>
          </a:p>
          <a:p>
            <a:pPr marL="0" indent="0">
              <a:lnSpc>
                <a:spcPct val="120000"/>
              </a:lnSpc>
              <a:spcBef>
                <a:spcPts val="0"/>
              </a:spcBef>
              <a:buNone/>
            </a:pPr>
            <a:r>
              <a:rPr lang="en-US" sz="4400" dirty="0"/>
              <a:t>       Po	Poor - Ben Franklin Stove</a:t>
            </a:r>
          </a:p>
          <a:p>
            <a:pPr marL="0" indent="0">
              <a:lnSpc>
                <a:spcPct val="120000"/>
              </a:lnSpc>
              <a:spcBef>
                <a:spcPts val="0"/>
              </a:spcBef>
              <a:buNone/>
            </a:pPr>
            <a:r>
              <a:rPr lang="en-US" sz="4400" dirty="0"/>
              <a:t>       NA	No Fireplace</a:t>
            </a:r>
          </a:p>
          <a:p>
            <a:pPr marL="0" indent="0">
              <a:lnSpc>
                <a:spcPct val="120000"/>
              </a:lnSpc>
              <a:spcBef>
                <a:spcPts val="0"/>
              </a:spcBef>
              <a:buNone/>
            </a:pPr>
            <a:r>
              <a:rPr lang="en-US" sz="4400" b="1" dirty="0" err="1"/>
              <a:t>GarageType</a:t>
            </a:r>
            <a:r>
              <a:rPr lang="en-US" sz="4400" dirty="0"/>
              <a:t>: Garage location</a:t>
            </a:r>
          </a:p>
          <a:p>
            <a:pPr marL="0" indent="0">
              <a:lnSpc>
                <a:spcPct val="120000"/>
              </a:lnSpc>
              <a:spcBef>
                <a:spcPts val="0"/>
              </a:spcBef>
              <a:buNone/>
            </a:pPr>
            <a:r>
              <a:rPr lang="en-US" sz="4400" dirty="0"/>
              <a:t>       2Types	More than one type of garage</a:t>
            </a:r>
          </a:p>
          <a:p>
            <a:pPr marL="0" indent="0">
              <a:lnSpc>
                <a:spcPct val="120000"/>
              </a:lnSpc>
              <a:spcBef>
                <a:spcPts val="0"/>
              </a:spcBef>
              <a:buNone/>
            </a:pPr>
            <a:r>
              <a:rPr lang="en-US" sz="4400" dirty="0"/>
              <a:t>       </a:t>
            </a:r>
            <a:r>
              <a:rPr lang="en-US" sz="4400" dirty="0" err="1"/>
              <a:t>Attchd</a:t>
            </a:r>
            <a:r>
              <a:rPr lang="en-US" sz="4400" dirty="0"/>
              <a:t>	Attached to home</a:t>
            </a:r>
          </a:p>
          <a:p>
            <a:pPr marL="0" indent="0">
              <a:lnSpc>
                <a:spcPct val="120000"/>
              </a:lnSpc>
              <a:spcBef>
                <a:spcPts val="0"/>
              </a:spcBef>
              <a:buNone/>
            </a:pPr>
            <a:r>
              <a:rPr lang="en-US" sz="4400" dirty="0"/>
              <a:t>       </a:t>
            </a:r>
            <a:r>
              <a:rPr lang="en-US" sz="4400" dirty="0" err="1"/>
              <a:t>Basment</a:t>
            </a:r>
            <a:r>
              <a:rPr lang="en-US" sz="4400" dirty="0"/>
              <a:t>	Basement Garage</a:t>
            </a:r>
          </a:p>
          <a:p>
            <a:pPr marL="0" indent="0">
              <a:lnSpc>
                <a:spcPct val="120000"/>
              </a:lnSpc>
              <a:spcBef>
                <a:spcPts val="0"/>
              </a:spcBef>
              <a:buNone/>
            </a:pPr>
            <a:r>
              <a:rPr lang="en-US" sz="4400" dirty="0"/>
              <a:t>       </a:t>
            </a:r>
            <a:r>
              <a:rPr lang="en-US" sz="4400" dirty="0" err="1"/>
              <a:t>BuiltIn</a:t>
            </a:r>
            <a:r>
              <a:rPr lang="en-US" sz="4400" dirty="0"/>
              <a:t>	Built-In (Garage part of house - typically has room above garage)</a:t>
            </a:r>
          </a:p>
          <a:p>
            <a:pPr marL="0" indent="0">
              <a:lnSpc>
                <a:spcPct val="120000"/>
              </a:lnSpc>
              <a:spcBef>
                <a:spcPts val="0"/>
              </a:spcBef>
              <a:buNone/>
            </a:pPr>
            <a:r>
              <a:rPr lang="en-US" sz="4400" dirty="0"/>
              <a:t>       </a:t>
            </a:r>
            <a:r>
              <a:rPr lang="en-US" sz="4400" dirty="0" err="1"/>
              <a:t>CarPort</a:t>
            </a:r>
            <a:r>
              <a:rPr lang="en-US" sz="4400" dirty="0"/>
              <a:t>	Car Port</a:t>
            </a:r>
          </a:p>
          <a:p>
            <a:pPr marL="0" indent="0">
              <a:lnSpc>
                <a:spcPct val="120000"/>
              </a:lnSpc>
              <a:spcBef>
                <a:spcPts val="0"/>
              </a:spcBef>
              <a:buNone/>
            </a:pPr>
            <a:r>
              <a:rPr lang="en-US" sz="4400" dirty="0"/>
              <a:t>       </a:t>
            </a:r>
            <a:r>
              <a:rPr lang="en-US" sz="4400" dirty="0" err="1"/>
              <a:t>Detchd</a:t>
            </a:r>
            <a:r>
              <a:rPr lang="en-US" sz="4400" dirty="0"/>
              <a:t>	Detached from home</a:t>
            </a:r>
          </a:p>
          <a:p>
            <a:pPr marL="0" indent="0">
              <a:lnSpc>
                <a:spcPct val="120000"/>
              </a:lnSpc>
              <a:spcBef>
                <a:spcPts val="0"/>
              </a:spcBef>
              <a:buNone/>
            </a:pPr>
            <a:r>
              <a:rPr lang="en-US" sz="4400" dirty="0"/>
              <a:t>       NA	No Garage</a:t>
            </a:r>
          </a:p>
          <a:p>
            <a:pPr marL="0" indent="0">
              <a:lnSpc>
                <a:spcPct val="120000"/>
              </a:lnSpc>
              <a:spcBef>
                <a:spcPts val="0"/>
              </a:spcBef>
              <a:buNone/>
            </a:pPr>
            <a:r>
              <a:rPr lang="en-US" sz="4400" b="1" dirty="0" err="1"/>
              <a:t>GarageYrBlt</a:t>
            </a:r>
            <a:r>
              <a:rPr lang="en-US" sz="4400" dirty="0"/>
              <a:t>: Year garage was built	</a:t>
            </a:r>
          </a:p>
          <a:p>
            <a:pPr marL="0" indent="0">
              <a:lnSpc>
                <a:spcPct val="120000"/>
              </a:lnSpc>
              <a:spcBef>
                <a:spcPts val="0"/>
              </a:spcBef>
              <a:buNone/>
            </a:pPr>
            <a:r>
              <a:rPr lang="en-US" sz="4400" b="1" dirty="0" err="1"/>
              <a:t>GarageFinish</a:t>
            </a:r>
            <a:r>
              <a:rPr lang="en-US" sz="4400" dirty="0"/>
              <a:t>: Interior finish of the garage</a:t>
            </a:r>
          </a:p>
          <a:p>
            <a:pPr marL="0" indent="0">
              <a:lnSpc>
                <a:spcPct val="120000"/>
              </a:lnSpc>
              <a:spcBef>
                <a:spcPts val="0"/>
              </a:spcBef>
              <a:buNone/>
            </a:pPr>
            <a:r>
              <a:rPr lang="en-US" sz="4400" dirty="0"/>
              <a:t>       Fin	Finished</a:t>
            </a:r>
          </a:p>
          <a:p>
            <a:pPr marL="0" indent="0">
              <a:lnSpc>
                <a:spcPct val="120000"/>
              </a:lnSpc>
              <a:spcBef>
                <a:spcPts val="0"/>
              </a:spcBef>
              <a:buNone/>
            </a:pPr>
            <a:r>
              <a:rPr lang="en-US" sz="4400" dirty="0"/>
              <a:t>       </a:t>
            </a:r>
            <a:r>
              <a:rPr lang="en-US" sz="4400" dirty="0" err="1"/>
              <a:t>RFn</a:t>
            </a:r>
            <a:r>
              <a:rPr lang="en-US" sz="4400" dirty="0"/>
              <a:t>	Rough Finished	</a:t>
            </a:r>
          </a:p>
          <a:p>
            <a:pPr marL="0" indent="0">
              <a:lnSpc>
                <a:spcPct val="120000"/>
              </a:lnSpc>
              <a:spcBef>
                <a:spcPts val="0"/>
              </a:spcBef>
              <a:buNone/>
            </a:pPr>
            <a:r>
              <a:rPr lang="en-US" sz="4400" dirty="0"/>
              <a:t>       </a:t>
            </a:r>
            <a:r>
              <a:rPr lang="en-US" sz="4400" dirty="0" err="1"/>
              <a:t>Unf</a:t>
            </a:r>
            <a:r>
              <a:rPr lang="en-US" sz="4400" dirty="0"/>
              <a:t>	Unfinished</a:t>
            </a:r>
          </a:p>
          <a:p>
            <a:pPr marL="0" indent="0">
              <a:lnSpc>
                <a:spcPct val="120000"/>
              </a:lnSpc>
              <a:spcBef>
                <a:spcPts val="0"/>
              </a:spcBef>
              <a:buNone/>
            </a:pPr>
            <a:r>
              <a:rPr lang="en-US" sz="4400" dirty="0"/>
              <a:t>       NA	No Garage</a:t>
            </a:r>
          </a:p>
          <a:p>
            <a:pPr marL="0" indent="0">
              <a:lnSpc>
                <a:spcPct val="120000"/>
              </a:lnSpc>
              <a:spcBef>
                <a:spcPts val="0"/>
              </a:spcBef>
              <a:buNone/>
            </a:pPr>
            <a:r>
              <a:rPr lang="en-US" sz="2800" dirty="0"/>
              <a:t>		</a:t>
            </a:r>
          </a:p>
          <a:p>
            <a:pPr marL="0" indent="0">
              <a:lnSpc>
                <a:spcPct val="120000"/>
              </a:lnSpc>
              <a:spcBef>
                <a:spcPts val="0"/>
              </a:spcBef>
              <a:buNone/>
            </a:pPr>
            <a:endParaRPr lang="en-IN" sz="2800" dirty="0"/>
          </a:p>
        </p:txBody>
      </p:sp>
      <p:pic>
        <p:nvPicPr>
          <p:cNvPr id="4" name="Picture 2" descr="Data Summary Report – Avondale Choice Dashboard">
            <a:extLst>
              <a:ext uri="{FF2B5EF4-FFF2-40B4-BE49-F238E27FC236}">
                <a16:creationId xmlns:a16="http://schemas.microsoft.com/office/drawing/2014/main" id="{5F01E216-191C-4F07-AC1B-E93392B5C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E5F0-7FCC-41B0-9863-82BA081C7D94}"/>
              </a:ext>
            </a:extLst>
          </p:cNvPr>
          <p:cNvSpPr>
            <a:spLocks noGrp="1"/>
          </p:cNvSpPr>
          <p:nvPr>
            <p:ph type="title"/>
          </p:nvPr>
        </p:nvSpPr>
        <p:spPr>
          <a:xfrm>
            <a:off x="838200" y="365126"/>
            <a:ext cx="4631422" cy="733832"/>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94678CC3-DE92-406F-B97F-916D7D85E69F}"/>
              </a:ext>
            </a:extLst>
          </p:cNvPr>
          <p:cNvSpPr>
            <a:spLocks noGrp="1"/>
          </p:cNvSpPr>
          <p:nvPr>
            <p:ph idx="1"/>
          </p:nvPr>
        </p:nvSpPr>
        <p:spPr>
          <a:xfrm>
            <a:off x="838200" y="1350628"/>
            <a:ext cx="10515600" cy="5390831"/>
          </a:xfrm>
        </p:spPr>
        <p:txBody>
          <a:bodyPr>
            <a:normAutofit fontScale="25000" lnSpcReduction="20000"/>
          </a:bodyPr>
          <a:lstStyle/>
          <a:p>
            <a:pPr marL="0" indent="0">
              <a:lnSpc>
                <a:spcPct val="120000"/>
              </a:lnSpc>
              <a:spcBef>
                <a:spcPts val="0"/>
              </a:spcBef>
              <a:buNone/>
            </a:pPr>
            <a:r>
              <a:rPr lang="en-US" sz="4800" b="1" dirty="0" err="1"/>
              <a:t>GarageCars</a:t>
            </a:r>
            <a:r>
              <a:rPr lang="en-US" sz="4800" dirty="0"/>
              <a:t>: Size of garage in car capacity</a:t>
            </a:r>
          </a:p>
          <a:p>
            <a:pPr marL="0" indent="0">
              <a:lnSpc>
                <a:spcPct val="120000"/>
              </a:lnSpc>
              <a:spcBef>
                <a:spcPts val="0"/>
              </a:spcBef>
              <a:buNone/>
            </a:pPr>
            <a:r>
              <a:rPr lang="en-US" sz="4800" b="1" dirty="0" err="1"/>
              <a:t>GarageArea</a:t>
            </a:r>
            <a:r>
              <a:rPr lang="en-US" sz="4800" dirty="0"/>
              <a:t>: Size of garage in square feet</a:t>
            </a:r>
          </a:p>
          <a:p>
            <a:pPr marL="0" indent="0">
              <a:lnSpc>
                <a:spcPct val="120000"/>
              </a:lnSpc>
              <a:spcBef>
                <a:spcPts val="0"/>
              </a:spcBef>
              <a:buNone/>
            </a:pPr>
            <a:r>
              <a:rPr lang="en-US" sz="4800" b="1" dirty="0" err="1"/>
              <a:t>GarageQual</a:t>
            </a:r>
            <a:r>
              <a:rPr lang="en-US" sz="4800" dirty="0"/>
              <a:t>: Garage quality</a:t>
            </a:r>
          </a:p>
          <a:p>
            <a:pPr marL="0" indent="0">
              <a:lnSpc>
                <a:spcPct val="120000"/>
              </a:lnSpc>
              <a:spcBef>
                <a:spcPts val="0"/>
              </a:spcBef>
              <a:buNone/>
            </a:pPr>
            <a:endParaRPr lang="en-US" sz="4800" dirty="0"/>
          </a:p>
          <a:p>
            <a:pPr marL="0" indent="0">
              <a:lnSpc>
                <a:spcPct val="120000"/>
              </a:lnSpc>
              <a:spcBef>
                <a:spcPts val="0"/>
              </a:spcBef>
              <a:buNone/>
            </a:pPr>
            <a:r>
              <a:rPr lang="en-US" sz="4800" dirty="0"/>
              <a:t>       Ex	Excellent</a:t>
            </a:r>
          </a:p>
          <a:p>
            <a:pPr marL="0" indent="0">
              <a:lnSpc>
                <a:spcPct val="120000"/>
              </a:lnSpc>
              <a:spcBef>
                <a:spcPts val="0"/>
              </a:spcBef>
              <a:buNone/>
            </a:pPr>
            <a:r>
              <a:rPr lang="en-US" sz="4800" dirty="0"/>
              <a:t>       Gd	Good</a:t>
            </a:r>
          </a:p>
          <a:p>
            <a:pPr marL="0" indent="0">
              <a:lnSpc>
                <a:spcPct val="120000"/>
              </a:lnSpc>
              <a:spcBef>
                <a:spcPts val="0"/>
              </a:spcBef>
              <a:buNone/>
            </a:pPr>
            <a:r>
              <a:rPr lang="en-US" sz="4800" dirty="0"/>
              <a:t>       TA	Typical/Average</a:t>
            </a:r>
          </a:p>
          <a:p>
            <a:pPr marL="0" indent="0">
              <a:lnSpc>
                <a:spcPct val="120000"/>
              </a:lnSpc>
              <a:spcBef>
                <a:spcPts val="0"/>
              </a:spcBef>
              <a:buNone/>
            </a:pPr>
            <a:r>
              <a:rPr lang="en-US" sz="4800" dirty="0"/>
              <a:t>       Fa	Fair</a:t>
            </a:r>
          </a:p>
          <a:p>
            <a:pPr marL="0" indent="0">
              <a:lnSpc>
                <a:spcPct val="120000"/>
              </a:lnSpc>
              <a:spcBef>
                <a:spcPts val="0"/>
              </a:spcBef>
              <a:buNone/>
            </a:pPr>
            <a:r>
              <a:rPr lang="en-US" sz="4800" dirty="0"/>
              <a:t>       Po	Poor</a:t>
            </a:r>
          </a:p>
          <a:p>
            <a:pPr marL="0" indent="0">
              <a:lnSpc>
                <a:spcPct val="120000"/>
              </a:lnSpc>
              <a:spcBef>
                <a:spcPts val="0"/>
              </a:spcBef>
              <a:buNone/>
            </a:pPr>
            <a:r>
              <a:rPr lang="en-US" sz="4800" dirty="0"/>
              <a:t>       NA	No Garage</a:t>
            </a:r>
          </a:p>
          <a:p>
            <a:pPr marL="0" indent="0">
              <a:lnSpc>
                <a:spcPct val="120000"/>
              </a:lnSpc>
              <a:spcBef>
                <a:spcPts val="0"/>
              </a:spcBef>
              <a:buNone/>
            </a:pPr>
            <a:r>
              <a:rPr lang="en-US" sz="4800" dirty="0"/>
              <a:t>		</a:t>
            </a:r>
          </a:p>
          <a:p>
            <a:pPr marL="0" indent="0">
              <a:lnSpc>
                <a:spcPct val="120000"/>
              </a:lnSpc>
              <a:spcBef>
                <a:spcPts val="0"/>
              </a:spcBef>
              <a:buNone/>
            </a:pPr>
            <a:r>
              <a:rPr lang="en-US" sz="4800" b="1" dirty="0" err="1"/>
              <a:t>GarageCond</a:t>
            </a:r>
            <a:r>
              <a:rPr lang="en-US" sz="4800" dirty="0"/>
              <a:t>: Garage condition</a:t>
            </a:r>
          </a:p>
          <a:p>
            <a:pPr marL="0" indent="0">
              <a:lnSpc>
                <a:spcPct val="120000"/>
              </a:lnSpc>
              <a:spcBef>
                <a:spcPts val="0"/>
              </a:spcBef>
              <a:buNone/>
            </a:pPr>
            <a:endParaRPr lang="en-US" sz="4800" dirty="0"/>
          </a:p>
          <a:p>
            <a:pPr marL="0" indent="0">
              <a:lnSpc>
                <a:spcPct val="120000"/>
              </a:lnSpc>
              <a:spcBef>
                <a:spcPts val="0"/>
              </a:spcBef>
              <a:buNone/>
            </a:pPr>
            <a:r>
              <a:rPr lang="en-US" sz="4800" dirty="0"/>
              <a:t>       Ex	Excellent</a:t>
            </a:r>
          </a:p>
          <a:p>
            <a:pPr marL="0" indent="0">
              <a:lnSpc>
                <a:spcPct val="120000"/>
              </a:lnSpc>
              <a:spcBef>
                <a:spcPts val="0"/>
              </a:spcBef>
              <a:buNone/>
            </a:pPr>
            <a:r>
              <a:rPr lang="en-US" sz="4800" dirty="0"/>
              <a:t>       Gd	Good</a:t>
            </a:r>
          </a:p>
          <a:p>
            <a:pPr marL="0" indent="0">
              <a:lnSpc>
                <a:spcPct val="120000"/>
              </a:lnSpc>
              <a:spcBef>
                <a:spcPts val="0"/>
              </a:spcBef>
              <a:buNone/>
            </a:pPr>
            <a:r>
              <a:rPr lang="en-US" sz="4800" dirty="0"/>
              <a:t>       TA	Typical/Average</a:t>
            </a:r>
          </a:p>
          <a:p>
            <a:pPr marL="0" indent="0">
              <a:lnSpc>
                <a:spcPct val="120000"/>
              </a:lnSpc>
              <a:spcBef>
                <a:spcPts val="0"/>
              </a:spcBef>
              <a:buNone/>
            </a:pPr>
            <a:r>
              <a:rPr lang="en-US" sz="4800" dirty="0"/>
              <a:t>       Fa	Fair</a:t>
            </a:r>
          </a:p>
          <a:p>
            <a:pPr marL="0" indent="0">
              <a:lnSpc>
                <a:spcPct val="120000"/>
              </a:lnSpc>
              <a:spcBef>
                <a:spcPts val="0"/>
              </a:spcBef>
              <a:buNone/>
            </a:pPr>
            <a:r>
              <a:rPr lang="en-US" sz="4800" dirty="0"/>
              <a:t>       Po	Poor</a:t>
            </a:r>
          </a:p>
          <a:p>
            <a:pPr marL="0" indent="0">
              <a:lnSpc>
                <a:spcPct val="120000"/>
              </a:lnSpc>
              <a:spcBef>
                <a:spcPts val="0"/>
              </a:spcBef>
              <a:buNone/>
            </a:pPr>
            <a:r>
              <a:rPr lang="en-US" sz="4800" dirty="0"/>
              <a:t>       NA	No Garage</a:t>
            </a:r>
          </a:p>
          <a:p>
            <a:pPr marL="0" indent="0">
              <a:lnSpc>
                <a:spcPct val="120000"/>
              </a:lnSpc>
              <a:spcBef>
                <a:spcPts val="0"/>
              </a:spcBef>
              <a:buNone/>
            </a:pPr>
            <a:r>
              <a:rPr lang="en-US" sz="4800" dirty="0"/>
              <a:t>		</a:t>
            </a:r>
          </a:p>
          <a:p>
            <a:pPr marL="0" indent="0">
              <a:lnSpc>
                <a:spcPct val="120000"/>
              </a:lnSpc>
              <a:spcBef>
                <a:spcPts val="0"/>
              </a:spcBef>
              <a:buNone/>
            </a:pPr>
            <a:r>
              <a:rPr lang="en-US" sz="4800" b="1" dirty="0" err="1"/>
              <a:t>PavedDrive</a:t>
            </a:r>
            <a:r>
              <a:rPr lang="en-US" sz="4800" dirty="0"/>
              <a:t>: Paved driveway</a:t>
            </a:r>
          </a:p>
          <a:p>
            <a:pPr marL="0" indent="0">
              <a:lnSpc>
                <a:spcPct val="120000"/>
              </a:lnSpc>
              <a:spcBef>
                <a:spcPts val="0"/>
              </a:spcBef>
              <a:buNone/>
            </a:pPr>
            <a:endParaRPr lang="en-US" sz="4800" dirty="0"/>
          </a:p>
          <a:p>
            <a:pPr marL="0" indent="0">
              <a:lnSpc>
                <a:spcPct val="120000"/>
              </a:lnSpc>
              <a:spcBef>
                <a:spcPts val="0"/>
              </a:spcBef>
              <a:buNone/>
            </a:pPr>
            <a:r>
              <a:rPr lang="en-US" sz="4800" dirty="0"/>
              <a:t>       Y	Paved </a:t>
            </a:r>
          </a:p>
          <a:p>
            <a:pPr marL="0" indent="0">
              <a:lnSpc>
                <a:spcPct val="120000"/>
              </a:lnSpc>
              <a:spcBef>
                <a:spcPts val="0"/>
              </a:spcBef>
              <a:buNone/>
            </a:pPr>
            <a:r>
              <a:rPr lang="en-US" sz="4800" dirty="0"/>
              <a:t>       P	Partial Pavement</a:t>
            </a:r>
          </a:p>
          <a:p>
            <a:pPr marL="0" indent="0">
              <a:lnSpc>
                <a:spcPct val="120000"/>
              </a:lnSpc>
              <a:spcBef>
                <a:spcPts val="0"/>
              </a:spcBef>
              <a:buNone/>
            </a:pPr>
            <a:r>
              <a:rPr lang="en-US" sz="4800" dirty="0"/>
              <a:t>       N	Dirt/Gravel</a:t>
            </a:r>
          </a:p>
          <a:p>
            <a:pPr marL="0" indent="0">
              <a:lnSpc>
                <a:spcPct val="120000"/>
              </a:lnSpc>
              <a:spcBef>
                <a:spcPts val="0"/>
              </a:spcBef>
              <a:buNone/>
            </a:pPr>
            <a:r>
              <a:rPr lang="en-US" sz="4800" dirty="0"/>
              <a:t>		</a:t>
            </a:r>
          </a:p>
          <a:p>
            <a:pPr marL="0" indent="0">
              <a:lnSpc>
                <a:spcPct val="120000"/>
              </a:lnSpc>
              <a:spcBef>
                <a:spcPts val="0"/>
              </a:spcBef>
              <a:buNone/>
            </a:pPr>
            <a:r>
              <a:rPr lang="en-US" sz="4800" b="1" dirty="0" err="1"/>
              <a:t>WoodDeckSF</a:t>
            </a:r>
            <a:r>
              <a:rPr lang="en-US" sz="4800" dirty="0"/>
              <a:t>: Wood deck area in square feet</a:t>
            </a:r>
          </a:p>
          <a:p>
            <a:pPr marL="0" indent="0">
              <a:lnSpc>
                <a:spcPct val="120000"/>
              </a:lnSpc>
              <a:spcBef>
                <a:spcPts val="0"/>
              </a:spcBef>
              <a:buNone/>
            </a:pPr>
            <a:endParaRPr lang="en-US" sz="4800" dirty="0"/>
          </a:p>
          <a:p>
            <a:pPr marL="0" indent="0">
              <a:lnSpc>
                <a:spcPct val="120000"/>
              </a:lnSpc>
              <a:spcBef>
                <a:spcPts val="0"/>
              </a:spcBef>
              <a:buNone/>
            </a:pPr>
            <a:r>
              <a:rPr lang="en-US" sz="4800" b="1" dirty="0" err="1"/>
              <a:t>OpenPorchSF</a:t>
            </a:r>
            <a:r>
              <a:rPr lang="en-US" sz="4800" dirty="0"/>
              <a:t>: Open porch area in square feet</a:t>
            </a:r>
          </a:p>
          <a:p>
            <a:endParaRPr lang="en-IN" dirty="0"/>
          </a:p>
        </p:txBody>
      </p:sp>
      <p:pic>
        <p:nvPicPr>
          <p:cNvPr id="4" name="Picture 2" descr="Data Summary Report – Avondale Choice Dashboard">
            <a:extLst>
              <a:ext uri="{FF2B5EF4-FFF2-40B4-BE49-F238E27FC236}">
                <a16:creationId xmlns:a16="http://schemas.microsoft.com/office/drawing/2014/main" id="{582D534F-58C8-41F2-88BA-16422B518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8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7FE4-108B-424C-8220-E80B1A165FF9}"/>
              </a:ext>
            </a:extLst>
          </p:cNvPr>
          <p:cNvSpPr>
            <a:spLocks noGrp="1"/>
          </p:cNvSpPr>
          <p:nvPr>
            <p:ph type="title"/>
          </p:nvPr>
        </p:nvSpPr>
        <p:spPr>
          <a:xfrm>
            <a:off x="838200" y="365125"/>
            <a:ext cx="3985470" cy="817723"/>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B4AB328C-BB83-4903-8C2D-E129BE11E824}"/>
              </a:ext>
            </a:extLst>
          </p:cNvPr>
          <p:cNvSpPr>
            <a:spLocks noGrp="1"/>
          </p:cNvSpPr>
          <p:nvPr>
            <p:ph idx="1"/>
          </p:nvPr>
        </p:nvSpPr>
        <p:spPr>
          <a:xfrm>
            <a:off x="838200" y="1300294"/>
            <a:ext cx="8372912" cy="5192581"/>
          </a:xfrm>
        </p:spPr>
        <p:txBody>
          <a:bodyPr>
            <a:noAutofit/>
          </a:bodyPr>
          <a:lstStyle/>
          <a:p>
            <a:pPr marL="0" indent="0">
              <a:lnSpc>
                <a:spcPct val="100000"/>
              </a:lnSpc>
              <a:spcBef>
                <a:spcPts val="0"/>
              </a:spcBef>
              <a:buNone/>
            </a:pPr>
            <a:r>
              <a:rPr lang="en-IN" sz="1200" b="1" dirty="0" err="1"/>
              <a:t>EnclosedPorch</a:t>
            </a:r>
            <a:r>
              <a:rPr lang="en-IN" sz="1200" dirty="0"/>
              <a:t>: Enclosed porch area in square feet</a:t>
            </a:r>
          </a:p>
          <a:p>
            <a:pPr marL="0" indent="0">
              <a:lnSpc>
                <a:spcPct val="100000"/>
              </a:lnSpc>
              <a:spcBef>
                <a:spcPts val="0"/>
              </a:spcBef>
              <a:buNone/>
            </a:pPr>
            <a:r>
              <a:rPr lang="en-IN" sz="1200" b="1" dirty="0"/>
              <a:t>3SsnPorch</a:t>
            </a:r>
            <a:r>
              <a:rPr lang="en-IN" sz="1200" dirty="0"/>
              <a:t>: Three season porch area in square feet</a:t>
            </a:r>
          </a:p>
          <a:p>
            <a:pPr marL="0" indent="0">
              <a:lnSpc>
                <a:spcPct val="100000"/>
              </a:lnSpc>
              <a:spcBef>
                <a:spcPts val="0"/>
              </a:spcBef>
              <a:buNone/>
            </a:pPr>
            <a:r>
              <a:rPr lang="en-IN" sz="1200" b="1" dirty="0" err="1"/>
              <a:t>ScreenPorch</a:t>
            </a:r>
            <a:r>
              <a:rPr lang="en-IN" sz="1200" dirty="0"/>
              <a:t>: Screen porch area in square feet</a:t>
            </a:r>
          </a:p>
          <a:p>
            <a:pPr marL="0" indent="0">
              <a:lnSpc>
                <a:spcPct val="100000"/>
              </a:lnSpc>
              <a:spcBef>
                <a:spcPts val="0"/>
              </a:spcBef>
              <a:buNone/>
            </a:pPr>
            <a:r>
              <a:rPr lang="en-IN" sz="1200" b="1" dirty="0" err="1"/>
              <a:t>PoolArea</a:t>
            </a:r>
            <a:r>
              <a:rPr lang="en-IN" sz="1200" dirty="0"/>
              <a:t>: Pool area in square feet</a:t>
            </a:r>
          </a:p>
          <a:p>
            <a:pPr marL="0" indent="0">
              <a:lnSpc>
                <a:spcPct val="100000"/>
              </a:lnSpc>
              <a:spcBef>
                <a:spcPts val="0"/>
              </a:spcBef>
              <a:buNone/>
            </a:pPr>
            <a:r>
              <a:rPr lang="en-IN" sz="1200" b="1" dirty="0" err="1"/>
              <a:t>PoolQC</a:t>
            </a:r>
            <a:r>
              <a:rPr lang="en-IN" sz="1200" dirty="0"/>
              <a:t>: Pool quality</a:t>
            </a:r>
          </a:p>
          <a:p>
            <a:pPr marL="0" indent="0">
              <a:lnSpc>
                <a:spcPct val="100000"/>
              </a:lnSpc>
              <a:spcBef>
                <a:spcPts val="0"/>
              </a:spcBef>
              <a:buNone/>
            </a:pPr>
            <a:r>
              <a:rPr lang="en-IN" sz="1200" dirty="0"/>
              <a:t>       Ex	Excellent</a:t>
            </a:r>
          </a:p>
          <a:p>
            <a:pPr marL="0" indent="0">
              <a:lnSpc>
                <a:spcPct val="100000"/>
              </a:lnSpc>
              <a:spcBef>
                <a:spcPts val="0"/>
              </a:spcBef>
              <a:buNone/>
            </a:pPr>
            <a:r>
              <a:rPr lang="en-IN" sz="1200" dirty="0"/>
              <a:t>       Gd	Good</a:t>
            </a:r>
          </a:p>
          <a:p>
            <a:pPr marL="0" indent="0">
              <a:lnSpc>
                <a:spcPct val="100000"/>
              </a:lnSpc>
              <a:spcBef>
                <a:spcPts val="0"/>
              </a:spcBef>
              <a:buNone/>
            </a:pPr>
            <a:r>
              <a:rPr lang="en-IN" sz="1200" dirty="0"/>
              <a:t>       TA	Average/Typical</a:t>
            </a:r>
          </a:p>
          <a:p>
            <a:pPr marL="0" indent="0">
              <a:lnSpc>
                <a:spcPct val="100000"/>
              </a:lnSpc>
              <a:spcBef>
                <a:spcPts val="0"/>
              </a:spcBef>
              <a:buNone/>
            </a:pPr>
            <a:r>
              <a:rPr lang="en-IN" sz="1200" dirty="0"/>
              <a:t>       Fa	Fair</a:t>
            </a:r>
          </a:p>
          <a:p>
            <a:pPr marL="0" indent="0">
              <a:lnSpc>
                <a:spcPct val="100000"/>
              </a:lnSpc>
              <a:spcBef>
                <a:spcPts val="0"/>
              </a:spcBef>
              <a:buNone/>
            </a:pPr>
            <a:r>
              <a:rPr lang="en-IN" sz="1200" dirty="0"/>
              <a:t>       NA	No Pool		</a:t>
            </a:r>
          </a:p>
          <a:p>
            <a:pPr marL="0" indent="0">
              <a:lnSpc>
                <a:spcPct val="100000"/>
              </a:lnSpc>
              <a:spcBef>
                <a:spcPts val="0"/>
              </a:spcBef>
              <a:buNone/>
            </a:pPr>
            <a:r>
              <a:rPr lang="en-IN" sz="1200" b="1" dirty="0"/>
              <a:t>Fence</a:t>
            </a:r>
            <a:r>
              <a:rPr lang="en-IN" sz="1200" dirty="0"/>
              <a:t>: Fence quality		</a:t>
            </a:r>
          </a:p>
          <a:p>
            <a:pPr marL="0" indent="0">
              <a:lnSpc>
                <a:spcPct val="100000"/>
              </a:lnSpc>
              <a:spcBef>
                <a:spcPts val="0"/>
              </a:spcBef>
              <a:buNone/>
            </a:pPr>
            <a:r>
              <a:rPr lang="en-IN" sz="1200" dirty="0"/>
              <a:t>       </a:t>
            </a:r>
            <a:r>
              <a:rPr lang="en-IN" sz="1200" dirty="0" err="1"/>
              <a:t>GdPrv</a:t>
            </a:r>
            <a:r>
              <a:rPr lang="en-IN" sz="1200" dirty="0"/>
              <a:t>	Good Privacy</a:t>
            </a:r>
          </a:p>
          <a:p>
            <a:pPr marL="0" indent="0">
              <a:lnSpc>
                <a:spcPct val="100000"/>
              </a:lnSpc>
              <a:spcBef>
                <a:spcPts val="0"/>
              </a:spcBef>
              <a:buNone/>
            </a:pPr>
            <a:r>
              <a:rPr lang="en-IN" sz="1200" dirty="0"/>
              <a:t>       </a:t>
            </a:r>
            <a:r>
              <a:rPr lang="en-IN" sz="1200" dirty="0" err="1"/>
              <a:t>MnPrv</a:t>
            </a:r>
            <a:r>
              <a:rPr lang="en-IN" sz="1200" dirty="0"/>
              <a:t>	Minimum Privacy</a:t>
            </a:r>
          </a:p>
          <a:p>
            <a:pPr marL="0" indent="0">
              <a:lnSpc>
                <a:spcPct val="100000"/>
              </a:lnSpc>
              <a:spcBef>
                <a:spcPts val="0"/>
              </a:spcBef>
              <a:buNone/>
            </a:pPr>
            <a:r>
              <a:rPr lang="en-IN" sz="1200" dirty="0"/>
              <a:t>       </a:t>
            </a:r>
            <a:r>
              <a:rPr lang="en-IN" sz="1200" dirty="0" err="1"/>
              <a:t>GdWo</a:t>
            </a:r>
            <a:r>
              <a:rPr lang="en-IN" sz="1200" dirty="0"/>
              <a:t>	Good Wood</a:t>
            </a:r>
          </a:p>
          <a:p>
            <a:pPr marL="0" indent="0">
              <a:lnSpc>
                <a:spcPct val="100000"/>
              </a:lnSpc>
              <a:spcBef>
                <a:spcPts val="0"/>
              </a:spcBef>
              <a:buNone/>
            </a:pPr>
            <a:r>
              <a:rPr lang="en-IN" sz="1200" dirty="0"/>
              <a:t>       </a:t>
            </a:r>
            <a:r>
              <a:rPr lang="en-IN" sz="1200" dirty="0" err="1"/>
              <a:t>MnWw</a:t>
            </a:r>
            <a:r>
              <a:rPr lang="en-IN" sz="1200" dirty="0"/>
              <a:t>	Minimum Wood/Wire</a:t>
            </a:r>
          </a:p>
          <a:p>
            <a:pPr marL="0" indent="0">
              <a:lnSpc>
                <a:spcPct val="100000"/>
              </a:lnSpc>
              <a:spcBef>
                <a:spcPts val="0"/>
              </a:spcBef>
              <a:buNone/>
            </a:pPr>
            <a:r>
              <a:rPr lang="en-IN" sz="1200" dirty="0"/>
              <a:t>       NA	No Fence	</a:t>
            </a:r>
          </a:p>
          <a:p>
            <a:pPr marL="0" indent="0">
              <a:lnSpc>
                <a:spcPct val="100000"/>
              </a:lnSpc>
              <a:spcBef>
                <a:spcPts val="0"/>
              </a:spcBef>
              <a:buNone/>
            </a:pPr>
            <a:r>
              <a:rPr lang="en-IN" sz="1200" b="1" dirty="0" err="1"/>
              <a:t>MiscFeature</a:t>
            </a:r>
            <a:r>
              <a:rPr lang="en-IN" sz="1200" dirty="0"/>
              <a:t>: Miscellaneous feature not covered in other categories		</a:t>
            </a:r>
          </a:p>
          <a:p>
            <a:pPr marL="0" indent="0">
              <a:lnSpc>
                <a:spcPct val="100000"/>
              </a:lnSpc>
              <a:spcBef>
                <a:spcPts val="0"/>
              </a:spcBef>
              <a:buNone/>
            </a:pPr>
            <a:r>
              <a:rPr lang="en-IN" sz="1200" dirty="0"/>
              <a:t>       </a:t>
            </a:r>
            <a:r>
              <a:rPr lang="en-IN" sz="1200" dirty="0" err="1"/>
              <a:t>Elev</a:t>
            </a:r>
            <a:r>
              <a:rPr lang="en-IN" sz="1200" dirty="0"/>
              <a:t>	Elevator</a:t>
            </a:r>
          </a:p>
          <a:p>
            <a:pPr marL="0" indent="0">
              <a:lnSpc>
                <a:spcPct val="100000"/>
              </a:lnSpc>
              <a:spcBef>
                <a:spcPts val="0"/>
              </a:spcBef>
              <a:buNone/>
            </a:pPr>
            <a:r>
              <a:rPr lang="en-IN" sz="1200" dirty="0"/>
              <a:t>       Gar2	2nd Garage (if not described in garage section)</a:t>
            </a:r>
          </a:p>
          <a:p>
            <a:pPr marL="0" indent="0">
              <a:lnSpc>
                <a:spcPct val="100000"/>
              </a:lnSpc>
              <a:spcBef>
                <a:spcPts val="0"/>
              </a:spcBef>
              <a:buNone/>
            </a:pPr>
            <a:r>
              <a:rPr lang="en-IN" sz="1200" dirty="0"/>
              <a:t>       </a:t>
            </a:r>
            <a:r>
              <a:rPr lang="en-IN" sz="1200" dirty="0" err="1"/>
              <a:t>Othr</a:t>
            </a:r>
            <a:r>
              <a:rPr lang="en-IN" sz="1200" dirty="0"/>
              <a:t>	Other</a:t>
            </a:r>
          </a:p>
          <a:p>
            <a:pPr marL="0" indent="0">
              <a:lnSpc>
                <a:spcPct val="100000"/>
              </a:lnSpc>
              <a:spcBef>
                <a:spcPts val="0"/>
              </a:spcBef>
              <a:buNone/>
            </a:pPr>
            <a:r>
              <a:rPr lang="en-IN" sz="1200" dirty="0"/>
              <a:t>       Shed	Shed (over 100 SF)</a:t>
            </a:r>
          </a:p>
          <a:p>
            <a:pPr marL="0" indent="0">
              <a:lnSpc>
                <a:spcPct val="100000"/>
              </a:lnSpc>
              <a:spcBef>
                <a:spcPts val="0"/>
              </a:spcBef>
              <a:buNone/>
            </a:pPr>
            <a:r>
              <a:rPr lang="en-IN" sz="1200" dirty="0"/>
              <a:t>       </a:t>
            </a:r>
            <a:r>
              <a:rPr lang="en-IN" sz="1200" dirty="0" err="1"/>
              <a:t>TenC</a:t>
            </a:r>
            <a:r>
              <a:rPr lang="en-IN" sz="1200" dirty="0"/>
              <a:t>	Tennis Court</a:t>
            </a:r>
          </a:p>
          <a:p>
            <a:pPr marL="0" indent="0">
              <a:lnSpc>
                <a:spcPct val="100000"/>
              </a:lnSpc>
              <a:spcBef>
                <a:spcPts val="0"/>
              </a:spcBef>
              <a:buNone/>
            </a:pPr>
            <a:r>
              <a:rPr lang="en-IN" sz="1200" dirty="0"/>
              <a:t>       NA	None		</a:t>
            </a:r>
          </a:p>
          <a:p>
            <a:pPr marL="0" indent="0">
              <a:lnSpc>
                <a:spcPct val="100000"/>
              </a:lnSpc>
              <a:spcBef>
                <a:spcPts val="0"/>
              </a:spcBef>
              <a:buNone/>
            </a:pPr>
            <a:r>
              <a:rPr lang="en-IN" sz="1200" b="1" dirty="0" err="1"/>
              <a:t>MiscVal</a:t>
            </a:r>
            <a:r>
              <a:rPr lang="en-IN" sz="1200" dirty="0"/>
              <a:t>: $Value of miscellaneous feature</a:t>
            </a:r>
          </a:p>
          <a:p>
            <a:pPr marL="0" indent="0">
              <a:lnSpc>
                <a:spcPct val="100000"/>
              </a:lnSpc>
              <a:spcBef>
                <a:spcPts val="0"/>
              </a:spcBef>
              <a:buNone/>
            </a:pPr>
            <a:r>
              <a:rPr lang="en-IN" sz="1200" b="1" dirty="0" err="1"/>
              <a:t>MoSold</a:t>
            </a:r>
            <a:r>
              <a:rPr lang="en-IN" sz="1200" dirty="0"/>
              <a:t>: Month Sold (MM)</a:t>
            </a:r>
          </a:p>
          <a:p>
            <a:pPr marL="0" indent="0">
              <a:lnSpc>
                <a:spcPct val="100000"/>
              </a:lnSpc>
              <a:spcBef>
                <a:spcPts val="0"/>
              </a:spcBef>
              <a:buNone/>
            </a:pPr>
            <a:r>
              <a:rPr lang="en-IN" sz="1200" b="1" dirty="0" err="1"/>
              <a:t>YrSold</a:t>
            </a:r>
            <a:r>
              <a:rPr lang="en-IN" sz="1200" dirty="0"/>
              <a:t>: Year Sold (YYYY)</a:t>
            </a:r>
          </a:p>
        </p:txBody>
      </p:sp>
      <p:pic>
        <p:nvPicPr>
          <p:cNvPr id="4" name="Picture 2" descr="Data Summary Report – Avondale Choice Dashboard">
            <a:extLst>
              <a:ext uri="{FF2B5EF4-FFF2-40B4-BE49-F238E27FC236}">
                <a16:creationId xmlns:a16="http://schemas.microsoft.com/office/drawing/2014/main" id="{1E538D73-5512-44DE-BF58-AD6ED8F78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77" y="21665"/>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44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8C9F-55F3-45D0-B879-52358D776163}"/>
              </a:ext>
            </a:extLst>
          </p:cNvPr>
          <p:cNvSpPr>
            <a:spLocks noGrp="1"/>
          </p:cNvSpPr>
          <p:nvPr>
            <p:ph type="title"/>
          </p:nvPr>
        </p:nvSpPr>
        <p:spPr>
          <a:xfrm>
            <a:off x="838200" y="365126"/>
            <a:ext cx="4153250" cy="842890"/>
          </a:xfrm>
        </p:spPr>
        <p:txBody>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3A9E8266-6DFF-403F-A8D5-45B8B5053021}"/>
              </a:ext>
            </a:extLst>
          </p:cNvPr>
          <p:cNvSpPr>
            <a:spLocks noGrp="1"/>
          </p:cNvSpPr>
          <p:nvPr>
            <p:ph idx="1"/>
          </p:nvPr>
        </p:nvSpPr>
        <p:spPr>
          <a:xfrm>
            <a:off x="838200" y="1442906"/>
            <a:ext cx="10515600" cy="4734057"/>
          </a:xfrm>
        </p:spPr>
        <p:txBody>
          <a:bodyPr>
            <a:noAutofit/>
          </a:bodyPr>
          <a:lstStyle/>
          <a:p>
            <a:pPr marL="0" indent="0">
              <a:lnSpc>
                <a:spcPct val="100000"/>
              </a:lnSpc>
              <a:spcBef>
                <a:spcPts val="0"/>
              </a:spcBef>
              <a:buNone/>
            </a:pPr>
            <a:r>
              <a:rPr lang="en-US" sz="1200" b="1" dirty="0" err="1"/>
              <a:t>SaleType</a:t>
            </a:r>
            <a:r>
              <a:rPr lang="en-US" sz="1200" dirty="0"/>
              <a:t>: Type of sale</a:t>
            </a:r>
          </a:p>
          <a:p>
            <a:pPr marL="0" indent="0">
              <a:lnSpc>
                <a:spcPct val="100000"/>
              </a:lnSpc>
              <a:spcBef>
                <a:spcPts val="0"/>
              </a:spcBef>
              <a:buNone/>
            </a:pPr>
            <a:r>
              <a:rPr lang="en-US" sz="1200" dirty="0"/>
              <a:t>		</a:t>
            </a:r>
          </a:p>
          <a:p>
            <a:pPr marL="0" indent="0">
              <a:lnSpc>
                <a:spcPct val="100000"/>
              </a:lnSpc>
              <a:spcBef>
                <a:spcPts val="0"/>
              </a:spcBef>
              <a:buNone/>
            </a:pPr>
            <a:r>
              <a:rPr lang="en-US" sz="1200" dirty="0"/>
              <a:t>       WD 	Warranty Deed - Conventional</a:t>
            </a:r>
          </a:p>
          <a:p>
            <a:pPr marL="0" indent="0">
              <a:lnSpc>
                <a:spcPct val="100000"/>
              </a:lnSpc>
              <a:spcBef>
                <a:spcPts val="0"/>
              </a:spcBef>
              <a:buNone/>
            </a:pPr>
            <a:r>
              <a:rPr lang="en-US" sz="1200" dirty="0"/>
              <a:t>       CWD	Warranty Deed - Cash</a:t>
            </a:r>
          </a:p>
          <a:p>
            <a:pPr marL="0" indent="0">
              <a:lnSpc>
                <a:spcPct val="100000"/>
              </a:lnSpc>
              <a:spcBef>
                <a:spcPts val="0"/>
              </a:spcBef>
              <a:buNone/>
            </a:pPr>
            <a:r>
              <a:rPr lang="en-US" sz="1200" dirty="0"/>
              <a:t>       VWD	Warranty Deed - VA Loan</a:t>
            </a:r>
          </a:p>
          <a:p>
            <a:pPr marL="0" indent="0">
              <a:lnSpc>
                <a:spcPct val="100000"/>
              </a:lnSpc>
              <a:spcBef>
                <a:spcPts val="0"/>
              </a:spcBef>
              <a:buNone/>
            </a:pPr>
            <a:r>
              <a:rPr lang="en-US" sz="1200" dirty="0"/>
              <a:t>       New	Home just constructed and sold</a:t>
            </a:r>
          </a:p>
          <a:p>
            <a:pPr marL="0" indent="0">
              <a:lnSpc>
                <a:spcPct val="100000"/>
              </a:lnSpc>
              <a:spcBef>
                <a:spcPts val="0"/>
              </a:spcBef>
              <a:buNone/>
            </a:pPr>
            <a:r>
              <a:rPr lang="en-US" sz="1200" dirty="0"/>
              <a:t>       COD	Court Officer Deed/Estate</a:t>
            </a:r>
          </a:p>
          <a:p>
            <a:pPr marL="0" indent="0">
              <a:lnSpc>
                <a:spcPct val="100000"/>
              </a:lnSpc>
              <a:spcBef>
                <a:spcPts val="0"/>
              </a:spcBef>
              <a:buNone/>
            </a:pPr>
            <a:r>
              <a:rPr lang="en-US" sz="1200" dirty="0"/>
              <a:t>       Con	Contract 15% Down payment regular terms</a:t>
            </a:r>
          </a:p>
          <a:p>
            <a:pPr marL="0" indent="0">
              <a:lnSpc>
                <a:spcPct val="100000"/>
              </a:lnSpc>
              <a:spcBef>
                <a:spcPts val="0"/>
              </a:spcBef>
              <a:buNone/>
            </a:pPr>
            <a:r>
              <a:rPr lang="en-US" sz="1200" dirty="0"/>
              <a:t>       </a:t>
            </a:r>
            <a:r>
              <a:rPr lang="en-US" sz="1200" dirty="0" err="1"/>
              <a:t>ConLw</a:t>
            </a:r>
            <a:r>
              <a:rPr lang="en-US" sz="1200" dirty="0"/>
              <a:t>	Contract Low Down payment and low interest</a:t>
            </a:r>
          </a:p>
          <a:p>
            <a:pPr marL="0" indent="0">
              <a:lnSpc>
                <a:spcPct val="100000"/>
              </a:lnSpc>
              <a:spcBef>
                <a:spcPts val="0"/>
              </a:spcBef>
              <a:buNone/>
            </a:pPr>
            <a:r>
              <a:rPr lang="en-US" sz="1200" dirty="0"/>
              <a:t>       </a:t>
            </a:r>
            <a:r>
              <a:rPr lang="en-US" sz="1200" dirty="0" err="1"/>
              <a:t>ConLI</a:t>
            </a:r>
            <a:r>
              <a:rPr lang="en-US" sz="1200" dirty="0"/>
              <a:t>	Contract Low Interest</a:t>
            </a:r>
          </a:p>
          <a:p>
            <a:pPr marL="0" indent="0">
              <a:lnSpc>
                <a:spcPct val="100000"/>
              </a:lnSpc>
              <a:spcBef>
                <a:spcPts val="0"/>
              </a:spcBef>
              <a:buNone/>
            </a:pPr>
            <a:r>
              <a:rPr lang="en-US" sz="1200" dirty="0"/>
              <a:t>       </a:t>
            </a:r>
            <a:r>
              <a:rPr lang="en-US" sz="1200" dirty="0" err="1"/>
              <a:t>ConLD</a:t>
            </a:r>
            <a:r>
              <a:rPr lang="en-US" sz="1200" dirty="0"/>
              <a:t>	Contract Low Down</a:t>
            </a:r>
          </a:p>
          <a:p>
            <a:pPr marL="0" indent="0">
              <a:lnSpc>
                <a:spcPct val="100000"/>
              </a:lnSpc>
              <a:spcBef>
                <a:spcPts val="0"/>
              </a:spcBef>
              <a:buNone/>
            </a:pPr>
            <a:r>
              <a:rPr lang="en-US" sz="1200" dirty="0"/>
              <a:t>       </a:t>
            </a:r>
            <a:r>
              <a:rPr lang="en-US" sz="1200" dirty="0" err="1"/>
              <a:t>Oth</a:t>
            </a:r>
            <a:r>
              <a:rPr lang="en-US" sz="1200" dirty="0"/>
              <a:t>	Other</a:t>
            </a:r>
          </a:p>
          <a:p>
            <a:pPr marL="0" indent="0">
              <a:lnSpc>
                <a:spcPct val="100000"/>
              </a:lnSpc>
              <a:spcBef>
                <a:spcPts val="0"/>
              </a:spcBef>
              <a:buNone/>
            </a:pPr>
            <a:r>
              <a:rPr lang="en-US" sz="1200" dirty="0"/>
              <a:t>		</a:t>
            </a:r>
          </a:p>
          <a:p>
            <a:pPr marL="0" indent="0">
              <a:lnSpc>
                <a:spcPct val="100000"/>
              </a:lnSpc>
              <a:spcBef>
                <a:spcPts val="0"/>
              </a:spcBef>
              <a:buNone/>
            </a:pPr>
            <a:r>
              <a:rPr lang="en-US" sz="1200" b="1" dirty="0" err="1"/>
              <a:t>SaleCondition</a:t>
            </a:r>
            <a:r>
              <a:rPr lang="en-US" sz="1200" dirty="0"/>
              <a:t>: Condition of sale</a:t>
            </a:r>
          </a:p>
          <a:p>
            <a:pPr marL="0" indent="0">
              <a:lnSpc>
                <a:spcPct val="100000"/>
              </a:lnSpc>
              <a:spcBef>
                <a:spcPts val="0"/>
              </a:spcBef>
              <a:buNone/>
            </a:pPr>
            <a:endParaRPr lang="en-US" sz="1200" dirty="0"/>
          </a:p>
          <a:p>
            <a:pPr marL="0" indent="0">
              <a:lnSpc>
                <a:spcPct val="100000"/>
              </a:lnSpc>
              <a:spcBef>
                <a:spcPts val="0"/>
              </a:spcBef>
              <a:buNone/>
            </a:pPr>
            <a:r>
              <a:rPr lang="en-US" sz="1200" dirty="0"/>
              <a:t>       Normal	Normal Sale</a:t>
            </a:r>
          </a:p>
          <a:p>
            <a:pPr marL="0" indent="0">
              <a:lnSpc>
                <a:spcPct val="100000"/>
              </a:lnSpc>
              <a:spcBef>
                <a:spcPts val="0"/>
              </a:spcBef>
              <a:buNone/>
            </a:pPr>
            <a:r>
              <a:rPr lang="en-US" sz="1200" dirty="0"/>
              <a:t>       </a:t>
            </a:r>
            <a:r>
              <a:rPr lang="en-US" sz="1200" dirty="0" err="1"/>
              <a:t>Abnorml</a:t>
            </a:r>
            <a:r>
              <a:rPr lang="en-US" sz="1200" dirty="0"/>
              <a:t>	Abnormal Sale -  trade, foreclosure, short sale</a:t>
            </a:r>
          </a:p>
          <a:p>
            <a:pPr marL="0" indent="0">
              <a:lnSpc>
                <a:spcPct val="100000"/>
              </a:lnSpc>
              <a:spcBef>
                <a:spcPts val="0"/>
              </a:spcBef>
              <a:buNone/>
            </a:pPr>
            <a:r>
              <a:rPr lang="en-US" sz="1200" dirty="0"/>
              <a:t>       </a:t>
            </a:r>
            <a:r>
              <a:rPr lang="en-US" sz="1200" dirty="0" err="1"/>
              <a:t>AdjLand</a:t>
            </a:r>
            <a:r>
              <a:rPr lang="en-US" sz="1200" dirty="0"/>
              <a:t>	Adjoining Land Purchase</a:t>
            </a:r>
          </a:p>
          <a:p>
            <a:pPr marL="0" indent="0">
              <a:lnSpc>
                <a:spcPct val="100000"/>
              </a:lnSpc>
              <a:spcBef>
                <a:spcPts val="0"/>
              </a:spcBef>
              <a:buNone/>
            </a:pPr>
            <a:r>
              <a:rPr lang="en-US" sz="1200" dirty="0"/>
              <a:t>       </a:t>
            </a:r>
            <a:r>
              <a:rPr lang="en-US" sz="1200" dirty="0" err="1"/>
              <a:t>Alloca</a:t>
            </a:r>
            <a:r>
              <a:rPr lang="en-US" sz="1200" dirty="0"/>
              <a:t>	Allocation - two linked properties with separate deeds, typically condo with a garage unit	</a:t>
            </a:r>
          </a:p>
          <a:p>
            <a:pPr marL="0" indent="0">
              <a:lnSpc>
                <a:spcPct val="100000"/>
              </a:lnSpc>
              <a:spcBef>
                <a:spcPts val="0"/>
              </a:spcBef>
              <a:buNone/>
            </a:pPr>
            <a:r>
              <a:rPr lang="en-US" sz="1200" dirty="0"/>
              <a:t>       Family	Sale between family members</a:t>
            </a:r>
          </a:p>
          <a:p>
            <a:pPr marL="0" indent="0">
              <a:lnSpc>
                <a:spcPct val="100000"/>
              </a:lnSpc>
              <a:spcBef>
                <a:spcPts val="0"/>
              </a:spcBef>
              <a:buNone/>
            </a:pPr>
            <a:r>
              <a:rPr lang="en-US" sz="1200" dirty="0"/>
              <a:t>       Partial	Home was not completed when last assessed (associated with New Homes)</a:t>
            </a:r>
            <a:endParaRPr lang="en-IN" sz="1200" dirty="0"/>
          </a:p>
        </p:txBody>
      </p:sp>
      <p:pic>
        <p:nvPicPr>
          <p:cNvPr id="4" name="Picture 2" descr="Data Summary Report – Avondale Choice Dashboard">
            <a:extLst>
              <a:ext uri="{FF2B5EF4-FFF2-40B4-BE49-F238E27FC236}">
                <a16:creationId xmlns:a16="http://schemas.microsoft.com/office/drawing/2014/main" id="{284DACA6-EDF8-47BD-A40A-97078ABD3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0"/>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1329070"/>
            <a:ext cx="9021726" cy="1176004"/>
          </a:xfrm>
        </p:spPr>
        <p:txBody>
          <a:bodyPr>
            <a:normAutofit/>
          </a:bodyPr>
          <a:lstStyle/>
          <a:p>
            <a:pPr algn="ctr"/>
            <a:r>
              <a:rPr lang="en-IN" sz="4400" b="1" i="1" spc="-150" dirty="0"/>
              <a:t>Exploratory Data Analysis ( EDA)</a:t>
            </a:r>
            <a:endParaRPr lang="en-IN" i="1" dirty="0"/>
          </a:p>
        </p:txBody>
      </p:sp>
      <p:pic>
        <p:nvPicPr>
          <p:cNvPr id="6146" name="Picture 2" descr="Exploratory data analysis in Python. | by Tanu N Prabhu | Towards Data  Science">
            <a:extLst>
              <a:ext uri="{FF2B5EF4-FFF2-40B4-BE49-F238E27FC236}">
                <a16:creationId xmlns:a16="http://schemas.microsoft.com/office/drawing/2014/main" id="{AEDA4657-0129-4326-80FB-3CD1904A4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470" y="2248251"/>
            <a:ext cx="6535024" cy="321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3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5717778" y="-1131214"/>
            <a:ext cx="7439302" cy="385036"/>
          </a:xfrm>
        </p:spPr>
        <p:txBody>
          <a:bodyPr>
            <a:noAutofit/>
          </a:bodyPr>
          <a:lstStyle/>
          <a:p>
            <a:r>
              <a:rPr lang="en-US" sz="2800" b="1" dirty="0"/>
              <a:t>Univariate Analysis of categorical variables</a:t>
            </a:r>
            <a:endParaRPr lang="en-IN" sz="2800" b="1" dirty="0"/>
          </a:p>
        </p:txBody>
      </p:sp>
      <p:pic>
        <p:nvPicPr>
          <p:cNvPr id="18434" name="Picture 2">
            <a:extLst>
              <a:ext uri="{FF2B5EF4-FFF2-40B4-BE49-F238E27FC236}">
                <a16:creationId xmlns:a16="http://schemas.microsoft.com/office/drawing/2014/main" id="{C507C6A6-3497-4C53-AE14-69807B072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47" y="895788"/>
            <a:ext cx="3491394" cy="193969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CBEEB06B-4987-4051-BCE8-0436169B9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828676"/>
            <a:ext cx="3249336" cy="1826091"/>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12D7790B-DF07-435C-AA86-24CC6BE0F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61" y="2750671"/>
            <a:ext cx="3734675" cy="1939692"/>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85262F2E-7BC9-40D4-9E54-A40BCB64F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172" y="2659768"/>
            <a:ext cx="3370366" cy="2072081"/>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76A24491-2C55-4314-AD45-CD0E5CDF6E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810" y="4773336"/>
            <a:ext cx="3558069" cy="1620008"/>
          </a:xfrm>
          <a:prstGeom prst="rect">
            <a:avLst/>
          </a:prstGeom>
          <a:noFill/>
          <a:extLst>
            <a:ext uri="{909E8E84-426E-40DD-AFC4-6F175D3DCCD1}">
              <a14:hiddenFill xmlns:a14="http://schemas.microsoft.com/office/drawing/2010/main">
                <a:solidFill>
                  <a:srgbClr val="FFFFFF"/>
                </a:solidFill>
              </a14:hiddenFill>
            </a:ext>
          </a:extLst>
        </p:spPr>
      </p:pic>
      <p:pic>
        <p:nvPicPr>
          <p:cNvPr id="18444" name="Picture 12">
            <a:extLst>
              <a:ext uri="{FF2B5EF4-FFF2-40B4-BE49-F238E27FC236}">
                <a16:creationId xmlns:a16="http://schemas.microsoft.com/office/drawing/2014/main" id="{6B4DDB87-B562-4AF8-800D-CF3E734CFA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5702" y="4773336"/>
            <a:ext cx="3310835" cy="1744910"/>
          </a:xfrm>
          <a:prstGeom prst="rect">
            <a:avLst/>
          </a:prstGeom>
          <a:noFill/>
          <a:extLst>
            <a:ext uri="{909E8E84-426E-40DD-AFC4-6F175D3DCCD1}">
              <a14:hiddenFill xmlns:a14="http://schemas.microsoft.com/office/drawing/2010/main">
                <a:solidFill>
                  <a:srgbClr val="FFFFFF"/>
                </a:solidFill>
              </a14:hiddenFill>
            </a:ext>
          </a:extLst>
        </p:spPr>
      </p:pic>
      <p:pic>
        <p:nvPicPr>
          <p:cNvPr id="18446" name="Picture 14">
            <a:extLst>
              <a:ext uri="{FF2B5EF4-FFF2-40B4-BE49-F238E27FC236}">
                <a16:creationId xmlns:a16="http://schemas.microsoft.com/office/drawing/2014/main" id="{88EEC92A-3B8C-4C89-9BC4-0EB43FBB96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3859" y="792189"/>
            <a:ext cx="3724712" cy="1826092"/>
          </a:xfrm>
          <a:prstGeom prst="rect">
            <a:avLst/>
          </a:prstGeom>
          <a:noFill/>
          <a:extLst>
            <a:ext uri="{909E8E84-426E-40DD-AFC4-6F175D3DCCD1}">
              <a14:hiddenFill xmlns:a14="http://schemas.microsoft.com/office/drawing/2010/main">
                <a:solidFill>
                  <a:srgbClr val="FFFFFF"/>
                </a:solidFill>
              </a14:hiddenFill>
            </a:ext>
          </a:extLst>
        </p:spPr>
      </p:pic>
      <p:pic>
        <p:nvPicPr>
          <p:cNvPr id="18448" name="Picture 16">
            <a:extLst>
              <a:ext uri="{FF2B5EF4-FFF2-40B4-BE49-F238E27FC236}">
                <a16:creationId xmlns:a16="http://schemas.microsoft.com/office/drawing/2014/main" id="{69FA92EB-BD50-49A3-B835-CC274E2E6D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1153" y="2750671"/>
            <a:ext cx="3972362" cy="1826093"/>
          </a:xfrm>
          <a:prstGeom prst="rect">
            <a:avLst/>
          </a:prstGeom>
          <a:noFill/>
          <a:extLst>
            <a:ext uri="{909E8E84-426E-40DD-AFC4-6F175D3DCCD1}">
              <a14:hiddenFill xmlns:a14="http://schemas.microsoft.com/office/drawing/2010/main">
                <a:solidFill>
                  <a:srgbClr val="FFFFFF"/>
                </a:solidFill>
              </a14:hiddenFill>
            </a:ext>
          </a:extLst>
        </p:spPr>
      </p:pic>
      <p:pic>
        <p:nvPicPr>
          <p:cNvPr id="18450" name="Picture 18">
            <a:extLst>
              <a:ext uri="{FF2B5EF4-FFF2-40B4-BE49-F238E27FC236}">
                <a16:creationId xmlns:a16="http://schemas.microsoft.com/office/drawing/2014/main" id="{39771DEF-BFBE-4577-B05F-3197697188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3774" y="4613494"/>
            <a:ext cx="4196416" cy="19396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008E724-ADEF-432D-B4E8-4E63933117D4}"/>
              </a:ext>
            </a:extLst>
          </p:cNvPr>
          <p:cNvSpPr txBox="1"/>
          <p:nvPr/>
        </p:nvSpPr>
        <p:spPr>
          <a:xfrm>
            <a:off x="652157" y="426247"/>
            <a:ext cx="6988029" cy="461665"/>
          </a:xfrm>
          <a:prstGeom prst="rect">
            <a:avLst/>
          </a:prstGeom>
          <a:noFill/>
        </p:spPr>
        <p:txBody>
          <a:bodyPr wrap="square">
            <a:spAutoFit/>
          </a:bodyPr>
          <a:lstStyle/>
          <a:p>
            <a:r>
              <a:rPr lang="en-US" sz="2400" b="1" dirty="0"/>
              <a:t>Univariate Analysis of categorical variables:</a:t>
            </a:r>
            <a:endParaRPr lang="en-IN" sz="2400" dirty="0"/>
          </a:p>
        </p:txBody>
      </p:sp>
    </p:spTree>
    <p:extLst>
      <p:ext uri="{BB962C8B-B14F-4D97-AF65-F5344CB8AC3E}">
        <p14:creationId xmlns:p14="http://schemas.microsoft.com/office/powerpoint/2010/main" val="201981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320801" y="782321"/>
            <a:ext cx="3667760" cy="772160"/>
          </a:xfrm>
        </p:spPr>
        <p:txBody>
          <a:bodyPr>
            <a:normAutofit fontScale="90000"/>
          </a:bodyPr>
          <a:lstStyle/>
          <a:p>
            <a:r>
              <a:rPr lang="en-IN" b="1"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1656081"/>
            <a:ext cx="10332720" cy="4876799"/>
          </a:xfrm>
        </p:spPr>
        <p:txBody>
          <a:bodyPr>
            <a:normAutofit lnSpcReduction="10000"/>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Univariate Analysis of Categorical Variables and its observations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Bivariate Analysis of Categorical Variables and its observations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Univariate Analysis of Numerical Variables and its observations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Bivariate Analysis of Numerical Variables and its observations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Outliers </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Data Preprocessing</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Regression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Best Model</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Conclusion</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endParaRPr lang="en-US" spc="-75" dirty="0">
              <a:solidFill>
                <a:schemeClr val="tx1"/>
              </a:solidFill>
              <a:latin typeface="Arial" panose="020B0604020202020204" pitchFamily="34" charset="0"/>
              <a:cs typeface="Arial" panose="020B0604020202020204" pitchFamily="34" charset="0"/>
            </a:endParaRPr>
          </a:p>
        </p:txBody>
      </p:sp>
      <p:pic>
        <p:nvPicPr>
          <p:cNvPr id="2050" name="Picture 2" descr="Bengaluru House Price Prediction. Data Science Regression Project… | by  Harshal Patil | Analytics Vidhya | Medium">
            <a:extLst>
              <a:ext uri="{FF2B5EF4-FFF2-40B4-BE49-F238E27FC236}">
                <a16:creationId xmlns:a16="http://schemas.microsoft.com/office/drawing/2014/main" id="{529A1AB5-32C7-4890-AF84-1D27B2CCB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634" y="0"/>
            <a:ext cx="3853053" cy="244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9CC8-7C29-4BF9-B99A-47ADFE15299F}"/>
              </a:ext>
            </a:extLst>
          </p:cNvPr>
          <p:cNvSpPr>
            <a:spLocks noGrp="1"/>
          </p:cNvSpPr>
          <p:nvPr>
            <p:ph type="title"/>
          </p:nvPr>
        </p:nvSpPr>
        <p:spPr>
          <a:xfrm>
            <a:off x="838200" y="525314"/>
            <a:ext cx="7232009" cy="514921"/>
          </a:xfrm>
        </p:spPr>
        <p:txBody>
          <a:bodyPr>
            <a:normAutofit fontScale="90000"/>
          </a:bodyPr>
          <a:lstStyle/>
          <a:p>
            <a:br>
              <a:rPr lang="en-US" sz="3600" b="1" dirty="0"/>
            </a:br>
            <a:r>
              <a:rPr lang="en-US" sz="3600" b="1" dirty="0"/>
              <a:t>Univariate Analysis of categorical variables :</a:t>
            </a:r>
            <a:br>
              <a:rPr lang="en-US" sz="3600" b="1" dirty="0"/>
            </a:br>
            <a:r>
              <a:rPr lang="en-US" sz="3600" b="1" dirty="0"/>
              <a:t>  </a:t>
            </a:r>
            <a:endParaRPr lang="en-IN" sz="2200" dirty="0"/>
          </a:p>
        </p:txBody>
      </p:sp>
      <p:pic>
        <p:nvPicPr>
          <p:cNvPr id="19458" name="Picture 2">
            <a:extLst>
              <a:ext uri="{FF2B5EF4-FFF2-40B4-BE49-F238E27FC236}">
                <a16:creationId xmlns:a16="http://schemas.microsoft.com/office/drawing/2014/main" id="{FBD16BFC-91D9-4B2C-8E41-5A9E2BDB76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54" y="1107346"/>
            <a:ext cx="3918131" cy="1593909"/>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045742F8-7346-467E-9529-AA8239154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31" y="2768366"/>
            <a:ext cx="3976854" cy="1593910"/>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EB5662E3-7AC2-482F-A138-D27558DCF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54" y="4362276"/>
            <a:ext cx="3918131" cy="1818401"/>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A3A2A76D-13DE-4863-AEE9-E0B33D5D9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829" y="1019259"/>
            <a:ext cx="3819788" cy="1505827"/>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a:extLst>
              <a:ext uri="{FF2B5EF4-FFF2-40B4-BE49-F238E27FC236}">
                <a16:creationId xmlns:a16="http://schemas.microsoft.com/office/drawing/2014/main" id="{A2A4FE64-4174-441C-97C3-7C050C9BE7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4830" y="2604783"/>
            <a:ext cx="3819787" cy="1728132"/>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a:extLst>
              <a:ext uri="{FF2B5EF4-FFF2-40B4-BE49-F238E27FC236}">
                <a16:creationId xmlns:a16="http://schemas.microsoft.com/office/drawing/2014/main" id="{93E13946-A476-4523-9866-918A7F1DEA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829" y="4412612"/>
            <a:ext cx="3918131" cy="1818402"/>
          </a:xfrm>
          <a:prstGeom prst="rect">
            <a:avLst/>
          </a:prstGeom>
          <a:noFill/>
          <a:extLst>
            <a:ext uri="{909E8E84-426E-40DD-AFC4-6F175D3DCCD1}">
              <a14:hiddenFill xmlns:a14="http://schemas.microsoft.com/office/drawing/2010/main">
                <a:solidFill>
                  <a:srgbClr val="FFFFFF"/>
                </a:solidFill>
              </a14:hiddenFill>
            </a:ext>
          </a:extLst>
        </p:spPr>
      </p:pic>
      <p:pic>
        <p:nvPicPr>
          <p:cNvPr id="19470" name="Picture 14">
            <a:extLst>
              <a:ext uri="{FF2B5EF4-FFF2-40B4-BE49-F238E27FC236}">
                <a16:creationId xmlns:a16="http://schemas.microsoft.com/office/drawing/2014/main" id="{36F25C72-9670-489C-97E4-B2E9185DE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4617" y="946973"/>
            <a:ext cx="3481431" cy="1505828"/>
          </a:xfrm>
          <a:prstGeom prst="rect">
            <a:avLst/>
          </a:prstGeom>
          <a:noFill/>
          <a:extLst>
            <a:ext uri="{909E8E84-426E-40DD-AFC4-6F175D3DCCD1}">
              <a14:hiddenFill xmlns:a14="http://schemas.microsoft.com/office/drawing/2010/main">
                <a:solidFill>
                  <a:srgbClr val="FFFFFF"/>
                </a:solidFill>
              </a14:hiddenFill>
            </a:ext>
          </a:extLst>
        </p:spPr>
      </p:pic>
      <p:pic>
        <p:nvPicPr>
          <p:cNvPr id="19472" name="Picture 16">
            <a:extLst>
              <a:ext uri="{FF2B5EF4-FFF2-40B4-BE49-F238E27FC236}">
                <a16:creationId xmlns:a16="http://schemas.microsoft.com/office/drawing/2014/main" id="{B25405BE-D4E6-4151-8145-FB734106A6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2960" y="2677068"/>
            <a:ext cx="3752204" cy="1505827"/>
          </a:xfrm>
          <a:prstGeom prst="rect">
            <a:avLst/>
          </a:prstGeom>
          <a:noFill/>
          <a:extLst>
            <a:ext uri="{909E8E84-426E-40DD-AFC4-6F175D3DCCD1}">
              <a14:hiddenFill xmlns:a14="http://schemas.microsoft.com/office/drawing/2010/main">
                <a:solidFill>
                  <a:srgbClr val="FFFFFF"/>
                </a:solidFill>
              </a14:hiddenFill>
            </a:ext>
          </a:extLst>
        </p:spPr>
      </p:pic>
      <p:pic>
        <p:nvPicPr>
          <p:cNvPr id="19474" name="Picture 18">
            <a:extLst>
              <a:ext uri="{FF2B5EF4-FFF2-40B4-BE49-F238E27FC236}">
                <a16:creationId xmlns:a16="http://schemas.microsoft.com/office/drawing/2014/main" id="{FC1BD0BB-E468-4BF2-9561-70F59E3AC2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2961" y="4317116"/>
            <a:ext cx="3752204" cy="181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8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7A21-9D3B-4202-9F6B-3488CD1B8135}"/>
              </a:ext>
            </a:extLst>
          </p:cNvPr>
          <p:cNvSpPr>
            <a:spLocks noGrp="1"/>
          </p:cNvSpPr>
          <p:nvPr>
            <p:ph type="title"/>
          </p:nvPr>
        </p:nvSpPr>
        <p:spPr>
          <a:xfrm>
            <a:off x="839788" y="457200"/>
            <a:ext cx="6332799" cy="658536"/>
          </a:xfrm>
        </p:spPr>
        <p:txBody>
          <a:bodyPr>
            <a:normAutofit fontScale="90000"/>
          </a:bodyPr>
          <a:lstStyle/>
          <a:p>
            <a:r>
              <a:rPr lang="en-US" sz="3200" b="1" dirty="0"/>
              <a:t>Univariate Analysis of categorical variables</a:t>
            </a:r>
            <a:endParaRPr lang="en-IN" dirty="0"/>
          </a:p>
        </p:txBody>
      </p:sp>
      <p:pic>
        <p:nvPicPr>
          <p:cNvPr id="21506" name="Picture 2">
            <a:extLst>
              <a:ext uri="{FF2B5EF4-FFF2-40B4-BE49-F238E27FC236}">
                <a16:creationId xmlns:a16="http://schemas.microsoft.com/office/drawing/2014/main" id="{014CB2FA-EEE2-40D0-8B43-0FB1BD3F1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15" y="998290"/>
            <a:ext cx="3481432" cy="165263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8781CDC9-9544-4EDA-BF58-236FE8D47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10" y="2732714"/>
            <a:ext cx="3457837" cy="1392572"/>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7CE35ACB-0BCB-4588-89F2-224940557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15" y="4207079"/>
            <a:ext cx="3457837" cy="1734424"/>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79C4676E-0754-4F60-9C2E-CC4138A7A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324" y="1019263"/>
            <a:ext cx="3575283" cy="165263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1A5179D8-5396-4520-9930-83A4B6EC99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1174" y="2671894"/>
            <a:ext cx="3481433" cy="1453392"/>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a:extLst>
              <a:ext uri="{FF2B5EF4-FFF2-40B4-BE49-F238E27FC236}">
                <a16:creationId xmlns:a16="http://schemas.microsoft.com/office/drawing/2014/main" id="{39DFD630-1483-4235-A3AC-29D65F558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325" y="4303552"/>
            <a:ext cx="3575282" cy="1560702"/>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a:extLst>
              <a:ext uri="{FF2B5EF4-FFF2-40B4-BE49-F238E27FC236}">
                <a16:creationId xmlns:a16="http://schemas.microsoft.com/office/drawing/2014/main" id="{43C56BAF-A489-4130-B3E9-C12D977B9C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8760" y="1115736"/>
            <a:ext cx="4092939" cy="1333849"/>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a:extLst>
              <a:ext uri="{FF2B5EF4-FFF2-40B4-BE49-F238E27FC236}">
                <a16:creationId xmlns:a16="http://schemas.microsoft.com/office/drawing/2014/main" id="{C361D843-4832-4BCB-88B1-CB2A667FD4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3797" y="2449585"/>
            <a:ext cx="3987902" cy="1696674"/>
          </a:xfrm>
          <a:prstGeom prst="rect">
            <a:avLst/>
          </a:prstGeom>
          <a:noFill/>
          <a:extLst>
            <a:ext uri="{909E8E84-426E-40DD-AFC4-6F175D3DCCD1}">
              <a14:hiddenFill xmlns:a14="http://schemas.microsoft.com/office/drawing/2010/main">
                <a:solidFill>
                  <a:srgbClr val="FFFFFF"/>
                </a:solidFill>
              </a14:hiddenFill>
            </a:ext>
          </a:extLst>
        </p:spPr>
      </p:pic>
      <p:pic>
        <p:nvPicPr>
          <p:cNvPr id="21522" name="Picture 18">
            <a:extLst>
              <a:ext uri="{FF2B5EF4-FFF2-40B4-BE49-F238E27FC236}">
                <a16:creationId xmlns:a16="http://schemas.microsoft.com/office/drawing/2014/main" id="{92BD27F5-B342-4400-BCA9-0E8E85D6D79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3796" y="4207079"/>
            <a:ext cx="3987901" cy="165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32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B9B4-313D-4849-A8CF-8272DCBF4788}"/>
              </a:ext>
            </a:extLst>
          </p:cNvPr>
          <p:cNvSpPr>
            <a:spLocks noGrp="1"/>
          </p:cNvSpPr>
          <p:nvPr>
            <p:ph type="title"/>
          </p:nvPr>
        </p:nvSpPr>
        <p:spPr>
          <a:xfrm>
            <a:off x="838200" y="365126"/>
            <a:ext cx="10515600" cy="641554"/>
          </a:xfrm>
        </p:spPr>
        <p:txBody>
          <a:bodyPr>
            <a:normAutofit fontScale="90000"/>
          </a:bodyPr>
          <a:lstStyle/>
          <a:p>
            <a:r>
              <a:rPr lang="en-US" sz="4400" b="1" dirty="0"/>
              <a:t>Univariate Analysis of categorical variables</a:t>
            </a:r>
            <a:endParaRPr lang="en-IN" dirty="0"/>
          </a:p>
        </p:txBody>
      </p:sp>
      <p:pic>
        <p:nvPicPr>
          <p:cNvPr id="22530" name="Picture 2">
            <a:extLst>
              <a:ext uri="{FF2B5EF4-FFF2-40B4-BE49-F238E27FC236}">
                <a16:creationId xmlns:a16="http://schemas.microsoft.com/office/drawing/2014/main" id="{44313C8C-041C-45F6-9792-38E3D9DBEE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84" y="1202346"/>
            <a:ext cx="3857465" cy="1515687"/>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BB442E68-089F-4DD0-81FA-4CFDE7605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84" y="2718033"/>
            <a:ext cx="3857465" cy="1421935"/>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716CCF0E-4CD3-4921-86CE-903B0C5F8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00" y="4320911"/>
            <a:ext cx="4001549" cy="1515687"/>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ABF00E2F-0C84-4387-9921-4DC52590F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7049" y="1187622"/>
            <a:ext cx="4110606" cy="1622235"/>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a:extLst>
              <a:ext uri="{FF2B5EF4-FFF2-40B4-BE49-F238E27FC236}">
                <a16:creationId xmlns:a16="http://schemas.microsoft.com/office/drawing/2014/main" id="{FB54AF4C-CEF0-45BE-B2EF-C10FBD5F0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7049" y="2718033"/>
            <a:ext cx="4110606" cy="1515687"/>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a:extLst>
              <a:ext uri="{FF2B5EF4-FFF2-40B4-BE49-F238E27FC236}">
                <a16:creationId xmlns:a16="http://schemas.microsoft.com/office/drawing/2014/main" id="{8A5CFF64-8E47-4046-884C-DC4EC8114E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7697" y="4340268"/>
            <a:ext cx="4279958" cy="1499490"/>
          </a:xfrm>
          <a:prstGeom prst="rect">
            <a:avLst/>
          </a:prstGeom>
          <a:noFill/>
          <a:extLst>
            <a:ext uri="{909E8E84-426E-40DD-AFC4-6F175D3DCCD1}">
              <a14:hiddenFill xmlns:a14="http://schemas.microsoft.com/office/drawing/2010/main">
                <a:solidFill>
                  <a:srgbClr val="FFFFFF"/>
                </a:solidFill>
              </a14:hiddenFill>
            </a:ext>
          </a:extLst>
        </p:spPr>
      </p:pic>
      <p:pic>
        <p:nvPicPr>
          <p:cNvPr id="22542" name="Picture 14">
            <a:extLst>
              <a:ext uri="{FF2B5EF4-FFF2-40B4-BE49-F238E27FC236}">
                <a16:creationId xmlns:a16="http://schemas.microsoft.com/office/drawing/2014/main" id="{E7C48C6F-615D-4B73-A5C6-B0B11C61F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3572" y="1230991"/>
            <a:ext cx="3868796" cy="1306100"/>
          </a:xfrm>
          <a:prstGeom prst="rect">
            <a:avLst/>
          </a:prstGeom>
          <a:noFill/>
          <a:extLst>
            <a:ext uri="{909E8E84-426E-40DD-AFC4-6F175D3DCCD1}">
              <a14:hiddenFill xmlns:a14="http://schemas.microsoft.com/office/drawing/2010/main">
                <a:solidFill>
                  <a:srgbClr val="FFFFFF"/>
                </a:solidFill>
              </a14:hiddenFill>
            </a:ext>
          </a:extLst>
        </p:spPr>
      </p:pic>
      <p:pic>
        <p:nvPicPr>
          <p:cNvPr id="22544" name="Picture 16">
            <a:extLst>
              <a:ext uri="{FF2B5EF4-FFF2-40B4-BE49-F238E27FC236}">
                <a16:creationId xmlns:a16="http://schemas.microsoft.com/office/drawing/2014/main" id="{4862980F-341B-43D6-974F-141D948249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3572" y="2671156"/>
            <a:ext cx="3928844" cy="1515687"/>
          </a:xfrm>
          <a:prstGeom prst="rect">
            <a:avLst/>
          </a:prstGeom>
          <a:noFill/>
          <a:extLst>
            <a:ext uri="{909E8E84-426E-40DD-AFC4-6F175D3DCCD1}">
              <a14:hiddenFill xmlns:a14="http://schemas.microsoft.com/office/drawing/2010/main">
                <a:solidFill>
                  <a:srgbClr val="FFFFFF"/>
                </a:solidFill>
              </a14:hiddenFill>
            </a:ext>
          </a:extLst>
        </p:spPr>
      </p:pic>
      <p:pic>
        <p:nvPicPr>
          <p:cNvPr id="22546" name="Picture 18">
            <a:extLst>
              <a:ext uri="{FF2B5EF4-FFF2-40B4-BE49-F238E27FC236}">
                <a16:creationId xmlns:a16="http://schemas.microsoft.com/office/drawing/2014/main" id="{7F79BAFC-5CBC-4BF7-B04D-D16274402D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7655" y="4278895"/>
            <a:ext cx="3558505" cy="162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8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F12-9653-412A-82DD-5D68F0E4DCFB}"/>
              </a:ext>
            </a:extLst>
          </p:cNvPr>
          <p:cNvSpPr>
            <a:spLocks noGrp="1"/>
          </p:cNvSpPr>
          <p:nvPr>
            <p:ph type="title"/>
          </p:nvPr>
        </p:nvSpPr>
        <p:spPr>
          <a:xfrm>
            <a:off x="839788" y="457200"/>
            <a:ext cx="6744353" cy="466165"/>
          </a:xfrm>
        </p:spPr>
        <p:txBody>
          <a:bodyPr>
            <a:normAutofit/>
          </a:bodyPr>
          <a:lstStyle/>
          <a:p>
            <a:r>
              <a:rPr lang="en-US" sz="2400" b="1" i="0" dirty="0">
                <a:solidFill>
                  <a:srgbClr val="000000"/>
                </a:solidFill>
                <a:effectLst/>
                <a:latin typeface="Arial" panose="020B0604020202020204" pitchFamily="34" charset="0"/>
                <a:cs typeface="Arial" panose="020B0604020202020204" pitchFamily="34" charset="0"/>
              </a:rPr>
              <a:t>Bi-variate plotting of categorical variables</a:t>
            </a:r>
            <a:endParaRPr lang="en-IN" sz="2400" dirty="0"/>
          </a:p>
        </p:txBody>
      </p:sp>
      <p:sp>
        <p:nvSpPr>
          <p:cNvPr id="4" name="Text Placeholder 3">
            <a:extLst>
              <a:ext uri="{FF2B5EF4-FFF2-40B4-BE49-F238E27FC236}">
                <a16:creationId xmlns:a16="http://schemas.microsoft.com/office/drawing/2014/main" id="{6F8F9BC1-75AA-4B0C-B3D8-BF9D145EDF6A}"/>
              </a:ext>
            </a:extLst>
          </p:cNvPr>
          <p:cNvSpPr>
            <a:spLocks noGrp="1"/>
          </p:cNvSpPr>
          <p:nvPr>
            <p:ph type="body" sz="half" idx="2"/>
          </p:nvPr>
        </p:nvSpPr>
        <p:spPr>
          <a:xfrm>
            <a:off x="839788" y="923365"/>
            <a:ext cx="6385765" cy="4945623"/>
          </a:xfrm>
        </p:spPr>
        <p:txBody>
          <a:bodyPr>
            <a:normAutofit fontScale="55000" lnSpcReduction="20000"/>
          </a:bodyPr>
          <a:lstStyle/>
          <a:p>
            <a:pPr algn="l"/>
            <a:r>
              <a:rPr lang="en-US" sz="2200" b="1" i="0" dirty="0">
                <a:solidFill>
                  <a:srgbClr val="000000"/>
                </a:solidFill>
                <a:effectLst/>
                <a:latin typeface="Helvetica Neue"/>
              </a:rPr>
              <a:t>OBSERVATION:</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1.  </a:t>
            </a:r>
            <a:r>
              <a:rPr lang="en-US" sz="1900" b="1" i="0" dirty="0">
                <a:solidFill>
                  <a:srgbClr val="000000"/>
                </a:solidFill>
                <a:effectLst/>
                <a:latin typeface="Helvetica Neue"/>
              </a:rPr>
              <a:t>FV is highest in price followed by RL and RH.</a:t>
            </a:r>
          </a:p>
          <a:p>
            <a:pPr algn="l"/>
            <a:r>
              <a:rPr lang="en-US" sz="1900" b="1" i="0" dirty="0">
                <a:solidFill>
                  <a:srgbClr val="000000"/>
                </a:solidFill>
                <a:effectLst/>
                <a:latin typeface="Helvetica Neue"/>
              </a:rPr>
              <a:t>2. Streets having Pave and Alley having </a:t>
            </a:r>
            <a:r>
              <a:rPr lang="en-US" sz="1900" b="1" i="0" dirty="0" err="1">
                <a:solidFill>
                  <a:srgbClr val="000000"/>
                </a:solidFill>
                <a:effectLst/>
                <a:latin typeface="Helvetica Neue"/>
              </a:rPr>
              <a:t>Grvl</a:t>
            </a:r>
            <a:r>
              <a:rPr lang="en-US" sz="1900" b="1" i="0" dirty="0">
                <a:solidFill>
                  <a:srgbClr val="000000"/>
                </a:solidFill>
                <a:effectLst/>
                <a:latin typeface="Helvetica Neue"/>
              </a:rPr>
              <a:t> is having high Price.</a:t>
            </a:r>
          </a:p>
          <a:p>
            <a:pPr algn="l"/>
            <a:r>
              <a:rPr lang="en-US" sz="1900" b="1" i="0" dirty="0">
                <a:solidFill>
                  <a:srgbClr val="000000"/>
                </a:solidFill>
                <a:effectLst/>
                <a:latin typeface="Helvetica Neue"/>
              </a:rPr>
              <a:t>3. </a:t>
            </a:r>
            <a:r>
              <a:rPr lang="en-US" sz="1900" b="1" i="0" dirty="0" err="1">
                <a:solidFill>
                  <a:srgbClr val="000000"/>
                </a:solidFill>
                <a:effectLst/>
                <a:latin typeface="Helvetica Neue"/>
              </a:rPr>
              <a:t>LotShape</a:t>
            </a:r>
            <a:r>
              <a:rPr lang="en-US" sz="1900" b="1" i="0" dirty="0">
                <a:solidFill>
                  <a:srgbClr val="000000"/>
                </a:solidFill>
                <a:effectLst/>
                <a:latin typeface="Helvetica Neue"/>
              </a:rPr>
              <a:t> of IR2 is high in Price.</a:t>
            </a:r>
          </a:p>
          <a:p>
            <a:pPr algn="l"/>
            <a:r>
              <a:rPr lang="en-US" sz="1900" b="1" i="0" dirty="0">
                <a:solidFill>
                  <a:srgbClr val="000000"/>
                </a:solidFill>
                <a:effectLst/>
                <a:latin typeface="Helvetica Neue"/>
              </a:rPr>
              <a:t>4. </a:t>
            </a:r>
            <a:r>
              <a:rPr lang="en-US" sz="1900" b="1" i="0" dirty="0" err="1">
                <a:solidFill>
                  <a:srgbClr val="000000"/>
                </a:solidFill>
                <a:effectLst/>
                <a:latin typeface="Helvetica Neue"/>
              </a:rPr>
              <a:t>LandContour</a:t>
            </a:r>
            <a:r>
              <a:rPr lang="en-US" sz="1900" b="1" i="0" dirty="0">
                <a:solidFill>
                  <a:srgbClr val="000000"/>
                </a:solidFill>
                <a:effectLst/>
                <a:latin typeface="Helvetica Neue"/>
              </a:rPr>
              <a:t>  with HLS ,</a:t>
            </a:r>
            <a:r>
              <a:rPr lang="en-US" sz="1900" b="1" i="0" dirty="0" err="1">
                <a:solidFill>
                  <a:srgbClr val="000000"/>
                </a:solidFill>
                <a:effectLst/>
                <a:latin typeface="Helvetica Neue"/>
              </a:rPr>
              <a:t>LotConfig</a:t>
            </a:r>
            <a:r>
              <a:rPr lang="en-US" sz="1900" b="1" i="0" dirty="0">
                <a:solidFill>
                  <a:srgbClr val="000000"/>
                </a:solidFill>
                <a:effectLst/>
                <a:latin typeface="Helvetica Neue"/>
              </a:rPr>
              <a:t> with FR3,LandSlope </a:t>
            </a:r>
            <a:r>
              <a:rPr lang="en-US" sz="1900" b="1" i="0" dirty="0" err="1">
                <a:solidFill>
                  <a:srgbClr val="000000"/>
                </a:solidFill>
                <a:effectLst/>
                <a:latin typeface="Helvetica Neue"/>
              </a:rPr>
              <a:t>woth</a:t>
            </a:r>
            <a:r>
              <a:rPr lang="en-US" sz="1900" b="1" i="0" dirty="0">
                <a:solidFill>
                  <a:srgbClr val="000000"/>
                </a:solidFill>
                <a:effectLst/>
                <a:latin typeface="Helvetica Neue"/>
              </a:rPr>
              <a:t> </a:t>
            </a:r>
            <a:r>
              <a:rPr lang="en-US" sz="1900" b="1" i="0" dirty="0" err="1">
                <a:solidFill>
                  <a:srgbClr val="000000"/>
                </a:solidFill>
                <a:effectLst/>
                <a:latin typeface="Helvetica Neue"/>
              </a:rPr>
              <a:t>Sev</a:t>
            </a:r>
            <a:r>
              <a:rPr lang="en-US" sz="1900" b="1" i="0" dirty="0">
                <a:solidFill>
                  <a:srgbClr val="000000"/>
                </a:solidFill>
                <a:effectLst/>
                <a:latin typeface="Helvetica Neue"/>
              </a:rPr>
              <a:t> are having higher prices than the other subcategories.</a:t>
            </a:r>
          </a:p>
          <a:p>
            <a:pPr algn="l"/>
            <a:r>
              <a:rPr lang="en-US" sz="1900" b="1" i="0" dirty="0">
                <a:solidFill>
                  <a:srgbClr val="000000"/>
                </a:solidFill>
                <a:effectLst/>
                <a:latin typeface="Helvetica Neue"/>
              </a:rPr>
              <a:t>5. Condition 1 </a:t>
            </a:r>
            <a:r>
              <a:rPr lang="en-US" sz="1900" b="1" i="0" dirty="0" err="1">
                <a:solidFill>
                  <a:srgbClr val="000000"/>
                </a:solidFill>
                <a:effectLst/>
                <a:latin typeface="Helvetica Neue"/>
              </a:rPr>
              <a:t>withRRNn</a:t>
            </a:r>
            <a:r>
              <a:rPr lang="en-US" sz="1900" b="1" i="0" dirty="0">
                <a:solidFill>
                  <a:srgbClr val="000000"/>
                </a:solidFill>
                <a:effectLst/>
                <a:latin typeface="Helvetica Neue"/>
              </a:rPr>
              <a:t> </a:t>
            </a:r>
            <a:r>
              <a:rPr lang="en-US" sz="1900" b="1" i="0" dirty="0" err="1">
                <a:solidFill>
                  <a:srgbClr val="000000"/>
                </a:solidFill>
                <a:effectLst/>
                <a:latin typeface="Helvetica Neue"/>
              </a:rPr>
              <a:t>nad</a:t>
            </a:r>
            <a:r>
              <a:rPr lang="en-US" sz="1900" b="1" i="0" dirty="0">
                <a:solidFill>
                  <a:srgbClr val="000000"/>
                </a:solidFill>
                <a:effectLst/>
                <a:latin typeface="Helvetica Neue"/>
              </a:rPr>
              <a:t> </a:t>
            </a:r>
            <a:r>
              <a:rPr lang="en-US" sz="1900" b="1" i="0" dirty="0" err="1">
                <a:solidFill>
                  <a:srgbClr val="000000"/>
                </a:solidFill>
                <a:effectLst/>
                <a:latin typeface="Helvetica Neue"/>
              </a:rPr>
              <a:t>PosA</a:t>
            </a:r>
            <a:r>
              <a:rPr lang="en-US" sz="1900" b="1" i="0" dirty="0">
                <a:solidFill>
                  <a:srgbClr val="000000"/>
                </a:solidFill>
                <a:effectLst/>
                <a:latin typeface="Helvetica Neue"/>
              </a:rPr>
              <a:t> have high price.</a:t>
            </a:r>
          </a:p>
          <a:p>
            <a:pPr algn="l"/>
            <a:r>
              <a:rPr lang="en-US" sz="1900" b="1" i="0" dirty="0">
                <a:solidFill>
                  <a:srgbClr val="000000"/>
                </a:solidFill>
                <a:effectLst/>
                <a:latin typeface="Helvetica Neue"/>
              </a:rPr>
              <a:t>6. Condition2 with </a:t>
            </a:r>
            <a:r>
              <a:rPr lang="en-US" sz="1900" b="1" i="0" dirty="0" err="1">
                <a:solidFill>
                  <a:srgbClr val="000000"/>
                </a:solidFill>
                <a:effectLst/>
                <a:latin typeface="Helvetica Neue"/>
              </a:rPr>
              <a:t>PonA</a:t>
            </a:r>
            <a:r>
              <a:rPr lang="en-US" sz="1900" b="1" i="0" dirty="0">
                <a:solidFill>
                  <a:srgbClr val="000000"/>
                </a:solidFill>
                <a:effectLst/>
                <a:latin typeface="Helvetica Neue"/>
              </a:rPr>
              <a:t>  </a:t>
            </a:r>
            <a:r>
              <a:rPr lang="en-US" sz="1900" b="1" i="0" dirty="0" err="1">
                <a:solidFill>
                  <a:srgbClr val="000000"/>
                </a:solidFill>
                <a:effectLst/>
                <a:latin typeface="Helvetica Neue"/>
              </a:rPr>
              <a:t>follewd</a:t>
            </a:r>
            <a:r>
              <a:rPr lang="en-US" sz="1900" b="1" i="0" dirty="0">
                <a:solidFill>
                  <a:srgbClr val="000000"/>
                </a:solidFill>
                <a:effectLst/>
                <a:latin typeface="Helvetica Neue"/>
              </a:rPr>
              <a:t> by </a:t>
            </a:r>
            <a:r>
              <a:rPr lang="en-US" sz="1900" b="1" i="0" dirty="0" err="1">
                <a:solidFill>
                  <a:srgbClr val="000000"/>
                </a:solidFill>
                <a:effectLst/>
                <a:latin typeface="Helvetica Neue"/>
              </a:rPr>
              <a:t>PosN</a:t>
            </a:r>
            <a:r>
              <a:rPr lang="en-US" sz="1900" b="1" i="0" dirty="0">
                <a:solidFill>
                  <a:srgbClr val="000000"/>
                </a:solidFill>
                <a:effectLst/>
                <a:latin typeface="Helvetica Neue"/>
              </a:rPr>
              <a:t> are having prices.</a:t>
            </a:r>
          </a:p>
          <a:p>
            <a:pPr algn="l"/>
            <a:r>
              <a:rPr lang="en-US" sz="1900" b="1" i="0" dirty="0">
                <a:solidFill>
                  <a:srgbClr val="000000"/>
                </a:solidFill>
                <a:effectLst/>
                <a:latin typeface="Helvetica Neue"/>
              </a:rPr>
              <a:t>7. </a:t>
            </a:r>
            <a:r>
              <a:rPr lang="en-US" sz="1900" b="1" i="0" dirty="0" err="1">
                <a:solidFill>
                  <a:srgbClr val="000000"/>
                </a:solidFill>
                <a:effectLst/>
                <a:latin typeface="Helvetica Neue"/>
              </a:rPr>
              <a:t>BldgType</a:t>
            </a:r>
            <a:r>
              <a:rPr lang="en-US" sz="1900" b="1" i="0" dirty="0">
                <a:solidFill>
                  <a:srgbClr val="000000"/>
                </a:solidFill>
                <a:effectLst/>
                <a:latin typeface="Helvetica Neue"/>
              </a:rPr>
              <a:t> of </a:t>
            </a:r>
            <a:r>
              <a:rPr lang="en-US" sz="1900" b="1" i="0" dirty="0" err="1">
                <a:solidFill>
                  <a:srgbClr val="000000"/>
                </a:solidFill>
                <a:effectLst/>
                <a:latin typeface="Helvetica Neue"/>
              </a:rPr>
              <a:t>Twnhse,HouseStyle</a:t>
            </a:r>
            <a:r>
              <a:rPr lang="en-US" sz="1900" b="1" i="0" dirty="0">
                <a:solidFill>
                  <a:srgbClr val="000000"/>
                </a:solidFill>
                <a:effectLst/>
                <a:latin typeface="Helvetica Neue"/>
              </a:rPr>
              <a:t> of 2.5Unf,RoofStyle of Shed, </a:t>
            </a:r>
            <a:r>
              <a:rPr lang="en-US" sz="1900" b="1" i="0" dirty="0" err="1">
                <a:solidFill>
                  <a:srgbClr val="000000"/>
                </a:solidFill>
                <a:effectLst/>
                <a:latin typeface="Helvetica Neue"/>
              </a:rPr>
              <a:t>RoofMatl</a:t>
            </a:r>
            <a:r>
              <a:rPr lang="en-US" sz="1900" b="1" i="0" dirty="0">
                <a:solidFill>
                  <a:srgbClr val="000000"/>
                </a:solidFill>
                <a:effectLst/>
                <a:latin typeface="Helvetica Neue"/>
              </a:rPr>
              <a:t> of </a:t>
            </a:r>
            <a:r>
              <a:rPr lang="en-US" sz="1900" b="1" i="0" dirty="0" err="1">
                <a:solidFill>
                  <a:srgbClr val="000000"/>
                </a:solidFill>
                <a:effectLst/>
                <a:latin typeface="Helvetica Neue"/>
              </a:rPr>
              <a:t>Wdshngl</a:t>
            </a:r>
            <a:r>
              <a:rPr lang="en-US" sz="1900" b="1" i="0" dirty="0">
                <a:solidFill>
                  <a:srgbClr val="000000"/>
                </a:solidFill>
                <a:effectLst/>
                <a:latin typeface="Helvetica Neue"/>
              </a:rPr>
              <a:t>, Exterior1st of </a:t>
            </a:r>
          </a:p>
          <a:p>
            <a:pPr algn="l"/>
            <a:r>
              <a:rPr lang="en-US" sz="1900" b="1" i="0" dirty="0">
                <a:solidFill>
                  <a:srgbClr val="000000"/>
                </a:solidFill>
                <a:effectLst/>
                <a:latin typeface="Helvetica Neue"/>
              </a:rPr>
              <a:t>    stone and </a:t>
            </a:r>
            <a:r>
              <a:rPr lang="en-US" sz="1900" b="1" i="0" dirty="0" err="1">
                <a:solidFill>
                  <a:srgbClr val="000000"/>
                </a:solidFill>
                <a:effectLst/>
                <a:latin typeface="Helvetica Neue"/>
              </a:rPr>
              <a:t>Imstucc</a:t>
            </a:r>
            <a:r>
              <a:rPr lang="en-US" sz="1900" b="1" i="0" dirty="0">
                <a:solidFill>
                  <a:srgbClr val="000000"/>
                </a:solidFill>
                <a:effectLst/>
                <a:latin typeface="Helvetica Neue"/>
              </a:rPr>
              <a:t> are high prices whereas Exterior2nd with other and </a:t>
            </a:r>
            <a:r>
              <a:rPr lang="en-US" sz="1900" b="1" i="0" dirty="0" err="1">
                <a:solidFill>
                  <a:srgbClr val="000000"/>
                </a:solidFill>
                <a:effectLst/>
                <a:latin typeface="Helvetica Neue"/>
              </a:rPr>
              <a:t>Imstucc</a:t>
            </a:r>
            <a:r>
              <a:rPr lang="en-US" sz="1900" b="1" i="0" dirty="0">
                <a:solidFill>
                  <a:srgbClr val="000000"/>
                </a:solidFill>
                <a:effectLst/>
                <a:latin typeface="Helvetica Neue"/>
              </a:rPr>
              <a:t> have high price.</a:t>
            </a:r>
          </a:p>
          <a:p>
            <a:pPr algn="l"/>
            <a:r>
              <a:rPr lang="en-US" sz="1900" b="1" i="0" dirty="0">
                <a:solidFill>
                  <a:srgbClr val="000000"/>
                </a:solidFill>
                <a:effectLst/>
                <a:latin typeface="Helvetica Neue"/>
              </a:rPr>
              <a:t>8. </a:t>
            </a:r>
            <a:r>
              <a:rPr lang="en-US" sz="1900" b="1" i="0" dirty="0" err="1">
                <a:solidFill>
                  <a:srgbClr val="000000"/>
                </a:solidFill>
                <a:effectLst/>
                <a:latin typeface="Helvetica Neue"/>
              </a:rPr>
              <a:t>MasVnrType</a:t>
            </a:r>
            <a:r>
              <a:rPr lang="en-US" sz="1900" b="1" i="0" dirty="0">
                <a:solidFill>
                  <a:srgbClr val="000000"/>
                </a:solidFill>
                <a:effectLst/>
                <a:latin typeface="Helvetica Neue"/>
              </a:rPr>
              <a:t> with stone, </a:t>
            </a:r>
            <a:r>
              <a:rPr lang="en-US" sz="1900" b="1" i="0" dirty="0" err="1">
                <a:solidFill>
                  <a:srgbClr val="000000"/>
                </a:solidFill>
                <a:effectLst/>
                <a:latin typeface="Helvetica Neue"/>
              </a:rPr>
              <a:t>ExterQual</a:t>
            </a:r>
            <a:r>
              <a:rPr lang="en-US" sz="1900" b="1" i="0" dirty="0">
                <a:solidFill>
                  <a:srgbClr val="000000"/>
                </a:solidFill>
                <a:effectLst/>
                <a:latin typeface="Helvetica Neue"/>
              </a:rPr>
              <a:t> with </a:t>
            </a:r>
            <a:r>
              <a:rPr lang="en-US" sz="1900" b="1" i="0" dirty="0" err="1">
                <a:solidFill>
                  <a:srgbClr val="000000"/>
                </a:solidFill>
                <a:effectLst/>
                <a:latin typeface="Helvetica Neue"/>
              </a:rPr>
              <a:t>Ex,ExterCond</a:t>
            </a:r>
            <a:r>
              <a:rPr lang="en-US" sz="1900" b="1" i="0" dirty="0">
                <a:solidFill>
                  <a:srgbClr val="000000"/>
                </a:solidFill>
                <a:effectLst/>
                <a:latin typeface="Helvetica Neue"/>
              </a:rPr>
              <a:t> </a:t>
            </a:r>
            <a:r>
              <a:rPr lang="en-US" sz="1900" b="1" i="0" dirty="0" err="1">
                <a:solidFill>
                  <a:srgbClr val="000000"/>
                </a:solidFill>
                <a:effectLst/>
                <a:latin typeface="Helvetica Neue"/>
              </a:rPr>
              <a:t>withEx,Foundation</a:t>
            </a:r>
            <a:r>
              <a:rPr lang="en-US" sz="1900" b="1" i="0" dirty="0">
                <a:solidFill>
                  <a:srgbClr val="000000"/>
                </a:solidFill>
                <a:effectLst/>
                <a:latin typeface="Helvetica Neue"/>
              </a:rPr>
              <a:t> with  </a:t>
            </a:r>
            <a:r>
              <a:rPr lang="en-US" sz="1900" b="1" i="0" dirty="0" err="1">
                <a:solidFill>
                  <a:srgbClr val="000000"/>
                </a:solidFill>
                <a:effectLst/>
                <a:latin typeface="Helvetica Neue"/>
              </a:rPr>
              <a:t>Pconc</a:t>
            </a:r>
            <a:r>
              <a:rPr lang="en-US" sz="1900" b="1" i="0" dirty="0">
                <a:solidFill>
                  <a:srgbClr val="000000"/>
                </a:solidFill>
                <a:effectLst/>
                <a:latin typeface="Helvetica Neue"/>
              </a:rPr>
              <a:t>, </a:t>
            </a:r>
            <a:r>
              <a:rPr lang="en-US" sz="1900" b="1" i="0" dirty="0" err="1">
                <a:solidFill>
                  <a:srgbClr val="000000"/>
                </a:solidFill>
                <a:effectLst/>
                <a:latin typeface="Helvetica Neue"/>
              </a:rPr>
              <a:t>BsmtQual</a:t>
            </a:r>
            <a:r>
              <a:rPr lang="en-US" sz="1900" b="1" i="0" dirty="0">
                <a:solidFill>
                  <a:srgbClr val="000000"/>
                </a:solidFill>
                <a:effectLst/>
                <a:latin typeface="Helvetica Neue"/>
              </a:rPr>
              <a:t> with ex</a:t>
            </a:r>
          </a:p>
          <a:p>
            <a:pPr algn="l"/>
            <a:r>
              <a:rPr lang="en-US" sz="1900" b="1" i="0" dirty="0">
                <a:solidFill>
                  <a:srgbClr val="000000"/>
                </a:solidFill>
                <a:effectLst/>
                <a:latin typeface="Helvetica Neue"/>
              </a:rPr>
              <a:t>    </a:t>
            </a:r>
            <a:r>
              <a:rPr lang="en-US" sz="1900" b="1" i="0" dirty="0" err="1">
                <a:solidFill>
                  <a:srgbClr val="000000"/>
                </a:solidFill>
                <a:effectLst/>
                <a:latin typeface="Helvetica Neue"/>
              </a:rPr>
              <a:t>BmstCond</a:t>
            </a:r>
            <a:r>
              <a:rPr lang="en-US" sz="1900" b="1" i="0" dirty="0">
                <a:solidFill>
                  <a:srgbClr val="000000"/>
                </a:solidFill>
                <a:effectLst/>
                <a:latin typeface="Helvetica Neue"/>
              </a:rPr>
              <a:t> with </a:t>
            </a:r>
            <a:r>
              <a:rPr lang="en-US" sz="1900" b="1" i="0" dirty="0" err="1">
                <a:solidFill>
                  <a:srgbClr val="000000"/>
                </a:solidFill>
                <a:effectLst/>
                <a:latin typeface="Helvetica Neue"/>
              </a:rPr>
              <a:t>Gd,BmstExposer</a:t>
            </a:r>
            <a:r>
              <a:rPr lang="en-US" sz="1900" b="1" i="0" dirty="0">
                <a:solidFill>
                  <a:srgbClr val="000000"/>
                </a:solidFill>
                <a:effectLst/>
                <a:latin typeface="Helvetica Neue"/>
              </a:rPr>
              <a:t> with Gd,BsmtFinType1 with GQL,BsmtFinType2 with GQL </a:t>
            </a:r>
            <a:r>
              <a:rPr lang="en-US" sz="1900" b="1" i="0" dirty="0" err="1">
                <a:solidFill>
                  <a:srgbClr val="000000"/>
                </a:solidFill>
                <a:effectLst/>
                <a:latin typeface="Helvetica Neue"/>
              </a:rPr>
              <a:t>andAQL</a:t>
            </a:r>
            <a:r>
              <a:rPr lang="en-US" sz="1900" b="1" i="0" dirty="0">
                <a:solidFill>
                  <a:srgbClr val="000000"/>
                </a:solidFill>
                <a:effectLst/>
                <a:latin typeface="Helvetica Neue"/>
              </a:rPr>
              <a:t> are </a:t>
            </a:r>
          </a:p>
          <a:p>
            <a:pPr algn="l"/>
            <a:r>
              <a:rPr lang="en-US" sz="1900" b="1" i="0" dirty="0">
                <a:solidFill>
                  <a:srgbClr val="000000"/>
                </a:solidFill>
                <a:effectLst/>
                <a:latin typeface="Helvetica Neue"/>
              </a:rPr>
              <a:t>    high in Price.</a:t>
            </a:r>
          </a:p>
          <a:p>
            <a:pPr algn="l"/>
            <a:r>
              <a:rPr lang="en-US" sz="1900" b="1" i="0" dirty="0">
                <a:solidFill>
                  <a:srgbClr val="000000"/>
                </a:solidFill>
                <a:effectLst/>
                <a:latin typeface="Helvetica Neue"/>
              </a:rPr>
              <a:t>9. Heating with </a:t>
            </a:r>
            <a:r>
              <a:rPr lang="en-US" sz="1900" b="1" i="0" dirty="0" err="1">
                <a:solidFill>
                  <a:srgbClr val="000000"/>
                </a:solidFill>
                <a:effectLst/>
                <a:latin typeface="Helvetica Neue"/>
              </a:rPr>
              <a:t>GasA</a:t>
            </a:r>
            <a:r>
              <a:rPr lang="en-US" sz="1900" b="1" i="0" dirty="0">
                <a:solidFill>
                  <a:srgbClr val="000000"/>
                </a:solidFill>
                <a:effectLst/>
                <a:latin typeface="Helvetica Neue"/>
              </a:rPr>
              <a:t> ,</a:t>
            </a:r>
            <a:r>
              <a:rPr lang="en-US" sz="1900" b="1" i="0" dirty="0" err="1">
                <a:solidFill>
                  <a:srgbClr val="000000"/>
                </a:solidFill>
                <a:effectLst/>
                <a:latin typeface="Helvetica Neue"/>
              </a:rPr>
              <a:t>HeatingQc</a:t>
            </a:r>
            <a:r>
              <a:rPr lang="en-US" sz="1900" b="1" i="0" dirty="0">
                <a:solidFill>
                  <a:srgbClr val="000000"/>
                </a:solidFill>
                <a:effectLst/>
                <a:latin typeface="Helvetica Neue"/>
              </a:rPr>
              <a:t> with </a:t>
            </a:r>
            <a:r>
              <a:rPr lang="en-US" sz="1900" b="1" i="0" dirty="0" err="1">
                <a:solidFill>
                  <a:srgbClr val="000000"/>
                </a:solidFill>
                <a:effectLst/>
                <a:latin typeface="Helvetica Neue"/>
              </a:rPr>
              <a:t>Ex,CentralAir</a:t>
            </a:r>
            <a:r>
              <a:rPr lang="en-US" sz="1900" b="1" i="0" dirty="0">
                <a:solidFill>
                  <a:srgbClr val="000000"/>
                </a:solidFill>
                <a:effectLst/>
                <a:latin typeface="Helvetica Neue"/>
              </a:rPr>
              <a:t> with Yes Electrical with </a:t>
            </a:r>
            <a:r>
              <a:rPr lang="en-US" sz="1900" b="1" i="0" dirty="0" err="1">
                <a:solidFill>
                  <a:srgbClr val="000000"/>
                </a:solidFill>
                <a:effectLst/>
                <a:latin typeface="Helvetica Neue"/>
              </a:rPr>
              <a:t>SBrkr</a:t>
            </a:r>
            <a:r>
              <a:rPr lang="en-US" sz="1900" b="1" i="0" dirty="0">
                <a:solidFill>
                  <a:srgbClr val="000000"/>
                </a:solidFill>
                <a:effectLst/>
                <a:latin typeface="Helvetica Neue"/>
              </a:rPr>
              <a:t>, </a:t>
            </a:r>
            <a:r>
              <a:rPr lang="en-US" sz="1900" b="1" i="0" dirty="0" err="1">
                <a:solidFill>
                  <a:srgbClr val="000000"/>
                </a:solidFill>
                <a:effectLst/>
                <a:latin typeface="Helvetica Neue"/>
              </a:rPr>
              <a:t>KitchenQual</a:t>
            </a:r>
            <a:r>
              <a:rPr lang="en-US" sz="1900" b="1" i="0" dirty="0">
                <a:solidFill>
                  <a:srgbClr val="000000"/>
                </a:solidFill>
                <a:effectLst/>
                <a:latin typeface="Helvetica Neue"/>
              </a:rPr>
              <a:t> with</a:t>
            </a:r>
          </a:p>
          <a:p>
            <a:pPr algn="l"/>
            <a:r>
              <a:rPr lang="en-US" sz="1900" b="1" i="0" dirty="0">
                <a:solidFill>
                  <a:srgbClr val="000000"/>
                </a:solidFill>
                <a:effectLst/>
                <a:latin typeface="Helvetica Neue"/>
              </a:rPr>
              <a:t>    Ex ,</a:t>
            </a:r>
            <a:r>
              <a:rPr lang="en-US" sz="1900" b="1" i="0" dirty="0" err="1">
                <a:solidFill>
                  <a:srgbClr val="000000"/>
                </a:solidFill>
                <a:effectLst/>
                <a:latin typeface="Helvetica Neue"/>
              </a:rPr>
              <a:t>Funtional</a:t>
            </a:r>
            <a:r>
              <a:rPr lang="en-US" sz="1900" b="1" i="0" dirty="0">
                <a:solidFill>
                  <a:srgbClr val="000000"/>
                </a:solidFill>
                <a:effectLst/>
                <a:latin typeface="Helvetica Neue"/>
              </a:rPr>
              <a:t> with </a:t>
            </a:r>
            <a:r>
              <a:rPr lang="en-US" sz="1900" b="1" i="0" dirty="0" err="1">
                <a:solidFill>
                  <a:srgbClr val="000000"/>
                </a:solidFill>
                <a:effectLst/>
                <a:latin typeface="Helvetica Neue"/>
              </a:rPr>
              <a:t>Typ,FireplaceQu</a:t>
            </a:r>
            <a:r>
              <a:rPr lang="en-US" sz="1900" b="1" i="0" dirty="0">
                <a:solidFill>
                  <a:srgbClr val="000000"/>
                </a:solidFill>
                <a:effectLst/>
                <a:latin typeface="Helvetica Neue"/>
              </a:rPr>
              <a:t> with Ex, </a:t>
            </a:r>
            <a:r>
              <a:rPr lang="en-US" sz="1900" b="1" i="0" dirty="0" err="1">
                <a:solidFill>
                  <a:srgbClr val="000000"/>
                </a:solidFill>
                <a:effectLst/>
                <a:latin typeface="Helvetica Neue"/>
              </a:rPr>
              <a:t>GarageType</a:t>
            </a:r>
            <a:r>
              <a:rPr lang="en-US" sz="1900" b="1" i="0" dirty="0">
                <a:solidFill>
                  <a:srgbClr val="000000"/>
                </a:solidFill>
                <a:effectLst/>
                <a:latin typeface="Helvetica Neue"/>
              </a:rPr>
              <a:t> with </a:t>
            </a:r>
            <a:r>
              <a:rPr lang="en-US" sz="1900" b="1" i="0" dirty="0" err="1">
                <a:solidFill>
                  <a:srgbClr val="000000"/>
                </a:solidFill>
                <a:effectLst/>
                <a:latin typeface="Helvetica Neue"/>
              </a:rPr>
              <a:t>BuiltIn</a:t>
            </a:r>
            <a:r>
              <a:rPr lang="en-US" sz="1900" b="1" i="0" dirty="0">
                <a:solidFill>
                  <a:srgbClr val="000000"/>
                </a:solidFill>
                <a:effectLst/>
                <a:latin typeface="Helvetica Neue"/>
              </a:rPr>
              <a:t>, </a:t>
            </a:r>
            <a:r>
              <a:rPr lang="en-US" sz="1900" b="1" i="0" dirty="0" err="1">
                <a:solidFill>
                  <a:srgbClr val="000000"/>
                </a:solidFill>
                <a:effectLst/>
                <a:latin typeface="Helvetica Neue"/>
              </a:rPr>
              <a:t>GarageFinish</a:t>
            </a:r>
            <a:r>
              <a:rPr lang="en-US" sz="1900" b="1" i="0" dirty="0">
                <a:solidFill>
                  <a:srgbClr val="000000"/>
                </a:solidFill>
                <a:effectLst/>
                <a:latin typeface="Helvetica Neue"/>
              </a:rPr>
              <a:t> with Fin has </a:t>
            </a:r>
          </a:p>
          <a:p>
            <a:pPr algn="l"/>
            <a:r>
              <a:rPr lang="en-US" sz="1900" b="1" i="0" dirty="0">
                <a:solidFill>
                  <a:srgbClr val="000000"/>
                </a:solidFill>
                <a:effectLst/>
                <a:latin typeface="Helvetica Neue"/>
              </a:rPr>
              <a:t>    high Price.</a:t>
            </a:r>
          </a:p>
          <a:p>
            <a:pPr algn="l"/>
            <a:r>
              <a:rPr lang="en-US" sz="1900" b="1" i="0" dirty="0">
                <a:solidFill>
                  <a:srgbClr val="000000"/>
                </a:solidFill>
                <a:effectLst/>
                <a:latin typeface="Helvetica Neue"/>
              </a:rPr>
              <a:t>10. </a:t>
            </a:r>
            <a:r>
              <a:rPr lang="en-US" sz="1900" b="1" i="0" dirty="0" err="1">
                <a:solidFill>
                  <a:srgbClr val="000000"/>
                </a:solidFill>
                <a:effectLst/>
                <a:latin typeface="Helvetica Neue"/>
              </a:rPr>
              <a:t>GarageQual</a:t>
            </a:r>
            <a:r>
              <a:rPr lang="en-US" sz="1900" b="1" i="0" dirty="0">
                <a:solidFill>
                  <a:srgbClr val="000000"/>
                </a:solidFill>
                <a:effectLst/>
                <a:latin typeface="Helvetica Neue"/>
              </a:rPr>
              <a:t> with </a:t>
            </a:r>
            <a:r>
              <a:rPr lang="en-US" sz="1900" b="1" i="0" dirty="0" err="1">
                <a:solidFill>
                  <a:srgbClr val="000000"/>
                </a:solidFill>
                <a:effectLst/>
                <a:latin typeface="Helvetica Neue"/>
              </a:rPr>
              <a:t>Ex,GarageCond</a:t>
            </a:r>
            <a:r>
              <a:rPr lang="en-US" sz="1900" b="1" i="0" dirty="0">
                <a:solidFill>
                  <a:srgbClr val="000000"/>
                </a:solidFill>
                <a:effectLst/>
                <a:latin typeface="Helvetica Neue"/>
              </a:rPr>
              <a:t> with </a:t>
            </a:r>
            <a:r>
              <a:rPr lang="en-US" sz="1900" b="1" i="0" dirty="0" err="1">
                <a:solidFill>
                  <a:srgbClr val="000000"/>
                </a:solidFill>
                <a:effectLst/>
                <a:latin typeface="Helvetica Neue"/>
              </a:rPr>
              <a:t>Gd,PavesDrive</a:t>
            </a:r>
            <a:r>
              <a:rPr lang="en-US" sz="1900" b="1" i="0" dirty="0">
                <a:solidFill>
                  <a:srgbClr val="000000"/>
                </a:solidFill>
                <a:effectLst/>
                <a:latin typeface="Helvetica Neue"/>
              </a:rPr>
              <a:t> with </a:t>
            </a:r>
            <a:r>
              <a:rPr lang="en-US" sz="1900" b="1" i="0" dirty="0" err="1">
                <a:solidFill>
                  <a:srgbClr val="000000"/>
                </a:solidFill>
                <a:effectLst/>
                <a:latin typeface="Helvetica Neue"/>
              </a:rPr>
              <a:t>Y,PoolQc</a:t>
            </a:r>
            <a:r>
              <a:rPr lang="en-US" sz="1900" b="1" i="0" dirty="0">
                <a:solidFill>
                  <a:srgbClr val="000000"/>
                </a:solidFill>
                <a:effectLst/>
                <a:latin typeface="Helvetica Neue"/>
              </a:rPr>
              <a:t> with Ex ,Fence with </a:t>
            </a:r>
            <a:r>
              <a:rPr lang="en-US" sz="1900" b="1" i="0" dirty="0" err="1">
                <a:solidFill>
                  <a:srgbClr val="000000"/>
                </a:solidFill>
                <a:effectLst/>
                <a:latin typeface="Helvetica Neue"/>
              </a:rPr>
              <a:t>MnPrv</a:t>
            </a:r>
            <a:r>
              <a:rPr lang="en-US" sz="1900" b="1" i="0" dirty="0">
                <a:solidFill>
                  <a:srgbClr val="000000"/>
                </a:solidFill>
                <a:effectLst/>
                <a:latin typeface="Helvetica Neue"/>
              </a:rPr>
              <a:t> </a:t>
            </a:r>
            <a:r>
              <a:rPr lang="en-US" sz="1900" b="1" i="0" dirty="0" err="1">
                <a:solidFill>
                  <a:srgbClr val="000000"/>
                </a:solidFill>
                <a:effectLst/>
                <a:latin typeface="Helvetica Neue"/>
              </a:rPr>
              <a:t>nad</a:t>
            </a:r>
            <a:r>
              <a:rPr lang="en-US" sz="1900" b="1" i="0" dirty="0">
                <a:solidFill>
                  <a:srgbClr val="000000"/>
                </a:solidFill>
                <a:effectLst/>
                <a:latin typeface="Helvetica Neue"/>
              </a:rPr>
              <a:t> </a:t>
            </a:r>
          </a:p>
          <a:p>
            <a:pPr algn="l"/>
            <a:r>
              <a:rPr lang="en-US" sz="1900" b="1" i="0" dirty="0">
                <a:solidFill>
                  <a:srgbClr val="000000"/>
                </a:solidFill>
                <a:effectLst/>
                <a:latin typeface="Helvetica Neue"/>
              </a:rPr>
              <a:t>    </a:t>
            </a:r>
            <a:r>
              <a:rPr lang="en-US" sz="1900" b="1" i="0" dirty="0" err="1">
                <a:solidFill>
                  <a:srgbClr val="000000"/>
                </a:solidFill>
                <a:effectLst/>
                <a:latin typeface="Helvetica Neue"/>
              </a:rPr>
              <a:t>GdPrv</a:t>
            </a:r>
            <a:r>
              <a:rPr lang="en-US" sz="1900" b="1" i="0" dirty="0">
                <a:solidFill>
                  <a:srgbClr val="000000"/>
                </a:solidFill>
                <a:effectLst/>
                <a:latin typeface="Helvetica Neue"/>
              </a:rPr>
              <a:t> are high in Price.</a:t>
            </a:r>
          </a:p>
          <a:p>
            <a:pPr algn="l"/>
            <a:r>
              <a:rPr lang="en-US" sz="1900" b="1" i="0" dirty="0">
                <a:solidFill>
                  <a:srgbClr val="000000"/>
                </a:solidFill>
                <a:effectLst/>
                <a:latin typeface="Helvetica Neue"/>
              </a:rPr>
              <a:t>11. </a:t>
            </a:r>
            <a:r>
              <a:rPr lang="en-US" sz="1900" b="1" i="0" dirty="0" err="1">
                <a:solidFill>
                  <a:srgbClr val="000000"/>
                </a:solidFill>
                <a:effectLst/>
                <a:latin typeface="Helvetica Neue"/>
              </a:rPr>
              <a:t>SaleType</a:t>
            </a:r>
            <a:r>
              <a:rPr lang="en-US" sz="1900" b="1" i="0" dirty="0">
                <a:solidFill>
                  <a:srgbClr val="000000"/>
                </a:solidFill>
                <a:effectLst/>
                <a:latin typeface="Helvetica Neue"/>
              </a:rPr>
              <a:t> of con and new ,</a:t>
            </a:r>
            <a:r>
              <a:rPr lang="en-US" sz="1900" b="1" i="0" dirty="0" err="1">
                <a:solidFill>
                  <a:srgbClr val="000000"/>
                </a:solidFill>
                <a:effectLst/>
                <a:latin typeface="Helvetica Neue"/>
              </a:rPr>
              <a:t>SaleCondition</a:t>
            </a:r>
            <a:r>
              <a:rPr lang="en-US" sz="1900" b="1" i="0" dirty="0">
                <a:solidFill>
                  <a:srgbClr val="000000"/>
                </a:solidFill>
                <a:effectLst/>
                <a:latin typeface="Helvetica Neue"/>
              </a:rPr>
              <a:t> with Partial are having highest </a:t>
            </a:r>
            <a:r>
              <a:rPr lang="en-US" sz="1900" b="1" i="0" dirty="0" err="1">
                <a:solidFill>
                  <a:srgbClr val="000000"/>
                </a:solidFill>
                <a:effectLst/>
                <a:latin typeface="Helvetica Neue"/>
              </a:rPr>
              <a:t>SalePrice</a:t>
            </a:r>
            <a:r>
              <a:rPr lang="en-US" sz="1900" b="1" i="0" dirty="0">
                <a:solidFill>
                  <a:srgbClr val="000000"/>
                </a:solidFill>
                <a:effectLst/>
                <a:latin typeface="Helvetica Neue"/>
              </a:rPr>
              <a:t>.</a:t>
            </a:r>
          </a:p>
          <a:p>
            <a:endParaRPr lang="en-IN" dirty="0"/>
          </a:p>
        </p:txBody>
      </p:sp>
      <p:pic>
        <p:nvPicPr>
          <p:cNvPr id="1026" name="Picture 2">
            <a:extLst>
              <a:ext uri="{FF2B5EF4-FFF2-40B4-BE49-F238E27FC236}">
                <a16:creationId xmlns:a16="http://schemas.microsoft.com/office/drawing/2014/main" id="{D6827BDA-A6A2-4035-A0B3-EE260EBE59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0959" y="315396"/>
            <a:ext cx="2561206" cy="611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8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678-1242-4360-BA74-78CD0E872590}"/>
              </a:ext>
            </a:extLst>
          </p:cNvPr>
          <p:cNvSpPr>
            <a:spLocks noGrp="1"/>
          </p:cNvSpPr>
          <p:nvPr>
            <p:ph type="title"/>
          </p:nvPr>
        </p:nvSpPr>
        <p:spPr>
          <a:xfrm>
            <a:off x="839788" y="457200"/>
            <a:ext cx="3932237" cy="1041094"/>
          </a:xfrm>
        </p:spPr>
        <p:txBody>
          <a:bodyPr/>
          <a:lstStyle/>
          <a:p>
            <a:r>
              <a:rPr lang="en-US" sz="3200" b="1" dirty="0"/>
              <a:t>Univariate Analysis of Numerical  variables</a:t>
            </a:r>
            <a:endParaRPr lang="en-IN" dirty="0"/>
          </a:p>
        </p:txBody>
      </p:sp>
      <p:sp>
        <p:nvSpPr>
          <p:cNvPr id="4" name="Text Placeholder 3">
            <a:extLst>
              <a:ext uri="{FF2B5EF4-FFF2-40B4-BE49-F238E27FC236}">
                <a16:creationId xmlns:a16="http://schemas.microsoft.com/office/drawing/2014/main" id="{C30C5C63-C3AA-4DC5-B4A7-533960649055}"/>
              </a:ext>
            </a:extLst>
          </p:cNvPr>
          <p:cNvSpPr>
            <a:spLocks noGrp="1"/>
          </p:cNvSpPr>
          <p:nvPr>
            <p:ph type="body" sz="half" idx="2"/>
          </p:nvPr>
        </p:nvSpPr>
        <p:spPr>
          <a:xfrm>
            <a:off x="839788" y="1729648"/>
            <a:ext cx="3932237" cy="4139340"/>
          </a:xfrm>
        </p:spPr>
        <p:txBody>
          <a:bodyPr/>
          <a:lstStyle/>
          <a:p>
            <a:endParaRPr lang="en-US" dirty="0"/>
          </a:p>
          <a:p>
            <a:r>
              <a:rPr lang="en-US" b="1" i="0" dirty="0">
                <a:solidFill>
                  <a:srgbClr val="000000"/>
                </a:solidFill>
                <a:effectLst/>
                <a:latin typeface="Helvetica Neue"/>
              </a:rPr>
              <a:t>OBSERVATION:</a:t>
            </a:r>
          </a:p>
          <a:p>
            <a:endParaRPr lang="en-US" sz="1400" dirty="0"/>
          </a:p>
          <a:p>
            <a:r>
              <a:rPr lang="en-US" sz="1400" dirty="0"/>
              <a:t>1. Some features such as Id, YearRemodAdd,BsmFullBath,FullBath,HalfBathFirePlace,MoSold,YrSold are not having outliers.</a:t>
            </a:r>
          </a:p>
          <a:p>
            <a:r>
              <a:rPr lang="en-US" sz="1400" dirty="0"/>
              <a:t>2. Rest of the features are more or less  having outliers .</a:t>
            </a:r>
            <a:endParaRPr lang="en-IN" sz="1400" dirty="0"/>
          </a:p>
        </p:txBody>
      </p:sp>
      <p:pic>
        <p:nvPicPr>
          <p:cNvPr id="2050" name="Picture 2">
            <a:extLst>
              <a:ext uri="{FF2B5EF4-FFF2-40B4-BE49-F238E27FC236}">
                <a16:creationId xmlns:a16="http://schemas.microsoft.com/office/drawing/2014/main" id="{19AA2B15-DF4D-4908-9B50-0C2C87CB1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847" y="0"/>
            <a:ext cx="687592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3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D1DF-6DC3-4B38-9D67-DA8A78D20F06}"/>
              </a:ext>
            </a:extLst>
          </p:cNvPr>
          <p:cNvSpPr>
            <a:spLocks noGrp="1"/>
          </p:cNvSpPr>
          <p:nvPr>
            <p:ph type="title"/>
          </p:nvPr>
        </p:nvSpPr>
        <p:spPr>
          <a:xfrm>
            <a:off x="839788" y="457201"/>
            <a:ext cx="3932237" cy="430212"/>
          </a:xfrm>
        </p:spPr>
        <p:txBody>
          <a:bodyPr>
            <a:normAutofit fontScale="90000"/>
          </a:bodyPr>
          <a:lstStyle/>
          <a:p>
            <a:r>
              <a:rPr lang="en-US" b="1" dirty="0"/>
              <a:t>Correlation map:</a:t>
            </a:r>
            <a:endParaRPr lang="en-IN" dirty="0"/>
          </a:p>
        </p:txBody>
      </p:sp>
      <p:sp>
        <p:nvSpPr>
          <p:cNvPr id="4" name="Text Placeholder 3">
            <a:extLst>
              <a:ext uri="{FF2B5EF4-FFF2-40B4-BE49-F238E27FC236}">
                <a16:creationId xmlns:a16="http://schemas.microsoft.com/office/drawing/2014/main" id="{123C19C7-38F2-42FD-80F3-78DEC6E5DBAF}"/>
              </a:ext>
            </a:extLst>
          </p:cNvPr>
          <p:cNvSpPr>
            <a:spLocks noGrp="1"/>
          </p:cNvSpPr>
          <p:nvPr>
            <p:ph type="body" sz="half" idx="2"/>
          </p:nvPr>
        </p:nvSpPr>
        <p:spPr>
          <a:xfrm>
            <a:off x="941389" y="1407459"/>
            <a:ext cx="2510024" cy="4563129"/>
          </a:xfrm>
        </p:spPr>
        <p:txBody>
          <a:bodyPr/>
          <a:lstStyle/>
          <a:p>
            <a:r>
              <a:rPr lang="en-US" sz="2000" dirty="0"/>
              <a:t>Observation:</a:t>
            </a:r>
          </a:p>
          <a:p>
            <a:endParaRPr lang="en-US" sz="2000" dirty="0"/>
          </a:p>
          <a:p>
            <a:r>
              <a:rPr lang="en-US" sz="2000" dirty="0"/>
              <a:t>1. We can see that there is a positive correlation between the almost all the features and the </a:t>
            </a:r>
            <a:r>
              <a:rPr lang="en-US" sz="2000" dirty="0" err="1"/>
              <a:t>SalePrice</a:t>
            </a:r>
            <a:r>
              <a:rPr lang="en-US" sz="2000" dirty="0"/>
              <a:t>.</a:t>
            </a:r>
          </a:p>
          <a:p>
            <a:r>
              <a:rPr lang="en-US" sz="2000" dirty="0"/>
              <a:t>2. </a:t>
            </a:r>
            <a:r>
              <a:rPr lang="en-US" sz="2000" dirty="0" err="1"/>
              <a:t>OFew</a:t>
            </a:r>
            <a:r>
              <a:rPr lang="en-US" sz="2000" dirty="0"/>
              <a:t> of the features are showing strong relation but few are not.</a:t>
            </a:r>
            <a:endParaRPr lang="en-IN" sz="2000" dirty="0"/>
          </a:p>
        </p:txBody>
      </p:sp>
      <p:pic>
        <p:nvPicPr>
          <p:cNvPr id="3074" name="Picture 2">
            <a:extLst>
              <a:ext uri="{FF2B5EF4-FFF2-40B4-BE49-F238E27FC236}">
                <a16:creationId xmlns:a16="http://schemas.microsoft.com/office/drawing/2014/main" id="{B35891A2-DF9F-4A71-B834-255B634859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3082" y="0"/>
            <a:ext cx="8005483" cy="692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06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F213-3423-49EF-A5FC-5FB92B6A1B91}"/>
              </a:ext>
            </a:extLst>
          </p:cNvPr>
          <p:cNvSpPr>
            <a:spLocks noGrp="1"/>
          </p:cNvSpPr>
          <p:nvPr>
            <p:ph type="title"/>
          </p:nvPr>
        </p:nvSpPr>
        <p:spPr>
          <a:xfrm>
            <a:off x="838200" y="365126"/>
            <a:ext cx="5121925" cy="890798"/>
          </a:xfrm>
        </p:spPr>
        <p:txBody>
          <a:bodyPr/>
          <a:lstStyle/>
          <a:p>
            <a:r>
              <a:rPr lang="en-IN" dirty="0"/>
              <a:t>Data </a:t>
            </a:r>
            <a:r>
              <a:rPr lang="en-IN" dirty="0" err="1"/>
              <a:t>Preprocessing</a:t>
            </a:r>
            <a:endParaRPr lang="en-IN" dirty="0"/>
          </a:p>
        </p:txBody>
      </p:sp>
      <p:pic>
        <p:nvPicPr>
          <p:cNvPr id="9" name="Content Placeholder 8">
            <a:extLst>
              <a:ext uri="{FF2B5EF4-FFF2-40B4-BE49-F238E27FC236}">
                <a16:creationId xmlns:a16="http://schemas.microsoft.com/office/drawing/2014/main" id="{FAE9AE13-3C3D-4433-9DA2-DF37BB58766C}"/>
              </a:ext>
            </a:extLst>
          </p:cNvPr>
          <p:cNvPicPr>
            <a:picLocks noGrp="1" noChangeAspect="1"/>
          </p:cNvPicPr>
          <p:nvPr>
            <p:ph idx="1"/>
          </p:nvPr>
        </p:nvPicPr>
        <p:blipFill>
          <a:blip r:embed="rId2"/>
          <a:stretch>
            <a:fillRect/>
          </a:stretch>
        </p:blipFill>
        <p:spPr>
          <a:xfrm>
            <a:off x="838200" y="1050540"/>
            <a:ext cx="8503087" cy="2279767"/>
          </a:xfrm>
        </p:spPr>
      </p:pic>
      <p:pic>
        <p:nvPicPr>
          <p:cNvPr id="11" name="Picture 10">
            <a:extLst>
              <a:ext uri="{FF2B5EF4-FFF2-40B4-BE49-F238E27FC236}">
                <a16:creationId xmlns:a16="http://schemas.microsoft.com/office/drawing/2014/main" id="{1A65112A-E68B-4C7A-82C7-1CBA92220E12}"/>
              </a:ext>
            </a:extLst>
          </p:cNvPr>
          <p:cNvPicPr>
            <a:picLocks noChangeAspect="1"/>
          </p:cNvPicPr>
          <p:nvPr/>
        </p:nvPicPr>
        <p:blipFill>
          <a:blip r:embed="rId3"/>
          <a:stretch>
            <a:fillRect/>
          </a:stretch>
        </p:blipFill>
        <p:spPr>
          <a:xfrm>
            <a:off x="838200" y="3850342"/>
            <a:ext cx="8503087" cy="2286117"/>
          </a:xfrm>
          <a:prstGeom prst="rect">
            <a:avLst/>
          </a:prstGeom>
        </p:spPr>
      </p:pic>
    </p:spTree>
    <p:extLst>
      <p:ext uri="{BB962C8B-B14F-4D97-AF65-F5344CB8AC3E}">
        <p14:creationId xmlns:p14="http://schemas.microsoft.com/office/powerpoint/2010/main" val="1965718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r>
              <a:rPr lang="en-IN" sz="2400" dirty="0" err="1"/>
              <a:t>LinearRegression</a:t>
            </a:r>
            <a:r>
              <a:rPr lang="en-IN" sz="2400" dirty="0"/>
              <a:t>()</a:t>
            </a:r>
          </a:p>
          <a:p>
            <a:r>
              <a:rPr lang="en-IN" sz="2400" dirty="0" err="1"/>
              <a:t>DecisionTreeRegressor</a:t>
            </a:r>
            <a:r>
              <a:rPr lang="en-IN" sz="2400" dirty="0"/>
              <a:t>()</a:t>
            </a:r>
          </a:p>
          <a:p>
            <a:r>
              <a:rPr lang="en-IN" sz="2400" dirty="0" err="1"/>
              <a:t>KNeighborsRegressor</a:t>
            </a:r>
            <a:r>
              <a:rPr lang="en-IN" sz="2400" dirty="0"/>
              <a:t>()</a:t>
            </a:r>
          </a:p>
          <a:p>
            <a:r>
              <a:rPr lang="en-IN" sz="2400" dirty="0" err="1"/>
              <a:t>RandomForestRegressor</a:t>
            </a:r>
            <a:r>
              <a:rPr lang="en-IN" sz="2400" dirty="0"/>
              <a:t>()</a:t>
            </a:r>
          </a:p>
          <a:p>
            <a:r>
              <a:rPr lang="en-IN" sz="2400" dirty="0" err="1"/>
              <a:t>GradientBoostingRegressor</a:t>
            </a:r>
            <a:r>
              <a:rPr lang="en-IN" sz="2400" dirty="0"/>
              <a:t>()</a:t>
            </a: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AD0E-0A9E-417D-AC70-E46CB52B21EF}"/>
              </a:ext>
            </a:extLst>
          </p:cNvPr>
          <p:cNvSpPr>
            <a:spLocks noGrp="1"/>
          </p:cNvSpPr>
          <p:nvPr>
            <p:ph type="title"/>
          </p:nvPr>
        </p:nvSpPr>
        <p:spPr>
          <a:xfrm>
            <a:off x="839788" y="457200"/>
            <a:ext cx="3932237" cy="886858"/>
          </a:xfrm>
        </p:spPr>
        <p:txBody>
          <a:bodyPr/>
          <a:lstStyle/>
          <a:p>
            <a:r>
              <a:rPr lang="en-IN" b="1" dirty="0"/>
              <a:t>Model  Building</a:t>
            </a:r>
          </a:p>
        </p:txBody>
      </p:sp>
      <p:sp>
        <p:nvSpPr>
          <p:cNvPr id="4" name="Text Placeholder 3">
            <a:extLst>
              <a:ext uri="{FF2B5EF4-FFF2-40B4-BE49-F238E27FC236}">
                <a16:creationId xmlns:a16="http://schemas.microsoft.com/office/drawing/2014/main" id="{DBE113D9-6AF0-434A-A4E8-D3745BA049EF}"/>
              </a:ext>
            </a:extLst>
          </p:cNvPr>
          <p:cNvSpPr>
            <a:spLocks noGrp="1"/>
          </p:cNvSpPr>
          <p:nvPr>
            <p:ph type="body" sz="half" idx="2"/>
          </p:nvPr>
        </p:nvSpPr>
        <p:spPr>
          <a:xfrm>
            <a:off x="839787" y="1550893"/>
            <a:ext cx="10430467" cy="654425"/>
          </a:xfrm>
        </p:spPr>
        <p:txBody>
          <a:bodyPr>
            <a:normAutofit/>
          </a:bodyPr>
          <a:lstStyle/>
          <a:p>
            <a:r>
              <a:rPr lang="en-US" sz="2800" dirty="0"/>
              <a:t>From the dataset we  can infer that it is clearly a regression problem.</a:t>
            </a:r>
            <a:endParaRPr lang="en-IN" sz="2800" dirty="0"/>
          </a:p>
        </p:txBody>
      </p:sp>
      <p:pic>
        <p:nvPicPr>
          <p:cNvPr id="8" name="Picture 7">
            <a:extLst>
              <a:ext uri="{FF2B5EF4-FFF2-40B4-BE49-F238E27FC236}">
                <a16:creationId xmlns:a16="http://schemas.microsoft.com/office/drawing/2014/main" id="{6FA25999-8854-4A8B-A0F8-C5685E9C2A62}"/>
              </a:ext>
            </a:extLst>
          </p:cNvPr>
          <p:cNvPicPr>
            <a:picLocks noChangeAspect="1"/>
          </p:cNvPicPr>
          <p:nvPr/>
        </p:nvPicPr>
        <p:blipFill>
          <a:blip r:embed="rId2"/>
          <a:stretch>
            <a:fillRect/>
          </a:stretch>
        </p:blipFill>
        <p:spPr>
          <a:xfrm>
            <a:off x="956327" y="2465340"/>
            <a:ext cx="8395131" cy="2178162"/>
          </a:xfrm>
          <a:prstGeom prst="rect">
            <a:avLst/>
          </a:prstGeom>
        </p:spPr>
      </p:pic>
    </p:spTree>
    <p:extLst>
      <p:ext uri="{BB962C8B-B14F-4D97-AF65-F5344CB8AC3E}">
        <p14:creationId xmlns:p14="http://schemas.microsoft.com/office/powerpoint/2010/main" val="2967014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E833A-B8A0-4D89-83C1-6BE93EAE2E1E}"/>
              </a:ext>
            </a:extLst>
          </p:cNvPr>
          <p:cNvSpPr>
            <a:spLocks noGrp="1"/>
          </p:cNvSpPr>
          <p:nvPr>
            <p:ph type="title"/>
          </p:nvPr>
        </p:nvSpPr>
        <p:spPr/>
        <p:txBody>
          <a:bodyPr/>
          <a:lstStyle/>
          <a:p>
            <a:r>
              <a:rPr lang="en-IN" dirty="0"/>
              <a:t>Fitting The Model</a:t>
            </a:r>
          </a:p>
        </p:txBody>
      </p:sp>
      <p:pic>
        <p:nvPicPr>
          <p:cNvPr id="3" name="Picture 2">
            <a:extLst>
              <a:ext uri="{FF2B5EF4-FFF2-40B4-BE49-F238E27FC236}">
                <a16:creationId xmlns:a16="http://schemas.microsoft.com/office/drawing/2014/main" id="{3544280C-FA2A-49F2-A047-A4AFAD2D46ED}"/>
              </a:ext>
            </a:extLst>
          </p:cNvPr>
          <p:cNvPicPr>
            <a:picLocks noChangeAspect="1"/>
          </p:cNvPicPr>
          <p:nvPr/>
        </p:nvPicPr>
        <p:blipFill>
          <a:blip r:embed="rId2"/>
          <a:stretch>
            <a:fillRect/>
          </a:stretch>
        </p:blipFill>
        <p:spPr>
          <a:xfrm>
            <a:off x="735106" y="1524000"/>
            <a:ext cx="9158389" cy="4069976"/>
          </a:xfrm>
          <a:prstGeom prst="rect">
            <a:avLst/>
          </a:prstGeom>
        </p:spPr>
      </p:pic>
    </p:spTree>
    <p:extLst>
      <p:ext uri="{BB962C8B-B14F-4D97-AF65-F5344CB8AC3E}">
        <p14:creationId xmlns:p14="http://schemas.microsoft.com/office/powerpoint/2010/main" val="15078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80" y="272415"/>
            <a:ext cx="6400800" cy="1322705"/>
          </a:xfrm>
        </p:spPr>
        <p:txBody>
          <a:bodyPr>
            <a:normAutofit/>
          </a:bodyPr>
          <a:lstStyle/>
          <a:p>
            <a:r>
              <a:rPr lang="en-IN" b="1"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40" y="1727200"/>
            <a:ext cx="10175240" cy="4693920"/>
          </a:xfrm>
        </p:spPr>
        <p:txBody>
          <a:bodyPr>
            <a:normAutofit/>
          </a:bodyPr>
          <a:lstStyle/>
          <a:p>
            <a:pPr algn="l"/>
            <a:endParaRPr lang="en-US" b="0" i="0" dirty="0">
              <a:solidFill>
                <a:srgbClr val="000000"/>
              </a:solidFill>
              <a:effectLst/>
              <a:latin typeface="Helvetica Neue"/>
            </a:endParaRPr>
          </a:p>
          <a:p>
            <a:pPr algn="l"/>
            <a:r>
              <a:rPr lang="en-US" b="0" i="0" dirty="0">
                <a:solidFill>
                  <a:srgbClr val="000000"/>
                </a:solidFill>
                <a:effectLst/>
                <a:latin typeface="Helvetica Neue"/>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algn="l"/>
            <a:r>
              <a:rPr lang="en-US" b="0" i="0" dirty="0">
                <a:solidFill>
                  <a:srgbClr val="000000"/>
                </a:solidFill>
                <a:effectLst/>
                <a:latin typeface="Helvetica Neue"/>
              </a:rPr>
              <a:t>The company is looking at prospective properties to buy houses to enter the market. We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endParaRPr lang="en-IN" dirty="0">
              <a:latin typeface="Arial" panose="020B0604020202020204" pitchFamily="34" charset="0"/>
              <a:cs typeface="Arial" panose="020B0604020202020204" pitchFamily="34" charset="0"/>
            </a:endParaRPr>
          </a:p>
        </p:txBody>
      </p:sp>
      <p:pic>
        <p:nvPicPr>
          <p:cNvPr id="3074" name="Picture 2" descr="Bengaluru House Price Prediction. Data Science Regression Project… | by  Harshal Patil | Analytics Vidhya | Medium">
            <a:extLst>
              <a:ext uri="{FF2B5EF4-FFF2-40B4-BE49-F238E27FC236}">
                <a16:creationId xmlns:a16="http://schemas.microsoft.com/office/drawing/2014/main" id="{E3ACABDE-B3A2-4F4D-9E10-647961AA1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2983" y="-130175"/>
            <a:ext cx="3059017"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0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7EAE-11E0-41C8-8870-487B40B4D592}"/>
              </a:ext>
            </a:extLst>
          </p:cNvPr>
          <p:cNvSpPr>
            <a:spLocks noGrp="1"/>
          </p:cNvSpPr>
          <p:nvPr>
            <p:ph type="title"/>
          </p:nvPr>
        </p:nvSpPr>
        <p:spPr>
          <a:xfrm>
            <a:off x="838200" y="365125"/>
            <a:ext cx="10515600" cy="1034017"/>
          </a:xfrm>
        </p:spPr>
        <p:txBody>
          <a:bodyPr>
            <a:normAutofit/>
          </a:bodyPr>
          <a:lstStyle/>
          <a:p>
            <a:r>
              <a:rPr lang="en-IN" sz="3600" b="1" dirty="0">
                <a:latin typeface="+mn-lt"/>
              </a:rPr>
              <a:t>Accuracy of the Following Models</a:t>
            </a:r>
          </a:p>
        </p:txBody>
      </p:sp>
      <p:pic>
        <p:nvPicPr>
          <p:cNvPr id="4" name="Picture 3">
            <a:extLst>
              <a:ext uri="{FF2B5EF4-FFF2-40B4-BE49-F238E27FC236}">
                <a16:creationId xmlns:a16="http://schemas.microsoft.com/office/drawing/2014/main" id="{F99DF0A5-F183-43BE-9B2A-6FB437195C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189" y="1399141"/>
            <a:ext cx="10196459" cy="1630497"/>
          </a:xfrm>
          <a:prstGeom prst="rect">
            <a:avLst/>
          </a:prstGeom>
          <a:noFill/>
          <a:ln>
            <a:noFill/>
          </a:ln>
        </p:spPr>
      </p:pic>
      <p:pic>
        <p:nvPicPr>
          <p:cNvPr id="5" name="Picture 4">
            <a:extLst>
              <a:ext uri="{FF2B5EF4-FFF2-40B4-BE49-F238E27FC236}">
                <a16:creationId xmlns:a16="http://schemas.microsoft.com/office/drawing/2014/main" id="{9679521B-1EB0-4F14-8C19-19430ADA1966}"/>
              </a:ext>
            </a:extLst>
          </p:cNvPr>
          <p:cNvPicPr>
            <a:picLocks noChangeAspect="1"/>
          </p:cNvPicPr>
          <p:nvPr/>
        </p:nvPicPr>
        <p:blipFill>
          <a:blip r:embed="rId3"/>
          <a:stretch>
            <a:fillRect/>
          </a:stretch>
        </p:blipFill>
        <p:spPr>
          <a:xfrm>
            <a:off x="838200" y="3029638"/>
            <a:ext cx="9198166" cy="3619686"/>
          </a:xfrm>
          <a:prstGeom prst="rect">
            <a:avLst/>
          </a:prstGeom>
        </p:spPr>
      </p:pic>
    </p:spTree>
    <p:extLst>
      <p:ext uri="{BB962C8B-B14F-4D97-AF65-F5344CB8AC3E}">
        <p14:creationId xmlns:p14="http://schemas.microsoft.com/office/powerpoint/2010/main" val="255230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073C-09C4-44CE-9BE5-9AE002563B07}"/>
              </a:ext>
            </a:extLst>
          </p:cNvPr>
          <p:cNvSpPr>
            <a:spLocks noGrp="1"/>
          </p:cNvSpPr>
          <p:nvPr>
            <p:ph type="title"/>
          </p:nvPr>
        </p:nvSpPr>
        <p:spPr>
          <a:xfrm>
            <a:off x="838200" y="365125"/>
            <a:ext cx="10515600" cy="1000967"/>
          </a:xfrm>
        </p:spPr>
        <p:txBody>
          <a:bodyPr>
            <a:normAutofit/>
          </a:bodyPr>
          <a:lstStyle/>
          <a:p>
            <a:r>
              <a:rPr lang="en-IN" sz="3600" b="1" dirty="0">
                <a:latin typeface="+mn-lt"/>
              </a:rPr>
              <a:t>Graph After fitting the model</a:t>
            </a:r>
          </a:p>
        </p:txBody>
      </p:sp>
      <p:sp>
        <p:nvSpPr>
          <p:cNvPr id="3" name="Content Placeholder 2">
            <a:extLst>
              <a:ext uri="{FF2B5EF4-FFF2-40B4-BE49-F238E27FC236}">
                <a16:creationId xmlns:a16="http://schemas.microsoft.com/office/drawing/2014/main" id="{68A7D117-2B49-4970-9CC8-4F71C2EC72C9}"/>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029D5984-1D5D-4140-AD57-83AFC902E649}"/>
              </a:ext>
            </a:extLst>
          </p:cNvPr>
          <p:cNvPicPr>
            <a:picLocks noChangeAspect="1"/>
          </p:cNvPicPr>
          <p:nvPr/>
        </p:nvPicPr>
        <p:blipFill>
          <a:blip r:embed="rId2"/>
          <a:stretch>
            <a:fillRect/>
          </a:stretch>
        </p:blipFill>
        <p:spPr>
          <a:xfrm>
            <a:off x="932329" y="1825625"/>
            <a:ext cx="9350189" cy="4369025"/>
          </a:xfrm>
          <a:prstGeom prst="rect">
            <a:avLst/>
          </a:prstGeom>
        </p:spPr>
      </p:pic>
    </p:spTree>
    <p:extLst>
      <p:ext uri="{BB962C8B-B14F-4D97-AF65-F5344CB8AC3E}">
        <p14:creationId xmlns:p14="http://schemas.microsoft.com/office/powerpoint/2010/main" val="355654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FAE6-6F58-47ED-B198-10C1DCD489F6}"/>
              </a:ext>
            </a:extLst>
          </p:cNvPr>
          <p:cNvSpPr>
            <a:spLocks noGrp="1"/>
          </p:cNvSpPr>
          <p:nvPr>
            <p:ph type="title"/>
          </p:nvPr>
        </p:nvSpPr>
        <p:spPr>
          <a:xfrm>
            <a:off x="838200" y="365125"/>
            <a:ext cx="10515600" cy="1016635"/>
          </a:xfrm>
        </p:spPr>
        <p:txBody>
          <a:bodyPr>
            <a:normAutofit/>
          </a:bodyPr>
          <a:lstStyle/>
          <a:p>
            <a:r>
              <a:rPr lang="en-IN" sz="3600" dirty="0">
                <a:latin typeface="+mn-lt"/>
              </a:rPr>
              <a:t>Hyperparameter Tuning the Model</a:t>
            </a:r>
          </a:p>
        </p:txBody>
      </p:sp>
      <p:pic>
        <p:nvPicPr>
          <p:cNvPr id="7" name="Picture 6">
            <a:extLst>
              <a:ext uri="{FF2B5EF4-FFF2-40B4-BE49-F238E27FC236}">
                <a16:creationId xmlns:a16="http://schemas.microsoft.com/office/drawing/2014/main" id="{105765DF-6E02-4052-9F37-827BB6EF9E05}"/>
              </a:ext>
            </a:extLst>
          </p:cNvPr>
          <p:cNvPicPr>
            <a:picLocks noChangeAspect="1"/>
          </p:cNvPicPr>
          <p:nvPr/>
        </p:nvPicPr>
        <p:blipFill>
          <a:blip r:embed="rId2"/>
          <a:stretch>
            <a:fillRect/>
          </a:stretch>
        </p:blipFill>
        <p:spPr>
          <a:xfrm>
            <a:off x="1066799" y="1629308"/>
            <a:ext cx="10515599" cy="4546834"/>
          </a:xfrm>
          <a:prstGeom prst="rect">
            <a:avLst/>
          </a:prstGeom>
        </p:spPr>
      </p:pic>
    </p:spTree>
    <p:extLst>
      <p:ext uri="{BB962C8B-B14F-4D97-AF65-F5344CB8AC3E}">
        <p14:creationId xmlns:p14="http://schemas.microsoft.com/office/powerpoint/2010/main" val="384344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712695" y="472702"/>
            <a:ext cx="10515600" cy="833755"/>
          </a:xfrm>
        </p:spPr>
        <p:txBody>
          <a:bodyPr>
            <a:normAutofit fontScale="90000"/>
          </a:bodyPr>
          <a:lstStyle/>
          <a:p>
            <a:pPr algn="ct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a:xfrm>
            <a:off x="838200" y="1120657"/>
            <a:ext cx="10515600" cy="5056306"/>
          </a:xfrm>
        </p:spPr>
        <p:txBody>
          <a:bodyPr/>
          <a:lstStyle/>
          <a:p>
            <a:pPr marL="0" indent="0">
              <a:buNone/>
            </a:pPr>
            <a:r>
              <a:rPr lang="en-IN" sz="3200" b="1" dirty="0"/>
              <a:t>FINAL SUBMISSION:</a:t>
            </a:r>
          </a:p>
          <a:p>
            <a:pPr marL="0" indent="0">
              <a:buNone/>
            </a:pPr>
            <a:endParaRPr lang="en-IN"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72BBCAED-D930-44FB-A9A8-C3A36E36ABEF}"/>
              </a:ext>
            </a:extLst>
          </p:cNvPr>
          <p:cNvPicPr>
            <a:picLocks noChangeAspect="1"/>
          </p:cNvPicPr>
          <p:nvPr/>
        </p:nvPicPr>
        <p:blipFill>
          <a:blip r:embed="rId2"/>
          <a:stretch>
            <a:fillRect/>
          </a:stretch>
        </p:blipFill>
        <p:spPr>
          <a:xfrm>
            <a:off x="1120771" y="1766046"/>
            <a:ext cx="9690664" cy="3801035"/>
          </a:xfrm>
          <a:prstGeom prst="rect">
            <a:avLst/>
          </a:prstGeom>
        </p:spPr>
      </p:pic>
    </p:spTree>
    <p:extLst>
      <p:ext uri="{BB962C8B-B14F-4D97-AF65-F5344CB8AC3E}">
        <p14:creationId xmlns:p14="http://schemas.microsoft.com/office/powerpoint/2010/main" val="417376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Sincere Thank You from PLOS - The Official PLOS Blog">
            <a:extLst>
              <a:ext uri="{FF2B5EF4-FFF2-40B4-BE49-F238E27FC236}">
                <a16:creationId xmlns:a16="http://schemas.microsoft.com/office/drawing/2014/main" id="{E63D5FA8-B100-4DAE-B238-061AA817A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894" y="1490383"/>
            <a:ext cx="7109012" cy="220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00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447041"/>
            <a:ext cx="4088727" cy="819900"/>
          </a:xfrm>
        </p:spPr>
        <p:txBody>
          <a:bodyPr>
            <a:normAutofit/>
          </a:bodyPr>
          <a:lstStyle/>
          <a:p>
            <a:r>
              <a:rPr lang="en-IN" sz="4400" b="1" spc="-95" dirty="0">
                <a:latin typeface="+mn-lt"/>
              </a:rPr>
              <a:t>Data</a:t>
            </a:r>
            <a:r>
              <a:rPr lang="en-IN" sz="4400" b="1" spc="-245" dirty="0">
                <a:latin typeface="+mn-lt"/>
              </a:rPr>
              <a:t> </a:t>
            </a:r>
            <a:r>
              <a:rPr lang="en-IN" sz="4400" b="1" spc="-125" dirty="0">
                <a:latin typeface="+mn-lt"/>
              </a:rPr>
              <a:t>Summary</a:t>
            </a:r>
            <a:endParaRPr lang="en-IN" sz="4400" b="1" dirty="0">
              <a:latin typeface="+mn-lt"/>
            </a:endParaRPr>
          </a:p>
        </p:txBody>
      </p:sp>
      <p:pic>
        <p:nvPicPr>
          <p:cNvPr id="26626" name="Picture 2" descr="Data Summary Report – Avondale Choice Dashboard">
            <a:extLst>
              <a:ext uri="{FF2B5EF4-FFF2-40B4-BE49-F238E27FC236}">
                <a16:creationId xmlns:a16="http://schemas.microsoft.com/office/drawing/2014/main" id="{E72A3318-B2A3-4AA5-8CF1-24EDD327E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117" y="-85609"/>
            <a:ext cx="3147444" cy="15214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3D95E18F-7A5E-4934-9F8E-DA3FBB858AAD}"/>
              </a:ext>
            </a:extLst>
          </p:cNvPr>
          <p:cNvSpPr>
            <a:spLocks noGrp="1" noChangeArrowheads="1"/>
          </p:cNvSpPr>
          <p:nvPr>
            <p:ph type="subTitle" idx="1"/>
          </p:nvPr>
        </p:nvSpPr>
        <p:spPr bwMode="auto">
          <a:xfrm>
            <a:off x="349602" y="1435810"/>
            <a:ext cx="10777435" cy="5244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MSSubClass</a:t>
            </a:r>
            <a:r>
              <a:rPr kumimoji="0" lang="en-US" altLang="en-US" sz="1400" b="0" i="0" u="none" strike="noStrike" cap="none" normalizeH="0" baseline="0" dirty="0">
                <a:ln>
                  <a:noFill/>
                </a:ln>
                <a:solidFill>
                  <a:srgbClr val="000000"/>
                </a:solidFill>
                <a:effectLst/>
                <a:latin typeface="Helvetica Neue"/>
              </a:rPr>
              <a:t>: Identifies the type of dwelling involved in the sale.</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 1-STORY 1946 &amp; NEWER ALL STYLES 30 1-STORY 1945 &amp; OLDER 40 1-STORY W/FINISHED ATTIC ALL AGES 45 1-1/2 STORY - UNFINISHED ALL AGES 50 1-1/2 STORY FINISHED ALL AGES 60 2-STORY 1946 &amp; NEWER 70 2-STORY 1945 &amp; OLDER 75 2-1/2 STORY ALL AGES 80 SPLIT OR MULTI-LEVEL 85 SPLIT FOYER 90 DUPLEX - ALL STYLES AND AGES 120 1-STORY PUD (Planned Unit Development) - 1946 &amp; NEWER 150 1-1/2 STORY PUD - ALL AGES 160 2-STORY PUD - 1946 &amp; NEWER 180 PUD - MULTILEVEL - INCL SPLIT LEV/FOYER 190 2 FAMILY CONVERSION - ALL STYLES AND AGES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MSZoning</a:t>
            </a:r>
            <a:r>
              <a:rPr kumimoji="0" lang="en-US" altLang="en-US" sz="1400" b="0" i="0" u="none" strike="noStrike" cap="none" normalizeH="0" baseline="0" dirty="0">
                <a:ln>
                  <a:noFill/>
                </a:ln>
                <a:solidFill>
                  <a:srgbClr val="000000"/>
                </a:solidFill>
                <a:effectLst/>
                <a:latin typeface="Helvetica Neue"/>
              </a:rPr>
              <a:t>: Identifies the general zoning classification of the sale.</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Agriculture C Commercial FV Floating Village Residential I Industrial RH Residential High Density RL Residential Low Density RP Residential Low Density Park RM Residential Medium Density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LotFrontage</a:t>
            </a:r>
            <a:r>
              <a:rPr kumimoji="0" lang="en-US" altLang="en-US" sz="1400" b="0" i="0" u="none" strike="noStrike" cap="none" normalizeH="0" baseline="0" dirty="0">
                <a:ln>
                  <a:noFill/>
                </a:ln>
                <a:solidFill>
                  <a:srgbClr val="000000"/>
                </a:solidFill>
                <a:effectLst/>
                <a:latin typeface="Helvetica Neue"/>
              </a:rPr>
              <a:t>: Linear feet of street connected to property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LotArea</a:t>
            </a:r>
            <a:r>
              <a:rPr kumimoji="0" lang="en-US" altLang="en-US" sz="1400" b="0" i="0" u="none" strike="noStrike" cap="none" normalizeH="0" baseline="0" dirty="0">
                <a:ln>
                  <a:noFill/>
                </a:ln>
                <a:solidFill>
                  <a:srgbClr val="000000"/>
                </a:solidFill>
                <a:effectLst/>
                <a:latin typeface="Helvetica Neue"/>
              </a:rPr>
              <a:t>: Lot size in square feet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Street: Type of road access to property</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Grvl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Gravel Pave Paved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Alley: Type of alley access to property</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Grvl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Gravel Pave Paved NA No alley access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LotShape</a:t>
            </a:r>
            <a:r>
              <a:rPr kumimoji="0" lang="en-US" altLang="en-US" sz="1400" b="0" i="0" u="none" strike="noStrike" cap="none" normalizeH="0" baseline="0" dirty="0">
                <a:ln>
                  <a:noFill/>
                </a:ln>
                <a:solidFill>
                  <a:srgbClr val="000000"/>
                </a:solidFill>
                <a:effectLst/>
                <a:latin typeface="Helvetica Neue"/>
              </a:rPr>
              <a:t>: General shape of property</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Reg Regular IR1 Slightly irregular IR2 Moderately Irregular IR3 Irregular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Helvetica Neue"/>
              </a:rPr>
              <a:t>LandContour</a:t>
            </a:r>
            <a:r>
              <a:rPr kumimoji="0" lang="en-US" altLang="en-US" sz="1400" b="0" i="0" u="none" strike="noStrike" cap="none" normalizeH="0" baseline="0" dirty="0">
                <a:ln>
                  <a:noFill/>
                </a:ln>
                <a:solidFill>
                  <a:srgbClr val="000000"/>
                </a:solidFill>
                <a:effectLst/>
                <a:latin typeface="Helvetica Neue"/>
              </a:rPr>
              <a:t>: Flatness of the property</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Lvl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Near Flat/Level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Bnk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Banked - Quick and significant rise from street grade to building HLS Hillside - Significant slope from side to side Low Depression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5F67-55A8-4702-A09A-B43393013D11}"/>
              </a:ext>
            </a:extLst>
          </p:cNvPr>
          <p:cNvSpPr>
            <a:spLocks noGrp="1"/>
          </p:cNvSpPr>
          <p:nvPr>
            <p:ph type="title"/>
          </p:nvPr>
        </p:nvSpPr>
        <p:spPr>
          <a:xfrm>
            <a:off x="838200" y="365126"/>
            <a:ext cx="3348210" cy="670460"/>
          </a:xfrm>
        </p:spPr>
        <p:txBody>
          <a:bodyPr>
            <a:normAutofit fontScale="90000"/>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5B556B78-D4D3-45EF-B705-15E246CC59D9}"/>
              </a:ext>
            </a:extLst>
          </p:cNvPr>
          <p:cNvSpPr>
            <a:spLocks noGrp="1"/>
          </p:cNvSpPr>
          <p:nvPr>
            <p:ph idx="1"/>
          </p:nvPr>
        </p:nvSpPr>
        <p:spPr>
          <a:xfrm>
            <a:off x="582705" y="1290918"/>
            <a:ext cx="10936941" cy="5201956"/>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Helvetica Neue"/>
              </a:rPr>
              <a:t>Utilities</a:t>
            </a:r>
            <a:r>
              <a:rPr kumimoji="0" lang="en-US" altLang="en-US" sz="1800" b="0" i="0" u="none" strike="noStrike" cap="none" normalizeH="0" baseline="0" dirty="0">
                <a:ln>
                  <a:noFill/>
                </a:ln>
                <a:solidFill>
                  <a:srgbClr val="000000"/>
                </a:solidFill>
                <a:effectLst/>
                <a:latin typeface="Helvetica Neue"/>
              </a:rPr>
              <a:t>: Type of utilities available</a:t>
            </a:r>
            <a:endPar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AllPub</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All public Utilities (E,G,W,&amp; S)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NoSewr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Electricity, Gas, and Water (Septic Tank)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NoSeWa</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Electricity and Gas Only ELO Electricity only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Helvetica Neue"/>
              </a:rPr>
              <a:t>LotConfig</a:t>
            </a:r>
            <a:r>
              <a:rPr kumimoji="0" lang="en-US" altLang="en-US" sz="1800" b="0" i="0" u="none" strike="noStrike" cap="none" normalizeH="0" baseline="0" dirty="0">
                <a:ln>
                  <a:noFill/>
                </a:ln>
                <a:solidFill>
                  <a:srgbClr val="000000"/>
                </a:solidFill>
                <a:effectLst/>
                <a:latin typeface="Helvetica Neue"/>
              </a:rPr>
              <a:t>: Lot configuration</a:t>
            </a:r>
            <a:endPar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Inside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Inside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lot Corner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Corner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CulDSac</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Cul-de-sac FR2 Frontage on 2 sides of property FR3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Frontage on 3 sides of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Helvetica Neue"/>
              </a:rPr>
              <a:t>LandSlope</a:t>
            </a:r>
            <a:r>
              <a:rPr kumimoji="0" lang="en-US" altLang="en-US" sz="1800" b="1" i="0" u="none" strike="noStrike" cap="none" normalizeH="0" baseline="0" dirty="0">
                <a:ln>
                  <a:noFill/>
                </a:ln>
                <a:solidFill>
                  <a:srgbClr val="000000"/>
                </a:solidFill>
                <a:effectLst/>
                <a:latin typeface="Helvetica Neue"/>
              </a:rPr>
              <a:t>:</a:t>
            </a:r>
            <a:r>
              <a:rPr kumimoji="0" lang="en-US" altLang="en-US" sz="1800" b="0" i="0" u="none" strike="noStrike" cap="none" normalizeH="0" baseline="0" dirty="0">
                <a:ln>
                  <a:noFill/>
                </a:ln>
                <a:solidFill>
                  <a:srgbClr val="000000"/>
                </a:solidFill>
                <a:effectLst/>
                <a:latin typeface="Helvetica Neue"/>
              </a:rPr>
              <a:t> Slope of property</a:t>
            </a:r>
            <a:endPar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Gtl</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Gentle slope Mod Moderate Slope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Sev</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Severe Slope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solidFill>
                  <a:srgbClr val="000000"/>
                </a:solidFill>
                <a:latin typeface="Courier New" panose="02070309020205020404" pitchFamily="49" charset="0"/>
                <a:cs typeface="Courier New" panose="02070309020205020404" pitchFamily="49" charset="0"/>
              </a:rPr>
              <a:t>Neighborhood: </a:t>
            </a:r>
            <a:r>
              <a:rPr lang="en-US" sz="1800" dirty="0">
                <a:solidFill>
                  <a:srgbClr val="000000"/>
                </a:solidFill>
                <a:latin typeface="Courier New" panose="02070309020205020404" pitchFamily="49" charset="0"/>
                <a:cs typeface="Courier New" panose="02070309020205020404" pitchFamily="49" charset="0"/>
              </a:rPr>
              <a:t>Physical locations within Ames city limits</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Blmngtn</a:t>
            </a:r>
            <a:r>
              <a:rPr lang="en-US" sz="1800" dirty="0">
                <a:solidFill>
                  <a:srgbClr val="000000"/>
                </a:solidFill>
                <a:latin typeface="Courier New" panose="02070309020205020404" pitchFamily="49" charset="0"/>
                <a:cs typeface="Courier New" panose="02070309020205020404" pitchFamily="49" charset="0"/>
              </a:rPr>
              <a:t>	Bloomington Heights</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Blueste</a:t>
            </a:r>
            <a:r>
              <a:rPr lang="en-US" sz="1800" dirty="0">
                <a:solidFill>
                  <a:srgbClr val="000000"/>
                </a:solidFill>
                <a:latin typeface="Courier New" panose="02070309020205020404" pitchFamily="49" charset="0"/>
                <a:cs typeface="Courier New" panose="02070309020205020404" pitchFamily="49" charset="0"/>
              </a:rPr>
              <a:t>	Bluestem</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BrDale</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Briardale</a:t>
            </a:r>
            <a:endParaRPr lang="en-US" sz="18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BrkSide</a:t>
            </a:r>
            <a:r>
              <a:rPr lang="en-US" sz="1800" dirty="0">
                <a:solidFill>
                  <a:srgbClr val="000000"/>
                </a:solidFill>
                <a:latin typeface="Courier New" panose="02070309020205020404" pitchFamily="49" charset="0"/>
                <a:cs typeface="Courier New" panose="02070309020205020404" pitchFamily="49" charset="0"/>
              </a:rPr>
              <a:t>	Brookside</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ClearCr</a:t>
            </a:r>
            <a:r>
              <a:rPr lang="en-US" sz="1800" dirty="0">
                <a:solidFill>
                  <a:srgbClr val="000000"/>
                </a:solidFill>
                <a:latin typeface="Courier New" panose="02070309020205020404" pitchFamily="49" charset="0"/>
                <a:cs typeface="Courier New" panose="02070309020205020404" pitchFamily="49" charset="0"/>
              </a:rPr>
              <a:t>	Clear Creek</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CollgCr</a:t>
            </a:r>
            <a:r>
              <a:rPr lang="en-US" sz="1800" dirty="0">
                <a:solidFill>
                  <a:srgbClr val="000000"/>
                </a:solidFill>
                <a:latin typeface="Courier New" panose="02070309020205020404" pitchFamily="49" charset="0"/>
                <a:cs typeface="Courier New" panose="02070309020205020404" pitchFamily="49" charset="0"/>
              </a:rPr>
              <a:t>	College Creek</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Crawfor</a:t>
            </a:r>
            <a:r>
              <a:rPr lang="en-US" sz="1800" dirty="0">
                <a:solidFill>
                  <a:srgbClr val="000000"/>
                </a:solidFill>
                <a:latin typeface="Courier New" panose="02070309020205020404" pitchFamily="49" charset="0"/>
                <a:cs typeface="Courier New" panose="02070309020205020404" pitchFamily="49" charset="0"/>
              </a:rPr>
              <a:t>	Crawford</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Edwards	Edwards</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Gilbert	Gilbert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IDOTRR	Iowa DOT and Rail Road</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MeadowV</a:t>
            </a:r>
            <a:r>
              <a:rPr lang="en-US" sz="1800" dirty="0">
                <a:solidFill>
                  <a:srgbClr val="000000"/>
                </a:solidFill>
                <a:latin typeface="Courier New" panose="02070309020205020404" pitchFamily="49" charset="0"/>
                <a:cs typeface="Courier New" panose="02070309020205020404" pitchFamily="49" charset="0"/>
              </a:rPr>
              <a:t>	Meadow Village</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Mitchel	Mitchell</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Names	North Ames</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NoRidge</a:t>
            </a:r>
            <a:r>
              <a:rPr lang="en-US" sz="1800" dirty="0">
                <a:solidFill>
                  <a:srgbClr val="000000"/>
                </a:solidFill>
                <a:latin typeface="Courier New" panose="02070309020205020404" pitchFamily="49" charset="0"/>
                <a:cs typeface="Courier New" panose="02070309020205020404" pitchFamily="49" charset="0"/>
              </a:rPr>
              <a:t>	Northridge</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NPkVill</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Northpark</a:t>
            </a:r>
            <a:r>
              <a:rPr lang="en-US" sz="1800" dirty="0">
                <a:solidFill>
                  <a:srgbClr val="000000"/>
                </a:solidFill>
                <a:latin typeface="Courier New" panose="02070309020205020404" pitchFamily="49" charset="0"/>
                <a:cs typeface="Courier New" panose="02070309020205020404" pitchFamily="49" charset="0"/>
              </a:rPr>
              <a:t> Villa</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NridgHt</a:t>
            </a:r>
            <a:r>
              <a:rPr lang="en-US" sz="1800" dirty="0">
                <a:solidFill>
                  <a:srgbClr val="000000"/>
                </a:solidFill>
                <a:latin typeface="Courier New" panose="02070309020205020404" pitchFamily="49" charset="0"/>
                <a:cs typeface="Courier New" panose="02070309020205020404" pitchFamily="49" charset="0"/>
              </a:rPr>
              <a:t>	Northridge Heights</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NWAmes</a:t>
            </a:r>
            <a:r>
              <a:rPr lang="en-US" sz="1800" dirty="0">
                <a:solidFill>
                  <a:srgbClr val="000000"/>
                </a:solidFill>
                <a:latin typeface="Courier New" panose="02070309020205020404" pitchFamily="49" charset="0"/>
                <a:cs typeface="Courier New" panose="02070309020205020404" pitchFamily="49" charset="0"/>
              </a:rPr>
              <a:t>	Northwest Ames</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OldTown</a:t>
            </a:r>
            <a:r>
              <a:rPr lang="en-US" sz="1800" dirty="0">
                <a:solidFill>
                  <a:srgbClr val="000000"/>
                </a:solidFill>
                <a:latin typeface="Courier New" panose="02070309020205020404" pitchFamily="49" charset="0"/>
                <a:cs typeface="Courier New" panose="02070309020205020404" pitchFamily="49" charset="0"/>
              </a:rPr>
              <a:t>	Old Town</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SWISU	South &amp; West of Iowa State University</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Sawyer	Sawyer</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SawyerW</a:t>
            </a:r>
            <a:r>
              <a:rPr lang="en-US" sz="1800" dirty="0">
                <a:solidFill>
                  <a:srgbClr val="000000"/>
                </a:solidFill>
                <a:latin typeface="Courier New" panose="02070309020205020404" pitchFamily="49" charset="0"/>
                <a:cs typeface="Courier New" panose="02070309020205020404" pitchFamily="49" charset="0"/>
              </a:rPr>
              <a:t>	Sawyer West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Somerst</a:t>
            </a:r>
            <a:r>
              <a:rPr lang="en-US" sz="1800" dirty="0">
                <a:solidFill>
                  <a:srgbClr val="000000"/>
                </a:solidFill>
                <a:latin typeface="Courier New" panose="02070309020205020404" pitchFamily="49" charset="0"/>
                <a:cs typeface="Courier New" panose="02070309020205020404" pitchFamily="49" charset="0"/>
              </a:rPr>
              <a:t>	Somerset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StoneBr</a:t>
            </a:r>
            <a:r>
              <a:rPr lang="en-US" sz="1800" dirty="0">
                <a:solidFill>
                  <a:srgbClr val="000000"/>
                </a:solidFill>
                <a:latin typeface="Courier New" panose="02070309020205020404" pitchFamily="49" charset="0"/>
                <a:cs typeface="Courier New" panose="02070309020205020404" pitchFamily="49" charset="0"/>
              </a:rPr>
              <a:t>	Stone Brook</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Timber	Timberland</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Veenker	Veenker</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IN" sz="1400" dirty="0"/>
          </a:p>
        </p:txBody>
      </p:sp>
      <p:pic>
        <p:nvPicPr>
          <p:cNvPr id="7" name="Picture 2" descr="Data Summary Report – Avondale Choice Dashboard">
            <a:extLst>
              <a:ext uri="{FF2B5EF4-FFF2-40B4-BE49-F238E27FC236}">
                <a16:creationId xmlns:a16="http://schemas.microsoft.com/office/drawing/2014/main" id="{EC779D1C-8D0B-4C72-BAB4-45FD9FFD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117" y="-85609"/>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2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3422-4161-410A-BC04-FB4489BA0FB3}"/>
              </a:ext>
            </a:extLst>
          </p:cNvPr>
          <p:cNvSpPr>
            <a:spLocks noGrp="1"/>
          </p:cNvSpPr>
          <p:nvPr>
            <p:ph type="title"/>
          </p:nvPr>
        </p:nvSpPr>
        <p:spPr>
          <a:xfrm>
            <a:off x="838200" y="365125"/>
            <a:ext cx="3414311" cy="747579"/>
          </a:xfrm>
        </p:spPr>
        <p:txBody>
          <a:bodyPr>
            <a:normAutofit fontScale="90000"/>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DA2D9E03-B782-4CDB-A5E5-06DA765C2998}"/>
              </a:ext>
            </a:extLst>
          </p:cNvPr>
          <p:cNvSpPr>
            <a:spLocks noGrp="1"/>
          </p:cNvSpPr>
          <p:nvPr>
            <p:ph idx="1"/>
          </p:nvPr>
        </p:nvSpPr>
        <p:spPr>
          <a:xfrm>
            <a:off x="838200" y="1013552"/>
            <a:ext cx="8316817" cy="516341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Condition1: Proximity to various conditions</a:t>
            </a:r>
          </a:p>
          <a:p>
            <a:pPr marL="0" marR="0" lvl="0" indent="0" algn="l" defTabSz="914400" rtl="0" eaLnBrk="0" fontAlgn="base" latinLnBrk="0" hangingPunct="0">
              <a:lnSpc>
                <a:spcPct val="100000"/>
              </a:lnSpc>
              <a:spcBef>
                <a:spcPct val="0"/>
              </a:spcBef>
              <a:spcAft>
                <a:spcPct val="0"/>
              </a:spcAft>
              <a:buClrTx/>
              <a:buSzTx/>
              <a:buFontTx/>
              <a:buNone/>
              <a:tabLst/>
            </a:pPr>
            <a:endParaRPr lang="en-IN"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Artery	Adjacent to arterial street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Feedr</a:t>
            </a:r>
            <a:r>
              <a:rPr lang="en-US" sz="1400" dirty="0">
                <a:solidFill>
                  <a:srgbClr val="000000"/>
                </a:solidFill>
                <a:latin typeface="Courier New" panose="02070309020205020404" pitchFamily="49" charset="0"/>
                <a:cs typeface="Courier New" panose="02070309020205020404" pitchFamily="49" charset="0"/>
              </a:rPr>
              <a:t>	Adjacent to feeder street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Norm	Normal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RRNn</a:t>
            </a:r>
            <a:r>
              <a:rPr lang="en-US" sz="1400" dirty="0">
                <a:solidFill>
                  <a:srgbClr val="000000"/>
                </a:solidFill>
                <a:latin typeface="Courier New" panose="02070309020205020404" pitchFamily="49" charset="0"/>
                <a:cs typeface="Courier New" panose="02070309020205020404" pitchFamily="49" charset="0"/>
              </a:rPr>
              <a:t>	Within 200' of North-South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RRAn</a:t>
            </a:r>
            <a:r>
              <a:rPr lang="en-US" sz="1400" dirty="0">
                <a:solidFill>
                  <a:srgbClr val="000000"/>
                </a:solidFill>
                <a:latin typeface="Courier New" panose="02070309020205020404" pitchFamily="49" charset="0"/>
                <a:cs typeface="Courier New" panose="02070309020205020404" pitchFamily="49" charset="0"/>
              </a:rPr>
              <a:t>	Adjacent to North-South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PosN</a:t>
            </a:r>
            <a:r>
              <a:rPr lang="en-US" sz="1400" dirty="0">
                <a:solidFill>
                  <a:srgbClr val="000000"/>
                </a:solidFill>
                <a:latin typeface="Courier New" panose="02070309020205020404" pitchFamily="49" charset="0"/>
                <a:cs typeface="Courier New" panose="02070309020205020404" pitchFamily="49" charset="0"/>
              </a:rPr>
              <a:t>	Near positive off-site feature--park, greenbelt, etc.</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PosA</a:t>
            </a:r>
            <a:r>
              <a:rPr lang="en-US" sz="1400" dirty="0">
                <a:solidFill>
                  <a:srgbClr val="000000"/>
                </a:solidFill>
                <a:latin typeface="Courier New" panose="02070309020205020404" pitchFamily="49" charset="0"/>
                <a:cs typeface="Courier New" panose="02070309020205020404" pitchFamily="49" charset="0"/>
              </a:rPr>
              <a:t>	Adjacent to </a:t>
            </a:r>
            <a:r>
              <a:rPr lang="en-US" sz="1400" dirty="0" err="1">
                <a:solidFill>
                  <a:srgbClr val="000000"/>
                </a:solidFill>
                <a:latin typeface="Courier New" panose="02070309020205020404" pitchFamily="49" charset="0"/>
                <a:cs typeface="Courier New" panose="02070309020205020404" pitchFamily="49" charset="0"/>
              </a:rPr>
              <a:t>postive</a:t>
            </a:r>
            <a:r>
              <a:rPr lang="en-US" sz="1400" dirty="0">
                <a:solidFill>
                  <a:srgbClr val="000000"/>
                </a:solidFill>
                <a:latin typeface="Courier New" panose="02070309020205020404" pitchFamily="49" charset="0"/>
                <a:cs typeface="Courier New" panose="02070309020205020404" pitchFamily="49" charset="0"/>
              </a:rPr>
              <a:t> off-site feature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RRNe</a:t>
            </a:r>
            <a:r>
              <a:rPr lang="en-US" sz="1400" dirty="0">
                <a:solidFill>
                  <a:srgbClr val="000000"/>
                </a:solidFill>
                <a:latin typeface="Courier New" panose="02070309020205020404" pitchFamily="49" charset="0"/>
                <a:cs typeface="Courier New" panose="02070309020205020404" pitchFamily="49" charset="0"/>
              </a:rPr>
              <a:t>	Within 200' of East-West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RRAe</a:t>
            </a:r>
            <a:r>
              <a:rPr lang="en-US" sz="1400" dirty="0">
                <a:solidFill>
                  <a:srgbClr val="000000"/>
                </a:solidFill>
                <a:latin typeface="Courier New" panose="02070309020205020404" pitchFamily="49" charset="0"/>
                <a:cs typeface="Courier New" panose="02070309020205020404" pitchFamily="49" charset="0"/>
              </a:rPr>
              <a:t>	Adjacent to East-West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Condition2: Proximity to various conditions (if more than one is present)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Artery	Adjacent to arterial street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Feedr</a:t>
            </a:r>
            <a:r>
              <a:rPr lang="en-US" sz="1400" dirty="0">
                <a:solidFill>
                  <a:srgbClr val="000000"/>
                </a:solidFill>
                <a:latin typeface="Courier New" panose="02070309020205020404" pitchFamily="49" charset="0"/>
                <a:cs typeface="Courier New" panose="02070309020205020404" pitchFamily="49" charset="0"/>
              </a:rPr>
              <a:t>	Adjacent to feeder street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Norm	Normal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RRNn</a:t>
            </a:r>
            <a:r>
              <a:rPr lang="en-US" sz="1400" dirty="0">
                <a:solidFill>
                  <a:srgbClr val="000000"/>
                </a:solidFill>
                <a:latin typeface="Courier New" panose="02070309020205020404" pitchFamily="49" charset="0"/>
                <a:cs typeface="Courier New" panose="02070309020205020404" pitchFamily="49" charset="0"/>
              </a:rPr>
              <a:t>	Within 200' of North-South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RRAn</a:t>
            </a:r>
            <a:r>
              <a:rPr lang="en-US" sz="1400" dirty="0">
                <a:solidFill>
                  <a:srgbClr val="000000"/>
                </a:solidFill>
                <a:latin typeface="Courier New" panose="02070309020205020404" pitchFamily="49" charset="0"/>
                <a:cs typeface="Courier New" panose="02070309020205020404" pitchFamily="49" charset="0"/>
              </a:rPr>
              <a:t>	Adjacent to North-South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PosN</a:t>
            </a:r>
            <a:r>
              <a:rPr lang="en-US" sz="1400" dirty="0">
                <a:solidFill>
                  <a:srgbClr val="000000"/>
                </a:solidFill>
                <a:latin typeface="Courier New" panose="02070309020205020404" pitchFamily="49" charset="0"/>
                <a:cs typeface="Courier New" panose="02070309020205020404" pitchFamily="49" charset="0"/>
              </a:rPr>
              <a:t>	Near positive off-site feature--park, greenbelt, etc.</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PosA</a:t>
            </a:r>
            <a:r>
              <a:rPr lang="en-US" sz="1400" dirty="0">
                <a:solidFill>
                  <a:srgbClr val="000000"/>
                </a:solidFill>
                <a:latin typeface="Courier New" panose="02070309020205020404" pitchFamily="49" charset="0"/>
                <a:cs typeface="Courier New" panose="02070309020205020404" pitchFamily="49" charset="0"/>
              </a:rPr>
              <a:t>	Adjacent to </a:t>
            </a:r>
            <a:r>
              <a:rPr lang="en-US" sz="1400" dirty="0" err="1">
                <a:solidFill>
                  <a:srgbClr val="000000"/>
                </a:solidFill>
                <a:latin typeface="Courier New" panose="02070309020205020404" pitchFamily="49" charset="0"/>
                <a:cs typeface="Courier New" panose="02070309020205020404" pitchFamily="49" charset="0"/>
              </a:rPr>
              <a:t>postive</a:t>
            </a:r>
            <a:r>
              <a:rPr lang="en-US" sz="1400" dirty="0">
                <a:solidFill>
                  <a:srgbClr val="000000"/>
                </a:solidFill>
                <a:latin typeface="Courier New" panose="02070309020205020404" pitchFamily="49" charset="0"/>
                <a:cs typeface="Courier New" panose="02070309020205020404" pitchFamily="49" charset="0"/>
              </a:rPr>
              <a:t> off-site feature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RRNe</a:t>
            </a:r>
            <a:r>
              <a:rPr lang="en-US" sz="1400" dirty="0">
                <a:solidFill>
                  <a:srgbClr val="000000"/>
                </a:solidFill>
                <a:latin typeface="Courier New" panose="02070309020205020404" pitchFamily="49" charset="0"/>
                <a:cs typeface="Courier New" panose="02070309020205020404" pitchFamily="49" charset="0"/>
              </a:rPr>
              <a:t>	Within 200' of East-West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RRAe</a:t>
            </a:r>
            <a:r>
              <a:rPr lang="en-US" sz="1400" dirty="0">
                <a:solidFill>
                  <a:srgbClr val="000000"/>
                </a:solidFill>
                <a:latin typeface="Courier New" panose="02070309020205020404" pitchFamily="49" charset="0"/>
                <a:cs typeface="Courier New" panose="02070309020205020404" pitchFamily="49" charset="0"/>
              </a:rPr>
              <a:t>	Adjacent to East-West Railroad</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p>
          <a:p>
            <a:endParaRPr lang="en-IN" sz="1400" dirty="0"/>
          </a:p>
        </p:txBody>
      </p:sp>
      <p:pic>
        <p:nvPicPr>
          <p:cNvPr id="4" name="Picture 2" descr="Data Summary Report – Avondale Choice Dashboard">
            <a:extLst>
              <a:ext uri="{FF2B5EF4-FFF2-40B4-BE49-F238E27FC236}">
                <a16:creationId xmlns:a16="http://schemas.microsoft.com/office/drawing/2014/main" id="{A69A844D-DFDD-4851-8F0A-8FB4B6E1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64092"/>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0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8167-E6A8-4357-87F9-80074D0B5785}"/>
              </a:ext>
            </a:extLst>
          </p:cNvPr>
          <p:cNvSpPr>
            <a:spLocks noGrp="1"/>
          </p:cNvSpPr>
          <p:nvPr>
            <p:ph type="title"/>
          </p:nvPr>
        </p:nvSpPr>
        <p:spPr>
          <a:xfrm>
            <a:off x="838200" y="365126"/>
            <a:ext cx="6058359" cy="659444"/>
          </a:xfrm>
        </p:spPr>
        <p:txBody>
          <a:bodyPr>
            <a:normAutofit fontScale="90000"/>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3E6AD4DC-68BA-4FE1-8401-E833BC2EC960}"/>
              </a:ext>
            </a:extLst>
          </p:cNvPr>
          <p:cNvSpPr>
            <a:spLocks noGrp="1"/>
          </p:cNvSpPr>
          <p:nvPr>
            <p:ph idx="1"/>
          </p:nvPr>
        </p:nvSpPr>
        <p:spPr>
          <a:xfrm>
            <a:off x="376518" y="1024570"/>
            <a:ext cx="10977282" cy="5468304"/>
          </a:xfrm>
        </p:spPr>
        <p:txBody>
          <a:bodyPr>
            <a:noAutofit/>
          </a:bodyPr>
          <a:lstStyle/>
          <a:p>
            <a:pPr indent="0">
              <a:lnSpc>
                <a:spcPct val="120000"/>
              </a:lnSpc>
              <a:spcBef>
                <a:spcPts val="0"/>
              </a:spcBef>
              <a:buNone/>
            </a:pPr>
            <a:r>
              <a:rPr lang="en-US" sz="1400" b="1" dirty="0" err="1"/>
              <a:t>BldgType</a:t>
            </a:r>
            <a:r>
              <a:rPr lang="en-US" sz="1400" b="1" dirty="0"/>
              <a:t>: </a:t>
            </a:r>
            <a:r>
              <a:rPr lang="en-US" sz="1400" dirty="0"/>
              <a:t>Type of dwelling		</a:t>
            </a:r>
          </a:p>
          <a:p>
            <a:pPr indent="0">
              <a:lnSpc>
                <a:spcPct val="120000"/>
              </a:lnSpc>
              <a:spcBef>
                <a:spcPts val="0"/>
              </a:spcBef>
              <a:buNone/>
            </a:pPr>
            <a:r>
              <a:rPr lang="en-US" sz="1400" dirty="0"/>
              <a:t>       1Fam	Single-family Detached	</a:t>
            </a:r>
          </a:p>
          <a:p>
            <a:pPr indent="0">
              <a:lnSpc>
                <a:spcPct val="120000"/>
              </a:lnSpc>
              <a:spcBef>
                <a:spcPts val="0"/>
              </a:spcBef>
              <a:buNone/>
            </a:pPr>
            <a:r>
              <a:rPr lang="en-US" sz="1400" dirty="0"/>
              <a:t>       2FmCon	Two-family Conversion; originally built as one-family dwelling</a:t>
            </a:r>
          </a:p>
          <a:p>
            <a:pPr indent="0">
              <a:lnSpc>
                <a:spcPct val="120000"/>
              </a:lnSpc>
              <a:spcBef>
                <a:spcPts val="0"/>
              </a:spcBef>
              <a:buNone/>
            </a:pPr>
            <a:r>
              <a:rPr lang="en-US" sz="1400" dirty="0"/>
              <a:t>       </a:t>
            </a:r>
            <a:r>
              <a:rPr lang="en-US" sz="1400" dirty="0" err="1"/>
              <a:t>Duplx</a:t>
            </a:r>
            <a:r>
              <a:rPr lang="en-US" sz="1400" dirty="0"/>
              <a:t>	Duplex</a:t>
            </a:r>
          </a:p>
          <a:p>
            <a:pPr indent="0">
              <a:lnSpc>
                <a:spcPct val="120000"/>
              </a:lnSpc>
              <a:spcBef>
                <a:spcPts val="0"/>
              </a:spcBef>
              <a:buNone/>
            </a:pPr>
            <a:r>
              <a:rPr lang="en-US" sz="1400" dirty="0"/>
              <a:t>       </a:t>
            </a:r>
            <a:r>
              <a:rPr lang="en-US" sz="1400" dirty="0" err="1"/>
              <a:t>TwnhsE</a:t>
            </a:r>
            <a:r>
              <a:rPr lang="en-US" sz="1400" dirty="0"/>
              <a:t>	Townhouse End Unit</a:t>
            </a:r>
          </a:p>
          <a:p>
            <a:pPr indent="0">
              <a:lnSpc>
                <a:spcPct val="120000"/>
              </a:lnSpc>
              <a:spcBef>
                <a:spcPts val="0"/>
              </a:spcBef>
              <a:buNone/>
            </a:pPr>
            <a:r>
              <a:rPr lang="en-US" sz="1400" dirty="0"/>
              <a:t>       </a:t>
            </a:r>
            <a:r>
              <a:rPr lang="en-US" sz="1400" dirty="0" err="1"/>
              <a:t>TwnhsI</a:t>
            </a:r>
            <a:r>
              <a:rPr lang="en-US" sz="1400" dirty="0"/>
              <a:t>	Townhouse Inside Unit</a:t>
            </a:r>
          </a:p>
          <a:p>
            <a:pPr indent="0">
              <a:lnSpc>
                <a:spcPct val="120000"/>
              </a:lnSpc>
              <a:spcBef>
                <a:spcPts val="0"/>
              </a:spcBef>
              <a:buNone/>
            </a:pPr>
            <a:r>
              <a:rPr lang="en-US" sz="1400" b="1" dirty="0" err="1"/>
              <a:t>HouseStyle</a:t>
            </a:r>
            <a:r>
              <a:rPr lang="en-US" sz="1400" b="1" dirty="0"/>
              <a:t>:</a:t>
            </a:r>
            <a:r>
              <a:rPr lang="en-US" sz="1400" dirty="0"/>
              <a:t> Style of dwelling</a:t>
            </a:r>
          </a:p>
          <a:p>
            <a:pPr indent="0">
              <a:lnSpc>
                <a:spcPct val="120000"/>
              </a:lnSpc>
              <a:spcBef>
                <a:spcPts val="0"/>
              </a:spcBef>
              <a:buNone/>
            </a:pPr>
            <a:r>
              <a:rPr lang="en-US" sz="1400" dirty="0"/>
              <a:t>       1Story	One story</a:t>
            </a:r>
          </a:p>
          <a:p>
            <a:pPr indent="0">
              <a:lnSpc>
                <a:spcPct val="120000"/>
              </a:lnSpc>
              <a:spcBef>
                <a:spcPts val="0"/>
              </a:spcBef>
              <a:buNone/>
            </a:pPr>
            <a:r>
              <a:rPr lang="en-US" sz="1400" dirty="0"/>
              <a:t>       1.5Fin	One and one-half story: 2nd level finished</a:t>
            </a:r>
          </a:p>
          <a:p>
            <a:pPr indent="0">
              <a:lnSpc>
                <a:spcPct val="120000"/>
              </a:lnSpc>
              <a:spcBef>
                <a:spcPts val="0"/>
              </a:spcBef>
              <a:buNone/>
            </a:pPr>
            <a:r>
              <a:rPr lang="en-US" sz="1400" dirty="0"/>
              <a:t>       1.5Unf	One and one-half story: 2nd level unfinished</a:t>
            </a:r>
          </a:p>
          <a:p>
            <a:pPr indent="0">
              <a:lnSpc>
                <a:spcPct val="120000"/>
              </a:lnSpc>
              <a:spcBef>
                <a:spcPts val="0"/>
              </a:spcBef>
              <a:buNone/>
            </a:pPr>
            <a:r>
              <a:rPr lang="en-US" sz="1400" dirty="0"/>
              <a:t>       2Story	Two story</a:t>
            </a:r>
          </a:p>
          <a:p>
            <a:pPr indent="0">
              <a:lnSpc>
                <a:spcPct val="120000"/>
              </a:lnSpc>
              <a:spcBef>
                <a:spcPts val="0"/>
              </a:spcBef>
              <a:buNone/>
            </a:pPr>
            <a:r>
              <a:rPr lang="en-US" sz="1400" dirty="0"/>
              <a:t>       2.5Fin	Two and one-half story: 2nd level finished</a:t>
            </a:r>
          </a:p>
          <a:p>
            <a:pPr indent="0">
              <a:lnSpc>
                <a:spcPct val="120000"/>
              </a:lnSpc>
              <a:spcBef>
                <a:spcPts val="0"/>
              </a:spcBef>
              <a:buNone/>
            </a:pPr>
            <a:r>
              <a:rPr lang="en-US" sz="1400" dirty="0"/>
              <a:t>       2.5Unf	Two and one-half story: 2nd level unfinished</a:t>
            </a:r>
          </a:p>
          <a:p>
            <a:pPr indent="0">
              <a:lnSpc>
                <a:spcPct val="120000"/>
              </a:lnSpc>
              <a:spcBef>
                <a:spcPts val="0"/>
              </a:spcBef>
              <a:buNone/>
            </a:pPr>
            <a:r>
              <a:rPr lang="en-US" sz="1400" dirty="0"/>
              <a:t>       </a:t>
            </a:r>
            <a:r>
              <a:rPr lang="en-US" sz="1400" dirty="0" err="1"/>
              <a:t>SFoyer</a:t>
            </a:r>
            <a:r>
              <a:rPr lang="en-US" sz="1400" dirty="0"/>
              <a:t>	Split Foyer</a:t>
            </a:r>
          </a:p>
          <a:p>
            <a:pPr indent="0">
              <a:lnSpc>
                <a:spcPct val="120000"/>
              </a:lnSpc>
              <a:spcBef>
                <a:spcPts val="0"/>
              </a:spcBef>
              <a:buNone/>
            </a:pPr>
            <a:r>
              <a:rPr lang="en-US" sz="1400" dirty="0"/>
              <a:t>       </a:t>
            </a:r>
            <a:r>
              <a:rPr lang="en-US" sz="1400" dirty="0" err="1"/>
              <a:t>SLvl</a:t>
            </a:r>
            <a:r>
              <a:rPr lang="en-US" sz="1400" dirty="0"/>
              <a:t>	Split Level	</a:t>
            </a:r>
          </a:p>
          <a:p>
            <a:pPr indent="0">
              <a:lnSpc>
                <a:spcPct val="120000"/>
              </a:lnSpc>
              <a:spcBef>
                <a:spcPts val="0"/>
              </a:spcBef>
              <a:buNone/>
            </a:pPr>
            <a:r>
              <a:rPr lang="en-US" sz="1400" b="1" dirty="0" err="1"/>
              <a:t>OverallQual</a:t>
            </a:r>
            <a:r>
              <a:rPr lang="en-US" sz="1400" b="1" dirty="0"/>
              <a:t>: </a:t>
            </a:r>
            <a:r>
              <a:rPr lang="en-US" sz="1400" dirty="0"/>
              <a:t>Rates the overall material and finish of the house</a:t>
            </a:r>
          </a:p>
          <a:p>
            <a:pPr indent="0">
              <a:lnSpc>
                <a:spcPct val="120000"/>
              </a:lnSpc>
              <a:spcBef>
                <a:spcPts val="0"/>
              </a:spcBef>
              <a:buNone/>
            </a:pPr>
            <a:r>
              <a:rPr lang="en-US" sz="1400" dirty="0"/>
              <a:t>       10	Very Excellent		       9	Excellent</a:t>
            </a:r>
          </a:p>
          <a:p>
            <a:pPr indent="0">
              <a:lnSpc>
                <a:spcPct val="120000"/>
              </a:lnSpc>
              <a:spcBef>
                <a:spcPts val="0"/>
              </a:spcBef>
              <a:buNone/>
            </a:pPr>
            <a:r>
              <a:rPr lang="en-US" sz="1400" dirty="0"/>
              <a:t>       8	Very Good		       7	Good</a:t>
            </a:r>
          </a:p>
          <a:p>
            <a:pPr indent="0">
              <a:lnSpc>
                <a:spcPct val="120000"/>
              </a:lnSpc>
              <a:spcBef>
                <a:spcPts val="0"/>
              </a:spcBef>
              <a:buNone/>
            </a:pPr>
            <a:r>
              <a:rPr lang="en-US" sz="1400" dirty="0"/>
              <a:t>       6	Above Average	        5	Average</a:t>
            </a:r>
          </a:p>
          <a:p>
            <a:pPr indent="0">
              <a:lnSpc>
                <a:spcPct val="120000"/>
              </a:lnSpc>
              <a:spcBef>
                <a:spcPts val="0"/>
              </a:spcBef>
              <a:buNone/>
            </a:pPr>
            <a:r>
              <a:rPr lang="en-US" sz="1400" dirty="0"/>
              <a:t>       4	Below Average	       3	Fair</a:t>
            </a:r>
          </a:p>
          <a:p>
            <a:pPr indent="0">
              <a:lnSpc>
                <a:spcPct val="120000"/>
              </a:lnSpc>
              <a:spcBef>
                <a:spcPts val="0"/>
              </a:spcBef>
              <a:buNone/>
            </a:pPr>
            <a:r>
              <a:rPr lang="en-US" sz="1400" dirty="0"/>
              <a:t>       2	Poor		       1	Very Poor</a:t>
            </a:r>
            <a:endParaRPr lang="en-IN" sz="1400" dirty="0"/>
          </a:p>
        </p:txBody>
      </p:sp>
      <p:pic>
        <p:nvPicPr>
          <p:cNvPr id="4" name="Picture 2" descr="Data Summary Report – Avondale Choice Dashboard">
            <a:extLst>
              <a:ext uri="{FF2B5EF4-FFF2-40B4-BE49-F238E27FC236}">
                <a16:creationId xmlns:a16="http://schemas.microsoft.com/office/drawing/2014/main" id="{D8DD5E36-889A-43CC-BEB8-2368A037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1"/>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0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C89A-0FDB-4EBF-A4FE-D25648AEED2B}"/>
              </a:ext>
            </a:extLst>
          </p:cNvPr>
          <p:cNvSpPr>
            <a:spLocks noGrp="1"/>
          </p:cNvSpPr>
          <p:nvPr>
            <p:ph type="title"/>
          </p:nvPr>
        </p:nvSpPr>
        <p:spPr>
          <a:xfrm>
            <a:off x="838200" y="365126"/>
            <a:ext cx="3823010" cy="579012"/>
          </a:xfrm>
        </p:spPr>
        <p:txBody>
          <a:bodyPr>
            <a:normAutofit fontScale="90000"/>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29785254-D702-46A3-AC91-25656A3E7857}"/>
              </a:ext>
            </a:extLst>
          </p:cNvPr>
          <p:cNvSpPr>
            <a:spLocks noGrp="1"/>
          </p:cNvSpPr>
          <p:nvPr>
            <p:ph idx="1"/>
          </p:nvPr>
        </p:nvSpPr>
        <p:spPr>
          <a:xfrm>
            <a:off x="838200" y="1093694"/>
            <a:ext cx="8117541" cy="5399180"/>
          </a:xfrm>
        </p:spPr>
        <p:txBody>
          <a:bodyPr>
            <a:noAutofit/>
          </a:bodyPr>
          <a:lstStyle/>
          <a:p>
            <a:pPr marL="0" indent="0">
              <a:lnSpc>
                <a:spcPct val="120000"/>
              </a:lnSpc>
              <a:spcBef>
                <a:spcPts val="0"/>
              </a:spcBef>
              <a:buNone/>
            </a:pPr>
            <a:r>
              <a:rPr lang="en-US" sz="1200" b="1" dirty="0" err="1"/>
              <a:t>OverallCond</a:t>
            </a:r>
            <a:r>
              <a:rPr lang="en-US" sz="1200" b="1" dirty="0"/>
              <a:t>: </a:t>
            </a:r>
            <a:r>
              <a:rPr lang="en-US" sz="1200" dirty="0"/>
              <a:t>Rates the overall condition of the house</a:t>
            </a:r>
          </a:p>
          <a:p>
            <a:pPr marL="0" indent="0">
              <a:lnSpc>
                <a:spcPct val="120000"/>
              </a:lnSpc>
              <a:spcBef>
                <a:spcPts val="0"/>
              </a:spcBef>
              <a:buNone/>
            </a:pPr>
            <a:r>
              <a:rPr lang="en-US" sz="1200" dirty="0"/>
              <a:t>       10	Very Excellent	       9	Excellent</a:t>
            </a:r>
          </a:p>
          <a:p>
            <a:pPr marL="0" indent="0">
              <a:lnSpc>
                <a:spcPct val="120000"/>
              </a:lnSpc>
              <a:spcBef>
                <a:spcPts val="0"/>
              </a:spcBef>
              <a:buNone/>
            </a:pPr>
            <a:r>
              <a:rPr lang="en-US" sz="1200" dirty="0"/>
              <a:t>       8	Very Good		       7	Good</a:t>
            </a:r>
          </a:p>
          <a:p>
            <a:pPr marL="0" indent="0">
              <a:lnSpc>
                <a:spcPct val="120000"/>
              </a:lnSpc>
              <a:spcBef>
                <a:spcPts val="0"/>
              </a:spcBef>
              <a:buNone/>
            </a:pPr>
            <a:r>
              <a:rPr lang="en-US" sz="1200" dirty="0"/>
              <a:t>       6	Above Average	       5	Average</a:t>
            </a:r>
          </a:p>
          <a:p>
            <a:pPr marL="0" indent="0">
              <a:lnSpc>
                <a:spcPct val="120000"/>
              </a:lnSpc>
              <a:spcBef>
                <a:spcPts val="0"/>
              </a:spcBef>
              <a:buNone/>
            </a:pPr>
            <a:r>
              <a:rPr lang="en-US" sz="1200" dirty="0"/>
              <a:t>       4	Below Average	       3	Fair</a:t>
            </a:r>
          </a:p>
          <a:p>
            <a:pPr marL="0" indent="0">
              <a:lnSpc>
                <a:spcPct val="120000"/>
              </a:lnSpc>
              <a:spcBef>
                <a:spcPts val="0"/>
              </a:spcBef>
              <a:buNone/>
            </a:pPr>
            <a:r>
              <a:rPr lang="en-US" sz="1200" dirty="0"/>
              <a:t>       2	Poor		       1	Very Poor	</a:t>
            </a:r>
          </a:p>
          <a:p>
            <a:pPr marL="0" indent="0">
              <a:lnSpc>
                <a:spcPct val="120000"/>
              </a:lnSpc>
              <a:spcBef>
                <a:spcPts val="0"/>
              </a:spcBef>
              <a:buNone/>
            </a:pPr>
            <a:r>
              <a:rPr lang="en-US" sz="1200" b="1" dirty="0" err="1"/>
              <a:t>YearBuilt</a:t>
            </a:r>
            <a:r>
              <a:rPr lang="en-US" sz="1200" b="1" dirty="0"/>
              <a:t>: </a:t>
            </a:r>
            <a:r>
              <a:rPr lang="en-US" sz="1200" dirty="0"/>
              <a:t>Original construction date</a:t>
            </a:r>
          </a:p>
          <a:p>
            <a:pPr marL="0" indent="0">
              <a:lnSpc>
                <a:spcPct val="120000"/>
              </a:lnSpc>
              <a:spcBef>
                <a:spcPts val="0"/>
              </a:spcBef>
              <a:buNone/>
            </a:pPr>
            <a:r>
              <a:rPr lang="en-US" sz="1200" b="1" dirty="0" err="1"/>
              <a:t>YearRemodAdd</a:t>
            </a:r>
            <a:r>
              <a:rPr lang="en-US" sz="1200" b="1" dirty="0"/>
              <a:t>: </a:t>
            </a:r>
            <a:r>
              <a:rPr lang="en-US" sz="1200" dirty="0"/>
              <a:t>Remodel date (same as construction date if no remodeling or additions)</a:t>
            </a:r>
          </a:p>
          <a:p>
            <a:pPr marL="0" indent="0">
              <a:lnSpc>
                <a:spcPct val="120000"/>
              </a:lnSpc>
              <a:spcBef>
                <a:spcPts val="0"/>
              </a:spcBef>
              <a:buNone/>
            </a:pPr>
            <a:r>
              <a:rPr lang="en-US" sz="1200" b="1" dirty="0" err="1"/>
              <a:t>RoofStyle</a:t>
            </a:r>
            <a:r>
              <a:rPr lang="en-US" sz="1200" b="1" dirty="0"/>
              <a:t>:</a:t>
            </a:r>
            <a:r>
              <a:rPr lang="en-US" sz="1200" dirty="0"/>
              <a:t> Type of roof</a:t>
            </a:r>
          </a:p>
          <a:p>
            <a:pPr marL="0" indent="0">
              <a:lnSpc>
                <a:spcPct val="120000"/>
              </a:lnSpc>
              <a:spcBef>
                <a:spcPts val="0"/>
              </a:spcBef>
              <a:buNone/>
            </a:pPr>
            <a:r>
              <a:rPr lang="en-US" sz="1200" dirty="0"/>
              <a:t>       Flat		Flat</a:t>
            </a:r>
          </a:p>
          <a:p>
            <a:pPr marL="0" indent="0">
              <a:lnSpc>
                <a:spcPct val="120000"/>
              </a:lnSpc>
              <a:spcBef>
                <a:spcPts val="0"/>
              </a:spcBef>
              <a:buNone/>
            </a:pPr>
            <a:r>
              <a:rPr lang="en-US" sz="1200" dirty="0"/>
              <a:t>       Gable		Gable</a:t>
            </a:r>
          </a:p>
          <a:p>
            <a:pPr marL="0" indent="0">
              <a:lnSpc>
                <a:spcPct val="120000"/>
              </a:lnSpc>
              <a:spcBef>
                <a:spcPts val="0"/>
              </a:spcBef>
              <a:buNone/>
            </a:pPr>
            <a:r>
              <a:rPr lang="en-US" sz="1200" dirty="0"/>
              <a:t>       Gambrel		</a:t>
            </a:r>
            <a:r>
              <a:rPr lang="en-US" sz="1200" dirty="0" err="1"/>
              <a:t>Gabrel</a:t>
            </a:r>
            <a:r>
              <a:rPr lang="en-US" sz="1200" dirty="0"/>
              <a:t> (Barn)</a:t>
            </a:r>
          </a:p>
          <a:p>
            <a:pPr marL="0" indent="0">
              <a:lnSpc>
                <a:spcPct val="120000"/>
              </a:lnSpc>
              <a:spcBef>
                <a:spcPts val="0"/>
              </a:spcBef>
              <a:buNone/>
            </a:pPr>
            <a:r>
              <a:rPr lang="en-US" sz="1200" dirty="0"/>
              <a:t>       Hip		Hip</a:t>
            </a:r>
          </a:p>
          <a:p>
            <a:pPr marL="0" indent="0">
              <a:lnSpc>
                <a:spcPct val="120000"/>
              </a:lnSpc>
              <a:spcBef>
                <a:spcPts val="0"/>
              </a:spcBef>
              <a:buNone/>
            </a:pPr>
            <a:r>
              <a:rPr lang="en-US" sz="1200" dirty="0"/>
              <a:t>       Mansard 	Mansard</a:t>
            </a:r>
          </a:p>
          <a:p>
            <a:pPr marL="0" indent="0">
              <a:lnSpc>
                <a:spcPct val="120000"/>
              </a:lnSpc>
              <a:spcBef>
                <a:spcPts val="0"/>
              </a:spcBef>
              <a:buNone/>
            </a:pPr>
            <a:r>
              <a:rPr lang="en-US" sz="1200" dirty="0"/>
              <a:t>       Shed		Shed	</a:t>
            </a:r>
          </a:p>
          <a:p>
            <a:pPr marL="0" indent="0">
              <a:lnSpc>
                <a:spcPct val="120000"/>
              </a:lnSpc>
              <a:spcBef>
                <a:spcPts val="0"/>
              </a:spcBef>
              <a:buNone/>
            </a:pPr>
            <a:r>
              <a:rPr lang="en-US" sz="1200" b="1" dirty="0" err="1"/>
              <a:t>RoofMatl</a:t>
            </a:r>
            <a:r>
              <a:rPr lang="en-US" sz="1200" b="1" dirty="0"/>
              <a:t>: </a:t>
            </a:r>
            <a:r>
              <a:rPr lang="en-US" sz="1200" dirty="0"/>
              <a:t>Roof material</a:t>
            </a:r>
          </a:p>
          <a:p>
            <a:pPr marL="0" indent="0">
              <a:lnSpc>
                <a:spcPct val="120000"/>
              </a:lnSpc>
              <a:spcBef>
                <a:spcPts val="0"/>
              </a:spcBef>
              <a:buNone/>
            </a:pPr>
            <a:r>
              <a:rPr lang="en-US" sz="1200" dirty="0"/>
              <a:t>       </a:t>
            </a:r>
            <a:r>
              <a:rPr lang="en-US" sz="1200" dirty="0" err="1"/>
              <a:t>ClyTile</a:t>
            </a:r>
            <a:r>
              <a:rPr lang="en-US" sz="1200" dirty="0"/>
              <a:t>	Clay or Tile</a:t>
            </a:r>
          </a:p>
          <a:p>
            <a:pPr marL="0" indent="0">
              <a:lnSpc>
                <a:spcPct val="120000"/>
              </a:lnSpc>
              <a:spcBef>
                <a:spcPts val="0"/>
              </a:spcBef>
              <a:buNone/>
            </a:pPr>
            <a:r>
              <a:rPr lang="en-US" sz="1200" dirty="0"/>
              <a:t>       </a:t>
            </a:r>
            <a:r>
              <a:rPr lang="en-US" sz="1200" dirty="0" err="1"/>
              <a:t>CompShg</a:t>
            </a:r>
            <a:r>
              <a:rPr lang="en-US" sz="1200" dirty="0"/>
              <a:t>	Standard (Composite) Shingle</a:t>
            </a:r>
          </a:p>
          <a:p>
            <a:pPr marL="0" indent="0">
              <a:lnSpc>
                <a:spcPct val="120000"/>
              </a:lnSpc>
              <a:spcBef>
                <a:spcPts val="0"/>
              </a:spcBef>
              <a:buNone/>
            </a:pPr>
            <a:r>
              <a:rPr lang="en-US" sz="1200" dirty="0"/>
              <a:t>       </a:t>
            </a:r>
            <a:r>
              <a:rPr lang="en-US" sz="1200" dirty="0" err="1"/>
              <a:t>Membran</a:t>
            </a:r>
            <a:r>
              <a:rPr lang="en-US" sz="1200" dirty="0"/>
              <a:t>	Membrane</a:t>
            </a:r>
          </a:p>
          <a:p>
            <a:pPr marL="0" indent="0">
              <a:lnSpc>
                <a:spcPct val="120000"/>
              </a:lnSpc>
              <a:spcBef>
                <a:spcPts val="0"/>
              </a:spcBef>
              <a:buNone/>
            </a:pPr>
            <a:r>
              <a:rPr lang="en-US" sz="1200" dirty="0"/>
              <a:t>       Metal	Metal</a:t>
            </a:r>
          </a:p>
          <a:p>
            <a:pPr marL="0" indent="0">
              <a:lnSpc>
                <a:spcPct val="120000"/>
              </a:lnSpc>
              <a:spcBef>
                <a:spcPts val="0"/>
              </a:spcBef>
              <a:buNone/>
            </a:pPr>
            <a:r>
              <a:rPr lang="en-US" sz="1200" dirty="0"/>
              <a:t>       Roll	Roll</a:t>
            </a:r>
          </a:p>
          <a:p>
            <a:pPr marL="0" indent="0">
              <a:lnSpc>
                <a:spcPct val="120000"/>
              </a:lnSpc>
              <a:spcBef>
                <a:spcPts val="0"/>
              </a:spcBef>
              <a:buNone/>
            </a:pPr>
            <a:r>
              <a:rPr lang="en-US" sz="1200" dirty="0"/>
              <a:t>       </a:t>
            </a:r>
            <a:r>
              <a:rPr lang="en-US" sz="1200" dirty="0" err="1"/>
              <a:t>Tar&amp;Grv</a:t>
            </a:r>
            <a:r>
              <a:rPr lang="en-US" sz="1200" dirty="0"/>
              <a:t>	Gravel &amp; Tar</a:t>
            </a:r>
          </a:p>
          <a:p>
            <a:pPr marL="0" indent="0">
              <a:lnSpc>
                <a:spcPct val="120000"/>
              </a:lnSpc>
              <a:spcBef>
                <a:spcPts val="0"/>
              </a:spcBef>
              <a:buNone/>
            </a:pPr>
            <a:r>
              <a:rPr lang="en-US" sz="1200" dirty="0"/>
              <a:t>       </a:t>
            </a:r>
            <a:r>
              <a:rPr lang="en-US" sz="1200" dirty="0" err="1"/>
              <a:t>WdShake</a:t>
            </a:r>
            <a:r>
              <a:rPr lang="en-US" sz="1200" dirty="0"/>
              <a:t>	Wood Shakes</a:t>
            </a:r>
          </a:p>
          <a:p>
            <a:pPr marL="0" indent="0">
              <a:lnSpc>
                <a:spcPct val="120000"/>
              </a:lnSpc>
              <a:spcBef>
                <a:spcPts val="0"/>
              </a:spcBef>
              <a:buNone/>
            </a:pPr>
            <a:r>
              <a:rPr lang="en-US" sz="1200" dirty="0"/>
              <a:t>       </a:t>
            </a:r>
            <a:r>
              <a:rPr lang="en-US" sz="1200" dirty="0" err="1"/>
              <a:t>WdShngl</a:t>
            </a:r>
            <a:r>
              <a:rPr lang="en-US" sz="1200" dirty="0"/>
              <a:t>	Wood Shingles</a:t>
            </a:r>
          </a:p>
          <a:p>
            <a:pPr marL="0" indent="0">
              <a:lnSpc>
                <a:spcPct val="120000"/>
              </a:lnSpc>
              <a:spcBef>
                <a:spcPts val="0"/>
              </a:spcBef>
              <a:buNone/>
            </a:pPr>
            <a:r>
              <a:rPr lang="en-US" sz="1400" dirty="0"/>
              <a:t>		</a:t>
            </a:r>
            <a:endParaRPr lang="en-IN" sz="1400" dirty="0"/>
          </a:p>
        </p:txBody>
      </p:sp>
      <p:pic>
        <p:nvPicPr>
          <p:cNvPr id="4" name="Picture 2" descr="Data Summary Report – Avondale Choice Dashboard">
            <a:extLst>
              <a:ext uri="{FF2B5EF4-FFF2-40B4-BE49-F238E27FC236}">
                <a16:creationId xmlns:a16="http://schemas.microsoft.com/office/drawing/2014/main" id="{78DFB580-EE8F-4335-806A-E54C03154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74342"/>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35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02F2-2FEC-4681-98FB-4023A9422D7F}"/>
              </a:ext>
            </a:extLst>
          </p:cNvPr>
          <p:cNvSpPr>
            <a:spLocks noGrp="1"/>
          </p:cNvSpPr>
          <p:nvPr>
            <p:ph type="title"/>
          </p:nvPr>
        </p:nvSpPr>
        <p:spPr>
          <a:xfrm>
            <a:off x="838200" y="365125"/>
            <a:ext cx="3347224" cy="653353"/>
          </a:xfrm>
        </p:spPr>
        <p:txBody>
          <a:bodyPr>
            <a:normAutofit fontScale="90000"/>
          </a:bodyPr>
          <a:lstStyle/>
          <a:p>
            <a:r>
              <a:rPr lang="en-IN" sz="4400" b="1" spc="-95" dirty="0">
                <a:latin typeface="+mn-lt"/>
              </a:rPr>
              <a:t>Data</a:t>
            </a:r>
            <a:r>
              <a:rPr lang="en-IN" sz="4400" b="1" spc="-245" dirty="0">
                <a:latin typeface="+mn-lt"/>
              </a:rPr>
              <a:t> </a:t>
            </a:r>
            <a:r>
              <a:rPr lang="en-IN" sz="4400" b="1" spc="-125" dirty="0">
                <a:latin typeface="+mn-lt"/>
              </a:rPr>
              <a:t>Summary</a:t>
            </a:r>
            <a:endParaRPr lang="en-IN" dirty="0"/>
          </a:p>
        </p:txBody>
      </p:sp>
      <p:sp>
        <p:nvSpPr>
          <p:cNvPr id="3" name="Content Placeholder 2">
            <a:extLst>
              <a:ext uri="{FF2B5EF4-FFF2-40B4-BE49-F238E27FC236}">
                <a16:creationId xmlns:a16="http://schemas.microsoft.com/office/drawing/2014/main" id="{FB3EEE78-8F4F-4C5E-8E8F-4CA752AC2C99}"/>
              </a:ext>
            </a:extLst>
          </p:cNvPr>
          <p:cNvSpPr>
            <a:spLocks noGrp="1"/>
          </p:cNvSpPr>
          <p:nvPr>
            <p:ph idx="1"/>
          </p:nvPr>
        </p:nvSpPr>
        <p:spPr>
          <a:xfrm>
            <a:off x="838200" y="1018478"/>
            <a:ext cx="7776882" cy="6024282"/>
          </a:xfrm>
        </p:spPr>
        <p:txBody>
          <a:bodyPr>
            <a:noAutofit/>
          </a:bodyPr>
          <a:lstStyle/>
          <a:p>
            <a:pPr marL="0" indent="0">
              <a:lnSpc>
                <a:spcPct val="100000"/>
              </a:lnSpc>
              <a:spcBef>
                <a:spcPts val="0"/>
              </a:spcBef>
              <a:buNone/>
            </a:pPr>
            <a:r>
              <a:rPr lang="en-IN" sz="1400" b="1" dirty="0"/>
              <a:t>Exterior1st: </a:t>
            </a:r>
            <a:r>
              <a:rPr lang="en-IN" sz="1400" dirty="0"/>
              <a:t>Exterior covering on house</a:t>
            </a:r>
          </a:p>
          <a:p>
            <a:pPr marL="0" indent="0">
              <a:lnSpc>
                <a:spcPct val="100000"/>
              </a:lnSpc>
              <a:spcBef>
                <a:spcPts val="0"/>
              </a:spcBef>
              <a:buNone/>
            </a:pPr>
            <a:r>
              <a:rPr lang="en-IN" sz="1400" dirty="0"/>
              <a:t>       </a:t>
            </a:r>
            <a:r>
              <a:rPr lang="en-IN" sz="1400" dirty="0" err="1"/>
              <a:t>AsbShng</a:t>
            </a:r>
            <a:r>
              <a:rPr lang="en-IN" sz="1400" dirty="0"/>
              <a:t>	Asbestos Shingles</a:t>
            </a:r>
          </a:p>
          <a:p>
            <a:pPr marL="0" indent="0">
              <a:lnSpc>
                <a:spcPct val="100000"/>
              </a:lnSpc>
              <a:spcBef>
                <a:spcPts val="0"/>
              </a:spcBef>
              <a:buNone/>
            </a:pPr>
            <a:r>
              <a:rPr lang="en-IN" sz="1400" dirty="0"/>
              <a:t>       </a:t>
            </a:r>
            <a:r>
              <a:rPr lang="en-IN" sz="1400" dirty="0" err="1"/>
              <a:t>AsphShn</a:t>
            </a:r>
            <a:r>
              <a:rPr lang="en-IN" sz="1400" dirty="0"/>
              <a:t>	Asphalt Shingles</a:t>
            </a:r>
          </a:p>
          <a:p>
            <a:pPr marL="0" indent="0">
              <a:lnSpc>
                <a:spcPct val="100000"/>
              </a:lnSpc>
              <a:spcBef>
                <a:spcPts val="0"/>
              </a:spcBef>
              <a:buNone/>
            </a:pPr>
            <a:r>
              <a:rPr lang="en-IN" sz="1400" dirty="0"/>
              <a:t>       </a:t>
            </a:r>
            <a:r>
              <a:rPr lang="en-IN" sz="1400" dirty="0" err="1"/>
              <a:t>BrkComm</a:t>
            </a:r>
            <a:r>
              <a:rPr lang="en-IN" sz="1400" dirty="0"/>
              <a:t>	Brick Common</a:t>
            </a:r>
          </a:p>
          <a:p>
            <a:pPr marL="0" indent="0">
              <a:lnSpc>
                <a:spcPct val="100000"/>
              </a:lnSpc>
              <a:spcBef>
                <a:spcPts val="0"/>
              </a:spcBef>
              <a:buNone/>
            </a:pPr>
            <a:r>
              <a:rPr lang="en-IN" sz="1400" dirty="0"/>
              <a:t>       </a:t>
            </a:r>
            <a:r>
              <a:rPr lang="en-IN" sz="1400" dirty="0" err="1"/>
              <a:t>BrkFace</a:t>
            </a:r>
            <a:r>
              <a:rPr lang="en-IN" sz="1400" dirty="0"/>
              <a:t>	Brick Face</a:t>
            </a:r>
          </a:p>
          <a:p>
            <a:pPr marL="0" indent="0">
              <a:lnSpc>
                <a:spcPct val="100000"/>
              </a:lnSpc>
              <a:spcBef>
                <a:spcPts val="0"/>
              </a:spcBef>
              <a:buNone/>
            </a:pPr>
            <a:r>
              <a:rPr lang="en-IN" sz="1400" dirty="0"/>
              <a:t>       </a:t>
            </a:r>
            <a:r>
              <a:rPr lang="en-IN" sz="1400" dirty="0" err="1"/>
              <a:t>CBlock</a:t>
            </a:r>
            <a:r>
              <a:rPr lang="en-IN" sz="1400" dirty="0"/>
              <a:t>	Cinder Block</a:t>
            </a:r>
          </a:p>
          <a:p>
            <a:pPr marL="0" indent="0">
              <a:lnSpc>
                <a:spcPct val="100000"/>
              </a:lnSpc>
              <a:spcBef>
                <a:spcPts val="0"/>
              </a:spcBef>
              <a:buNone/>
            </a:pPr>
            <a:r>
              <a:rPr lang="en-IN" sz="1400" dirty="0"/>
              <a:t>       </a:t>
            </a:r>
            <a:r>
              <a:rPr lang="en-IN" sz="1400" dirty="0" err="1"/>
              <a:t>CemntBd</a:t>
            </a:r>
            <a:r>
              <a:rPr lang="en-IN" sz="1400" dirty="0"/>
              <a:t>	Cement Board</a:t>
            </a:r>
          </a:p>
          <a:p>
            <a:pPr marL="0" indent="0">
              <a:lnSpc>
                <a:spcPct val="100000"/>
              </a:lnSpc>
              <a:spcBef>
                <a:spcPts val="0"/>
              </a:spcBef>
              <a:buNone/>
            </a:pPr>
            <a:r>
              <a:rPr lang="en-IN" sz="1400" dirty="0"/>
              <a:t>       </a:t>
            </a:r>
            <a:r>
              <a:rPr lang="en-IN" sz="1400" dirty="0" err="1"/>
              <a:t>HdBoard</a:t>
            </a:r>
            <a:r>
              <a:rPr lang="en-IN" sz="1400" dirty="0"/>
              <a:t>	Hard Board</a:t>
            </a:r>
          </a:p>
          <a:p>
            <a:pPr marL="0" indent="0">
              <a:lnSpc>
                <a:spcPct val="100000"/>
              </a:lnSpc>
              <a:spcBef>
                <a:spcPts val="0"/>
              </a:spcBef>
              <a:buNone/>
            </a:pPr>
            <a:r>
              <a:rPr lang="en-IN" sz="1400" dirty="0"/>
              <a:t>       </a:t>
            </a:r>
            <a:r>
              <a:rPr lang="en-IN" sz="1400" dirty="0" err="1"/>
              <a:t>ImStucc</a:t>
            </a:r>
            <a:r>
              <a:rPr lang="en-IN" sz="1400" dirty="0"/>
              <a:t>	Imitation Stucco</a:t>
            </a:r>
          </a:p>
          <a:p>
            <a:pPr marL="0" indent="0">
              <a:lnSpc>
                <a:spcPct val="100000"/>
              </a:lnSpc>
              <a:spcBef>
                <a:spcPts val="0"/>
              </a:spcBef>
              <a:buNone/>
            </a:pPr>
            <a:r>
              <a:rPr lang="en-IN" sz="1400" dirty="0"/>
              <a:t>       </a:t>
            </a:r>
            <a:r>
              <a:rPr lang="en-IN" sz="1400" dirty="0" err="1"/>
              <a:t>MetalSd</a:t>
            </a:r>
            <a:r>
              <a:rPr lang="en-IN" sz="1400" dirty="0"/>
              <a:t>	Metal Siding</a:t>
            </a:r>
          </a:p>
          <a:p>
            <a:pPr marL="0" indent="0">
              <a:lnSpc>
                <a:spcPct val="100000"/>
              </a:lnSpc>
              <a:spcBef>
                <a:spcPts val="0"/>
              </a:spcBef>
              <a:buNone/>
            </a:pPr>
            <a:r>
              <a:rPr lang="en-IN" sz="1400" dirty="0"/>
              <a:t>       Other	Other</a:t>
            </a:r>
          </a:p>
          <a:p>
            <a:pPr marL="0" indent="0">
              <a:lnSpc>
                <a:spcPct val="100000"/>
              </a:lnSpc>
              <a:spcBef>
                <a:spcPts val="0"/>
              </a:spcBef>
              <a:buNone/>
            </a:pPr>
            <a:r>
              <a:rPr lang="en-IN" sz="1400" dirty="0"/>
              <a:t>       Plywood	Plywood</a:t>
            </a:r>
          </a:p>
          <a:p>
            <a:pPr marL="0" indent="0">
              <a:lnSpc>
                <a:spcPct val="100000"/>
              </a:lnSpc>
              <a:spcBef>
                <a:spcPts val="0"/>
              </a:spcBef>
              <a:buNone/>
            </a:pPr>
            <a:r>
              <a:rPr lang="en-IN" sz="1400" dirty="0"/>
              <a:t>       </a:t>
            </a:r>
            <a:r>
              <a:rPr lang="en-IN" sz="1400" dirty="0" err="1"/>
              <a:t>PreCast</a:t>
            </a:r>
            <a:r>
              <a:rPr lang="en-IN" sz="1400" dirty="0"/>
              <a:t>	</a:t>
            </a:r>
            <a:r>
              <a:rPr lang="en-IN" sz="1400" dirty="0" err="1"/>
              <a:t>PreCast</a:t>
            </a:r>
            <a:r>
              <a:rPr lang="en-IN" sz="1400" dirty="0"/>
              <a:t>	</a:t>
            </a:r>
          </a:p>
          <a:p>
            <a:pPr marL="0" indent="0">
              <a:lnSpc>
                <a:spcPct val="100000"/>
              </a:lnSpc>
              <a:spcBef>
                <a:spcPts val="0"/>
              </a:spcBef>
              <a:buNone/>
            </a:pPr>
            <a:r>
              <a:rPr lang="en-IN" sz="1400" dirty="0"/>
              <a:t>       Stone	Stone</a:t>
            </a:r>
          </a:p>
          <a:p>
            <a:pPr marL="0" indent="0">
              <a:lnSpc>
                <a:spcPct val="100000"/>
              </a:lnSpc>
              <a:spcBef>
                <a:spcPts val="0"/>
              </a:spcBef>
              <a:buNone/>
            </a:pPr>
            <a:r>
              <a:rPr lang="en-IN" sz="1400" dirty="0"/>
              <a:t>       Stucco	Stucco</a:t>
            </a:r>
          </a:p>
          <a:p>
            <a:pPr marL="0" indent="0">
              <a:lnSpc>
                <a:spcPct val="100000"/>
              </a:lnSpc>
              <a:spcBef>
                <a:spcPts val="0"/>
              </a:spcBef>
              <a:buNone/>
            </a:pPr>
            <a:r>
              <a:rPr lang="en-IN" sz="1400" dirty="0"/>
              <a:t>       </a:t>
            </a:r>
            <a:r>
              <a:rPr lang="en-IN" sz="1400" dirty="0" err="1"/>
              <a:t>VinylSd</a:t>
            </a:r>
            <a:r>
              <a:rPr lang="en-IN" sz="1400" dirty="0"/>
              <a:t>	Vinyl Siding</a:t>
            </a:r>
          </a:p>
          <a:p>
            <a:pPr marL="0" indent="0">
              <a:lnSpc>
                <a:spcPct val="100000"/>
              </a:lnSpc>
              <a:spcBef>
                <a:spcPts val="0"/>
              </a:spcBef>
              <a:buNone/>
            </a:pPr>
            <a:r>
              <a:rPr lang="en-IN" sz="1400" dirty="0"/>
              <a:t>       </a:t>
            </a:r>
            <a:r>
              <a:rPr lang="en-IN" sz="1400" dirty="0" err="1"/>
              <a:t>Wd</a:t>
            </a:r>
            <a:r>
              <a:rPr lang="en-IN" sz="1400" dirty="0"/>
              <a:t> </a:t>
            </a:r>
            <a:r>
              <a:rPr lang="en-IN" sz="1400" dirty="0" err="1"/>
              <a:t>Sdng</a:t>
            </a:r>
            <a:r>
              <a:rPr lang="en-IN" sz="1400" dirty="0"/>
              <a:t>	Wood Siding</a:t>
            </a:r>
          </a:p>
          <a:p>
            <a:pPr marL="0" indent="0">
              <a:lnSpc>
                <a:spcPct val="100000"/>
              </a:lnSpc>
              <a:spcBef>
                <a:spcPts val="0"/>
              </a:spcBef>
              <a:buNone/>
            </a:pPr>
            <a:r>
              <a:rPr lang="en-IN" sz="1400" dirty="0"/>
              <a:t>       </a:t>
            </a:r>
            <a:r>
              <a:rPr lang="en-IN" sz="1400" dirty="0" err="1"/>
              <a:t>WdShing</a:t>
            </a:r>
            <a:r>
              <a:rPr lang="en-IN" sz="1400" dirty="0"/>
              <a:t>	Wood Shingles</a:t>
            </a:r>
          </a:p>
          <a:p>
            <a:pPr marL="0" indent="0">
              <a:lnSpc>
                <a:spcPct val="100000"/>
              </a:lnSpc>
              <a:spcBef>
                <a:spcPts val="0"/>
              </a:spcBef>
              <a:buNone/>
            </a:pPr>
            <a:r>
              <a:rPr lang="en-IN" sz="1400" b="1" dirty="0"/>
              <a:t>Exterior2nd:</a:t>
            </a:r>
            <a:r>
              <a:rPr lang="en-IN" sz="1400" dirty="0"/>
              <a:t> Exterior covering on house (if more than one material)</a:t>
            </a:r>
          </a:p>
          <a:p>
            <a:pPr marL="0" indent="0">
              <a:lnSpc>
                <a:spcPct val="100000"/>
              </a:lnSpc>
              <a:spcBef>
                <a:spcPts val="0"/>
              </a:spcBef>
              <a:buNone/>
            </a:pPr>
            <a:r>
              <a:rPr lang="en-IN" sz="1400" dirty="0"/>
              <a:t>       </a:t>
            </a:r>
            <a:r>
              <a:rPr lang="en-IN" sz="1400" dirty="0" err="1"/>
              <a:t>AsbShng</a:t>
            </a:r>
            <a:r>
              <a:rPr lang="en-IN" sz="1400" dirty="0"/>
              <a:t>	Asbestos Shingles 	       </a:t>
            </a:r>
            <a:r>
              <a:rPr lang="en-IN" sz="1400" dirty="0" err="1"/>
              <a:t>AsphShn</a:t>
            </a:r>
            <a:r>
              <a:rPr lang="en-IN" sz="1400" dirty="0"/>
              <a:t>	Asphalt Shingles</a:t>
            </a:r>
          </a:p>
          <a:p>
            <a:pPr marL="0" indent="0">
              <a:lnSpc>
                <a:spcPct val="100000"/>
              </a:lnSpc>
              <a:spcBef>
                <a:spcPts val="0"/>
              </a:spcBef>
              <a:buNone/>
            </a:pPr>
            <a:r>
              <a:rPr lang="en-IN" sz="1400" dirty="0"/>
              <a:t>       </a:t>
            </a:r>
            <a:r>
              <a:rPr lang="en-IN" sz="1400" dirty="0" err="1"/>
              <a:t>BrkComm</a:t>
            </a:r>
            <a:r>
              <a:rPr lang="en-IN" sz="1400" dirty="0"/>
              <a:t>	Brick Common 	       </a:t>
            </a:r>
            <a:r>
              <a:rPr lang="en-IN" sz="1400" dirty="0" err="1"/>
              <a:t>BrkFace</a:t>
            </a:r>
            <a:r>
              <a:rPr lang="en-IN" sz="1400" dirty="0"/>
              <a:t>	Brick Face</a:t>
            </a:r>
          </a:p>
          <a:p>
            <a:pPr marL="0" indent="0">
              <a:lnSpc>
                <a:spcPct val="100000"/>
              </a:lnSpc>
              <a:spcBef>
                <a:spcPts val="0"/>
              </a:spcBef>
              <a:buNone/>
            </a:pPr>
            <a:r>
              <a:rPr lang="en-IN" sz="1400" dirty="0"/>
              <a:t>       </a:t>
            </a:r>
            <a:r>
              <a:rPr lang="en-IN" sz="1400" dirty="0" err="1"/>
              <a:t>CBlock</a:t>
            </a:r>
            <a:r>
              <a:rPr lang="en-IN" sz="1400" dirty="0"/>
              <a:t>	Cinder Block		       </a:t>
            </a:r>
            <a:r>
              <a:rPr lang="en-IN" sz="1400" dirty="0" err="1"/>
              <a:t>CemntBd</a:t>
            </a:r>
            <a:r>
              <a:rPr lang="en-IN" sz="1400" dirty="0"/>
              <a:t>	Cement Board</a:t>
            </a:r>
          </a:p>
          <a:p>
            <a:pPr marL="0" indent="0">
              <a:lnSpc>
                <a:spcPct val="100000"/>
              </a:lnSpc>
              <a:spcBef>
                <a:spcPts val="0"/>
              </a:spcBef>
              <a:buNone/>
            </a:pPr>
            <a:r>
              <a:rPr lang="en-IN" sz="1400" dirty="0"/>
              <a:t>       </a:t>
            </a:r>
            <a:r>
              <a:rPr lang="en-IN" sz="1400" dirty="0" err="1"/>
              <a:t>HdBoard</a:t>
            </a:r>
            <a:r>
              <a:rPr lang="en-IN" sz="1400" dirty="0"/>
              <a:t>	Hard Board		       </a:t>
            </a:r>
            <a:r>
              <a:rPr lang="en-IN" sz="1400" dirty="0" err="1"/>
              <a:t>ImStucc</a:t>
            </a:r>
            <a:r>
              <a:rPr lang="en-IN" sz="1400" dirty="0"/>
              <a:t>	Imitation Stucco</a:t>
            </a:r>
          </a:p>
          <a:p>
            <a:pPr marL="0" indent="0">
              <a:lnSpc>
                <a:spcPct val="100000"/>
              </a:lnSpc>
              <a:spcBef>
                <a:spcPts val="0"/>
              </a:spcBef>
              <a:buNone/>
            </a:pPr>
            <a:r>
              <a:rPr lang="en-IN" sz="1400" dirty="0"/>
              <a:t>       </a:t>
            </a:r>
            <a:r>
              <a:rPr lang="en-IN" sz="1400" dirty="0" err="1"/>
              <a:t>MetalSd</a:t>
            </a:r>
            <a:r>
              <a:rPr lang="en-IN" sz="1400" dirty="0"/>
              <a:t>	Metal Siding		       Other	Other</a:t>
            </a:r>
          </a:p>
          <a:p>
            <a:pPr marL="0" indent="0">
              <a:lnSpc>
                <a:spcPct val="100000"/>
              </a:lnSpc>
              <a:spcBef>
                <a:spcPts val="0"/>
              </a:spcBef>
              <a:buNone/>
            </a:pPr>
            <a:r>
              <a:rPr lang="en-IN" sz="1400" dirty="0"/>
              <a:t>       Plywood	Plywood		       </a:t>
            </a:r>
            <a:r>
              <a:rPr lang="en-IN" sz="1400" dirty="0" err="1"/>
              <a:t>PreCast</a:t>
            </a:r>
            <a:r>
              <a:rPr lang="en-IN" sz="1400" dirty="0"/>
              <a:t>	</a:t>
            </a:r>
            <a:r>
              <a:rPr lang="en-IN" sz="1400" dirty="0" err="1"/>
              <a:t>PreCast</a:t>
            </a:r>
            <a:endParaRPr lang="en-IN" sz="1400" dirty="0"/>
          </a:p>
          <a:p>
            <a:pPr marL="0" indent="0">
              <a:lnSpc>
                <a:spcPct val="100000"/>
              </a:lnSpc>
              <a:spcBef>
                <a:spcPts val="0"/>
              </a:spcBef>
              <a:buNone/>
            </a:pPr>
            <a:r>
              <a:rPr lang="en-IN" sz="1400" dirty="0"/>
              <a:t>       Stone	Stone		       Stucco	Stucco</a:t>
            </a:r>
          </a:p>
          <a:p>
            <a:pPr marL="0" indent="0">
              <a:lnSpc>
                <a:spcPct val="100000"/>
              </a:lnSpc>
              <a:spcBef>
                <a:spcPts val="0"/>
              </a:spcBef>
              <a:buNone/>
            </a:pPr>
            <a:r>
              <a:rPr lang="en-IN" sz="1400" dirty="0"/>
              <a:t>       </a:t>
            </a:r>
            <a:r>
              <a:rPr lang="en-IN" sz="1400" dirty="0" err="1"/>
              <a:t>VinylSd</a:t>
            </a:r>
            <a:r>
              <a:rPr lang="en-IN" sz="1400" dirty="0"/>
              <a:t>	Vinyl Siding		       </a:t>
            </a:r>
            <a:r>
              <a:rPr lang="en-IN" sz="1400" dirty="0" err="1"/>
              <a:t>Wd</a:t>
            </a:r>
            <a:r>
              <a:rPr lang="en-IN" sz="1400" dirty="0"/>
              <a:t> </a:t>
            </a:r>
            <a:r>
              <a:rPr lang="en-IN" sz="1400" dirty="0" err="1"/>
              <a:t>Sdng</a:t>
            </a:r>
            <a:r>
              <a:rPr lang="en-IN" sz="1400" dirty="0"/>
              <a:t>	Wood Siding</a:t>
            </a:r>
          </a:p>
          <a:p>
            <a:pPr marL="0" indent="0">
              <a:lnSpc>
                <a:spcPct val="100000"/>
              </a:lnSpc>
              <a:spcBef>
                <a:spcPts val="0"/>
              </a:spcBef>
              <a:buNone/>
            </a:pPr>
            <a:r>
              <a:rPr lang="en-IN" sz="1400" dirty="0"/>
              <a:t>       </a:t>
            </a:r>
            <a:r>
              <a:rPr lang="en-IN" sz="1400" dirty="0" err="1"/>
              <a:t>WdShing</a:t>
            </a:r>
            <a:r>
              <a:rPr lang="en-IN" sz="1400" dirty="0"/>
              <a:t>	Wood Shingles</a:t>
            </a:r>
          </a:p>
        </p:txBody>
      </p:sp>
      <p:pic>
        <p:nvPicPr>
          <p:cNvPr id="4" name="Picture 2" descr="Data Summary Report – Avondale Choice Dashboard">
            <a:extLst>
              <a:ext uri="{FF2B5EF4-FFF2-40B4-BE49-F238E27FC236}">
                <a16:creationId xmlns:a16="http://schemas.microsoft.com/office/drawing/2014/main" id="{1113F12F-690F-45E7-8D8D-4D65BEB4C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556" y="0"/>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26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Used_Car_Price_Prediction PPT</Template>
  <TotalTime>1214</TotalTime>
  <Words>3221</Words>
  <Application>Microsoft Office PowerPoint</Application>
  <PresentationFormat>Widescreen</PresentationFormat>
  <Paragraphs>462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Helvetica Neue</vt:lpstr>
      <vt:lpstr>Wingdings</vt:lpstr>
      <vt:lpstr>Office Theme</vt:lpstr>
      <vt:lpstr>Housing Price Prediction</vt:lpstr>
      <vt:lpstr>Content</vt:lpstr>
      <vt:lpstr>Problem Statement</vt:lpstr>
      <vt:lpstr>Data Summary</vt:lpstr>
      <vt:lpstr>Data Summary</vt:lpstr>
      <vt:lpstr>Data Summary</vt:lpstr>
      <vt:lpstr>Data Summary</vt:lpstr>
      <vt:lpstr>Data Summary</vt:lpstr>
      <vt:lpstr>Data Summary</vt:lpstr>
      <vt:lpstr>Data Summary</vt:lpstr>
      <vt:lpstr>Data Summary</vt:lpstr>
      <vt:lpstr>Data Summary</vt:lpstr>
      <vt:lpstr>Data Summary</vt:lpstr>
      <vt:lpstr>Data Summary</vt:lpstr>
      <vt:lpstr>Data Summary</vt:lpstr>
      <vt:lpstr>Data Summary</vt:lpstr>
      <vt:lpstr>Data Summary</vt:lpstr>
      <vt:lpstr>Exploratory Data Analysis ( EDA)</vt:lpstr>
      <vt:lpstr>Univariate Analysis of categorical variables</vt:lpstr>
      <vt:lpstr> Univariate Analysis of categorical variables :   </vt:lpstr>
      <vt:lpstr>Univariate Analysis of categorical variables</vt:lpstr>
      <vt:lpstr>Univariate Analysis of categorical variables</vt:lpstr>
      <vt:lpstr>Bi-variate plotting of categorical variables</vt:lpstr>
      <vt:lpstr>Univariate Analysis of Numerical  variables</vt:lpstr>
      <vt:lpstr>Correlation map:</vt:lpstr>
      <vt:lpstr>Data Preprocessing</vt:lpstr>
      <vt:lpstr>Models used:</vt:lpstr>
      <vt:lpstr>Model  Building</vt:lpstr>
      <vt:lpstr>Fitting The Model</vt:lpstr>
      <vt:lpstr>Accuracy of the Following Models</vt:lpstr>
      <vt:lpstr>Graph After fitting the model</vt:lpstr>
      <vt:lpstr>Hyperparameter Tuning the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Gargi Saha Samanta</dc:creator>
  <cp:lastModifiedBy>Gargi Saha Samanta</cp:lastModifiedBy>
  <cp:revision>60</cp:revision>
  <dcterms:created xsi:type="dcterms:W3CDTF">2022-02-23T08:01:22Z</dcterms:created>
  <dcterms:modified xsi:type="dcterms:W3CDTF">2022-03-11T14:35:06Z</dcterms:modified>
</cp:coreProperties>
</file>