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notesMasterIdLst>
    <p:notesMasterId r:id="rId24"/>
  </p:notesMasterIdLst>
  <p:sldIdLst>
    <p:sldId id="256" r:id="rId2"/>
    <p:sldId id="257" r:id="rId3"/>
    <p:sldId id="258" r:id="rId4"/>
    <p:sldId id="259" r:id="rId5"/>
    <p:sldId id="333" r:id="rId6"/>
    <p:sldId id="337" r:id="rId7"/>
    <p:sldId id="338" r:id="rId8"/>
    <p:sldId id="339" r:id="rId9"/>
    <p:sldId id="340" r:id="rId10"/>
    <p:sldId id="265" r:id="rId11"/>
    <p:sldId id="298" r:id="rId12"/>
    <p:sldId id="324" r:id="rId13"/>
    <p:sldId id="304" r:id="rId14"/>
    <p:sldId id="313" r:id="rId15"/>
    <p:sldId id="328" r:id="rId16"/>
    <p:sldId id="317" r:id="rId17"/>
    <p:sldId id="341" r:id="rId18"/>
    <p:sldId id="318" r:id="rId19"/>
    <p:sldId id="330" r:id="rId20"/>
    <p:sldId id="342" r:id="rId21"/>
    <p:sldId id="319" r:id="rId22"/>
    <p:sldId id="33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D16B07-E36C-4557-802A-F15CC7629B87}" v="881" dt="2022-01-25T07:42:15.8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880" autoAdjust="0"/>
  </p:normalViewPr>
  <p:slideViewPr>
    <p:cSldViewPr snapToGrid="0">
      <p:cViewPr varScale="1">
        <p:scale>
          <a:sx n="58" d="100"/>
          <a:sy n="58" d="100"/>
        </p:scale>
        <p:origin x="98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BD577-69D0-4046-9EED-8CE2117A49A0}" type="datetimeFigureOut">
              <a:rPr lang="en-IN" smtClean="0"/>
              <a:t>08-04-2022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211363-9180-4FA1-87F8-AB9504726DE7}" type="slidenum">
              <a:rPr lang="en-IN" smtClean="0"/>
              <a:t>‹#›</a:t>
            </a:fld>
            <a:endParaRPr lang="en-IN"/>
          </a:p>
        </p:txBody>
      </p:sp>
    </p:spTree>
    <p:extLst>
      <p:ext uri="{BB962C8B-B14F-4D97-AF65-F5344CB8AC3E}">
        <p14:creationId xmlns:p14="http://schemas.microsoft.com/office/powerpoint/2010/main" val="2550872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1211363-9180-4FA1-87F8-AB9504726DE7}" type="slidenum">
              <a:rPr lang="en-IN" smtClean="0"/>
              <a:t>13</a:t>
            </a:fld>
            <a:endParaRPr lang="en-IN"/>
          </a:p>
        </p:txBody>
      </p:sp>
    </p:spTree>
    <p:extLst>
      <p:ext uri="{BB962C8B-B14F-4D97-AF65-F5344CB8AC3E}">
        <p14:creationId xmlns:p14="http://schemas.microsoft.com/office/powerpoint/2010/main" val="4078909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853E2-04BC-49AC-B99D-C54D73B9D8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7D48503-F1A2-4B12-B188-612AD281FF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30646A0-F562-4E46-AD04-47026748C2BE}"/>
              </a:ext>
            </a:extLst>
          </p:cNvPr>
          <p:cNvSpPr>
            <a:spLocks noGrp="1"/>
          </p:cNvSpPr>
          <p:nvPr>
            <p:ph type="dt" sz="half" idx="10"/>
          </p:nvPr>
        </p:nvSpPr>
        <p:spPr/>
        <p:txBody>
          <a:bodyPr/>
          <a:lstStyle/>
          <a:p>
            <a:fld id="{A01A6FAE-BC32-49C7-936B-FEADB80FF98C}" type="datetimeFigureOut">
              <a:rPr lang="en-IN" smtClean="0"/>
              <a:t>08-04-2022</a:t>
            </a:fld>
            <a:endParaRPr lang="en-IN"/>
          </a:p>
        </p:txBody>
      </p:sp>
      <p:sp>
        <p:nvSpPr>
          <p:cNvPr id="5" name="Footer Placeholder 4">
            <a:extLst>
              <a:ext uri="{FF2B5EF4-FFF2-40B4-BE49-F238E27FC236}">
                <a16:creationId xmlns:a16="http://schemas.microsoft.com/office/drawing/2014/main" id="{78F80C8D-3714-4CE2-B0B5-620E3A0D3F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8E3B6C-8960-4FB7-9AE8-6B83E87AA932}"/>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1483499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5AD17-F61B-411B-8744-D6A6768E34F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D2CE67-2516-408B-8C6D-1E6161E346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F02D4D-953A-494E-9F63-E8B1BA8ECCB7}"/>
              </a:ext>
            </a:extLst>
          </p:cNvPr>
          <p:cNvSpPr>
            <a:spLocks noGrp="1"/>
          </p:cNvSpPr>
          <p:nvPr>
            <p:ph type="dt" sz="half" idx="10"/>
          </p:nvPr>
        </p:nvSpPr>
        <p:spPr/>
        <p:txBody>
          <a:bodyPr/>
          <a:lstStyle/>
          <a:p>
            <a:fld id="{A01A6FAE-BC32-49C7-936B-FEADB80FF98C}" type="datetimeFigureOut">
              <a:rPr lang="en-IN" smtClean="0"/>
              <a:t>08-04-2022</a:t>
            </a:fld>
            <a:endParaRPr lang="en-IN"/>
          </a:p>
        </p:txBody>
      </p:sp>
      <p:sp>
        <p:nvSpPr>
          <p:cNvPr id="5" name="Footer Placeholder 4">
            <a:extLst>
              <a:ext uri="{FF2B5EF4-FFF2-40B4-BE49-F238E27FC236}">
                <a16:creationId xmlns:a16="http://schemas.microsoft.com/office/drawing/2014/main" id="{48DA3C08-C16C-489F-B2A8-63718BECAB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44DBD1-30CA-4822-933F-6D8978F18EC8}"/>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1737187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F3F25D-4466-4F6B-AB2E-9A316A3AD8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C60F92-A424-4901-BFF6-4D4A7CA728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3ED688-804C-4F3F-8C82-F461AFC36529}"/>
              </a:ext>
            </a:extLst>
          </p:cNvPr>
          <p:cNvSpPr>
            <a:spLocks noGrp="1"/>
          </p:cNvSpPr>
          <p:nvPr>
            <p:ph type="dt" sz="half" idx="10"/>
          </p:nvPr>
        </p:nvSpPr>
        <p:spPr/>
        <p:txBody>
          <a:bodyPr/>
          <a:lstStyle/>
          <a:p>
            <a:fld id="{A01A6FAE-BC32-49C7-936B-FEADB80FF98C}" type="datetimeFigureOut">
              <a:rPr lang="en-IN" smtClean="0"/>
              <a:t>08-04-2022</a:t>
            </a:fld>
            <a:endParaRPr lang="en-IN"/>
          </a:p>
        </p:txBody>
      </p:sp>
      <p:sp>
        <p:nvSpPr>
          <p:cNvPr id="5" name="Footer Placeholder 4">
            <a:extLst>
              <a:ext uri="{FF2B5EF4-FFF2-40B4-BE49-F238E27FC236}">
                <a16:creationId xmlns:a16="http://schemas.microsoft.com/office/drawing/2014/main" id="{FE595837-61F0-423F-B71D-57879F6658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5BA8DB-630A-4F1B-9453-40A3429DB7DF}"/>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3952168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D7B49-40C6-4ADF-865C-86CA64ADD8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959F41-25B7-4547-8066-04C1F8BAF7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4FDEDE-AB07-4247-9896-779D4DE70DA7}"/>
              </a:ext>
            </a:extLst>
          </p:cNvPr>
          <p:cNvSpPr>
            <a:spLocks noGrp="1"/>
          </p:cNvSpPr>
          <p:nvPr>
            <p:ph type="dt" sz="half" idx="10"/>
          </p:nvPr>
        </p:nvSpPr>
        <p:spPr/>
        <p:txBody>
          <a:bodyPr/>
          <a:lstStyle/>
          <a:p>
            <a:fld id="{A01A6FAE-BC32-49C7-936B-FEADB80FF98C}" type="datetimeFigureOut">
              <a:rPr lang="en-IN" smtClean="0"/>
              <a:t>08-04-2022</a:t>
            </a:fld>
            <a:endParaRPr lang="en-IN"/>
          </a:p>
        </p:txBody>
      </p:sp>
      <p:sp>
        <p:nvSpPr>
          <p:cNvPr id="5" name="Footer Placeholder 4">
            <a:extLst>
              <a:ext uri="{FF2B5EF4-FFF2-40B4-BE49-F238E27FC236}">
                <a16:creationId xmlns:a16="http://schemas.microsoft.com/office/drawing/2014/main" id="{C9DFEE05-F6C9-442C-9FD4-96EBDE5ACC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C007B4-8806-4F7D-9B2A-D6537F62F05F}"/>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1633380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4DA62-A920-4F56-AB33-9F1CC37498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E24DE1A-A520-4E91-A530-B7F77B5AD8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BF16F6-77C3-4136-8685-8BC8E41CAEEC}"/>
              </a:ext>
            </a:extLst>
          </p:cNvPr>
          <p:cNvSpPr>
            <a:spLocks noGrp="1"/>
          </p:cNvSpPr>
          <p:nvPr>
            <p:ph type="dt" sz="half" idx="10"/>
          </p:nvPr>
        </p:nvSpPr>
        <p:spPr/>
        <p:txBody>
          <a:bodyPr/>
          <a:lstStyle/>
          <a:p>
            <a:fld id="{A01A6FAE-BC32-49C7-936B-FEADB80FF98C}" type="datetimeFigureOut">
              <a:rPr lang="en-IN" smtClean="0"/>
              <a:t>08-04-2022</a:t>
            </a:fld>
            <a:endParaRPr lang="en-IN"/>
          </a:p>
        </p:txBody>
      </p:sp>
      <p:sp>
        <p:nvSpPr>
          <p:cNvPr id="5" name="Footer Placeholder 4">
            <a:extLst>
              <a:ext uri="{FF2B5EF4-FFF2-40B4-BE49-F238E27FC236}">
                <a16:creationId xmlns:a16="http://schemas.microsoft.com/office/drawing/2014/main" id="{AECBE22A-8EB5-4C33-A0EF-BAC3957653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546C1F-69FC-4F0F-B351-D749F138D27C}"/>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2978632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E1D8-3CC5-4438-B9B4-EDA5D2EBAE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E53E3F-F5AB-450C-BB67-4D48717F75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FBBCC01-2123-4AF4-8274-FB6DCC0FD3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A83E3D5-96C7-47E3-A2BB-906F30BB7684}"/>
              </a:ext>
            </a:extLst>
          </p:cNvPr>
          <p:cNvSpPr>
            <a:spLocks noGrp="1"/>
          </p:cNvSpPr>
          <p:nvPr>
            <p:ph type="dt" sz="half" idx="10"/>
          </p:nvPr>
        </p:nvSpPr>
        <p:spPr/>
        <p:txBody>
          <a:bodyPr/>
          <a:lstStyle/>
          <a:p>
            <a:fld id="{A01A6FAE-BC32-49C7-936B-FEADB80FF98C}" type="datetimeFigureOut">
              <a:rPr lang="en-IN" smtClean="0"/>
              <a:t>08-04-2022</a:t>
            </a:fld>
            <a:endParaRPr lang="en-IN"/>
          </a:p>
        </p:txBody>
      </p:sp>
      <p:sp>
        <p:nvSpPr>
          <p:cNvPr id="6" name="Footer Placeholder 5">
            <a:extLst>
              <a:ext uri="{FF2B5EF4-FFF2-40B4-BE49-F238E27FC236}">
                <a16:creationId xmlns:a16="http://schemas.microsoft.com/office/drawing/2014/main" id="{DC944A86-6083-498E-B126-6C4347B808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C12CD4-9ACC-469A-91A5-25CE06053888}"/>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4286112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296AF-F323-41BE-852F-72458C169E4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52305E-EDB0-4CA9-A263-5B5AACC57B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65BAB4-27B9-428D-AE97-919BC40667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1915CE5-6E90-4693-9AD8-E825655F05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91D823-F836-4ABE-93E4-2001949DB0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131FF3C-F87A-4718-B3B4-7C3770D9FECF}"/>
              </a:ext>
            </a:extLst>
          </p:cNvPr>
          <p:cNvSpPr>
            <a:spLocks noGrp="1"/>
          </p:cNvSpPr>
          <p:nvPr>
            <p:ph type="dt" sz="half" idx="10"/>
          </p:nvPr>
        </p:nvSpPr>
        <p:spPr/>
        <p:txBody>
          <a:bodyPr/>
          <a:lstStyle/>
          <a:p>
            <a:fld id="{A01A6FAE-BC32-49C7-936B-FEADB80FF98C}" type="datetimeFigureOut">
              <a:rPr lang="en-IN" smtClean="0"/>
              <a:t>08-04-2022</a:t>
            </a:fld>
            <a:endParaRPr lang="en-IN"/>
          </a:p>
        </p:txBody>
      </p:sp>
      <p:sp>
        <p:nvSpPr>
          <p:cNvPr id="8" name="Footer Placeholder 7">
            <a:extLst>
              <a:ext uri="{FF2B5EF4-FFF2-40B4-BE49-F238E27FC236}">
                <a16:creationId xmlns:a16="http://schemas.microsoft.com/office/drawing/2014/main" id="{E39C9B69-AC3B-47FB-9692-35476709690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FA9CDDF-FB12-4F3C-AE38-F18154EE3D33}"/>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3328563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491D0-B4CB-4B02-8E27-6C76E02D897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CD7A96-FA62-402A-85F7-1A71B5C91754}"/>
              </a:ext>
            </a:extLst>
          </p:cNvPr>
          <p:cNvSpPr>
            <a:spLocks noGrp="1"/>
          </p:cNvSpPr>
          <p:nvPr>
            <p:ph type="dt" sz="half" idx="10"/>
          </p:nvPr>
        </p:nvSpPr>
        <p:spPr/>
        <p:txBody>
          <a:bodyPr/>
          <a:lstStyle/>
          <a:p>
            <a:fld id="{A01A6FAE-BC32-49C7-936B-FEADB80FF98C}" type="datetimeFigureOut">
              <a:rPr lang="en-IN" smtClean="0"/>
              <a:t>08-04-2022</a:t>
            </a:fld>
            <a:endParaRPr lang="en-IN"/>
          </a:p>
        </p:txBody>
      </p:sp>
      <p:sp>
        <p:nvSpPr>
          <p:cNvPr id="4" name="Footer Placeholder 3">
            <a:extLst>
              <a:ext uri="{FF2B5EF4-FFF2-40B4-BE49-F238E27FC236}">
                <a16:creationId xmlns:a16="http://schemas.microsoft.com/office/drawing/2014/main" id="{A93A54F8-4069-4F53-A1C9-21FF1421F49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137BFC7-F0FE-45CC-92A0-9173D0D0954D}"/>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2047789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10EEC6-79F9-414D-B436-36AB67E13B65}"/>
              </a:ext>
            </a:extLst>
          </p:cNvPr>
          <p:cNvSpPr>
            <a:spLocks noGrp="1"/>
          </p:cNvSpPr>
          <p:nvPr>
            <p:ph type="dt" sz="half" idx="10"/>
          </p:nvPr>
        </p:nvSpPr>
        <p:spPr/>
        <p:txBody>
          <a:bodyPr/>
          <a:lstStyle/>
          <a:p>
            <a:fld id="{A01A6FAE-BC32-49C7-936B-FEADB80FF98C}" type="datetimeFigureOut">
              <a:rPr lang="en-IN" smtClean="0"/>
              <a:t>08-04-2022</a:t>
            </a:fld>
            <a:endParaRPr lang="en-IN"/>
          </a:p>
        </p:txBody>
      </p:sp>
      <p:sp>
        <p:nvSpPr>
          <p:cNvPr id="3" name="Footer Placeholder 2">
            <a:extLst>
              <a:ext uri="{FF2B5EF4-FFF2-40B4-BE49-F238E27FC236}">
                <a16:creationId xmlns:a16="http://schemas.microsoft.com/office/drawing/2014/main" id="{C0A974AD-08B0-4075-B772-F2E6E6C1F90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B59403D-141A-4BB7-B077-793AE984CA0F}"/>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2027827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1AA28-1ADF-4643-AD26-1342E3AF86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9E4E2D0-CF53-426F-94C7-E638DFAE81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713FB26-A949-4A7A-A21E-C58A8DF891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0D79D2-7E5C-4D8B-875C-9FB9FB4EFFB9}"/>
              </a:ext>
            </a:extLst>
          </p:cNvPr>
          <p:cNvSpPr>
            <a:spLocks noGrp="1"/>
          </p:cNvSpPr>
          <p:nvPr>
            <p:ph type="dt" sz="half" idx="10"/>
          </p:nvPr>
        </p:nvSpPr>
        <p:spPr/>
        <p:txBody>
          <a:bodyPr/>
          <a:lstStyle/>
          <a:p>
            <a:fld id="{A01A6FAE-BC32-49C7-936B-FEADB80FF98C}" type="datetimeFigureOut">
              <a:rPr lang="en-IN" smtClean="0"/>
              <a:t>08-04-2022</a:t>
            </a:fld>
            <a:endParaRPr lang="en-IN"/>
          </a:p>
        </p:txBody>
      </p:sp>
      <p:sp>
        <p:nvSpPr>
          <p:cNvPr id="6" name="Footer Placeholder 5">
            <a:extLst>
              <a:ext uri="{FF2B5EF4-FFF2-40B4-BE49-F238E27FC236}">
                <a16:creationId xmlns:a16="http://schemas.microsoft.com/office/drawing/2014/main" id="{AA20929A-7A7B-4F8A-931E-5E21437F19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B946A0-0B43-4719-B400-806049A3DEAD}"/>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919096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6E68B-CAC2-4865-B6CF-AE8AE258A9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C1AD5C7-2520-4274-A7CB-46CE8D2637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9B783F71-DE28-4737-BDD5-0C1B7C5961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4CEE52-4ACE-49F8-8011-3FADDEDA5736}"/>
              </a:ext>
            </a:extLst>
          </p:cNvPr>
          <p:cNvSpPr>
            <a:spLocks noGrp="1"/>
          </p:cNvSpPr>
          <p:nvPr>
            <p:ph type="dt" sz="half" idx="10"/>
          </p:nvPr>
        </p:nvSpPr>
        <p:spPr/>
        <p:txBody>
          <a:bodyPr/>
          <a:lstStyle/>
          <a:p>
            <a:fld id="{A01A6FAE-BC32-49C7-936B-FEADB80FF98C}" type="datetimeFigureOut">
              <a:rPr lang="en-IN" smtClean="0"/>
              <a:t>08-04-2022</a:t>
            </a:fld>
            <a:endParaRPr lang="en-IN"/>
          </a:p>
        </p:txBody>
      </p:sp>
      <p:sp>
        <p:nvSpPr>
          <p:cNvPr id="6" name="Footer Placeholder 5">
            <a:extLst>
              <a:ext uri="{FF2B5EF4-FFF2-40B4-BE49-F238E27FC236}">
                <a16:creationId xmlns:a16="http://schemas.microsoft.com/office/drawing/2014/main" id="{45541E8E-C580-4935-8668-07166BD405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164D10-4918-4BE7-9958-7A131CDF6D6F}"/>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435881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FC4E5E-3D7C-4768-BCEA-EB1C20F4F7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110C6A-D4E2-45C7-8244-B8F35A1084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57745B-DE9A-498D-A7C7-7B37AF8278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1A6FAE-BC32-49C7-936B-FEADB80FF98C}" type="datetimeFigureOut">
              <a:rPr lang="en-IN" smtClean="0"/>
              <a:t>08-04-2022</a:t>
            </a:fld>
            <a:endParaRPr lang="en-IN"/>
          </a:p>
        </p:txBody>
      </p:sp>
      <p:sp>
        <p:nvSpPr>
          <p:cNvPr id="5" name="Footer Placeholder 4">
            <a:extLst>
              <a:ext uri="{FF2B5EF4-FFF2-40B4-BE49-F238E27FC236}">
                <a16:creationId xmlns:a16="http://schemas.microsoft.com/office/drawing/2014/main" id="{41A017A0-B57F-4C08-BEAD-3C3763D9AA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81A4D63-34B6-4282-BFB3-869F8C0E79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58B7AA-F3B4-4762-AA9E-634A5B51964C}" type="slidenum">
              <a:rPr lang="en-IN" smtClean="0"/>
              <a:t>‹#›</a:t>
            </a:fld>
            <a:endParaRPr lang="en-IN"/>
          </a:p>
        </p:txBody>
      </p:sp>
    </p:spTree>
    <p:extLst>
      <p:ext uri="{BB962C8B-B14F-4D97-AF65-F5344CB8AC3E}">
        <p14:creationId xmlns:p14="http://schemas.microsoft.com/office/powerpoint/2010/main" val="1399945614"/>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F49F9-9503-4A64-BD27-ACAB2DB4B42D}"/>
              </a:ext>
            </a:extLst>
          </p:cNvPr>
          <p:cNvSpPr>
            <a:spLocks noGrp="1"/>
          </p:cNvSpPr>
          <p:nvPr>
            <p:ph type="ctrTitle"/>
          </p:nvPr>
        </p:nvSpPr>
        <p:spPr>
          <a:xfrm>
            <a:off x="1524000" y="2783840"/>
            <a:ext cx="8596393" cy="1571184"/>
          </a:xfrm>
        </p:spPr>
        <p:txBody>
          <a:bodyPr>
            <a:normAutofit fontScale="90000"/>
          </a:bodyPr>
          <a:lstStyle/>
          <a:p>
            <a:pPr algn="ctr"/>
            <a:r>
              <a:rPr lang="en-IN" b="1" dirty="0"/>
              <a:t>Malignant Comment Prediction</a:t>
            </a:r>
          </a:p>
        </p:txBody>
      </p:sp>
      <p:sp>
        <p:nvSpPr>
          <p:cNvPr id="3" name="Subtitle 2">
            <a:extLst>
              <a:ext uri="{FF2B5EF4-FFF2-40B4-BE49-F238E27FC236}">
                <a16:creationId xmlns:a16="http://schemas.microsoft.com/office/drawing/2014/main" id="{591BA830-89ED-4E02-988D-17CF21C0D734}"/>
              </a:ext>
            </a:extLst>
          </p:cNvPr>
          <p:cNvSpPr>
            <a:spLocks noGrp="1"/>
          </p:cNvSpPr>
          <p:nvPr>
            <p:ph type="subTitle" idx="1"/>
          </p:nvPr>
        </p:nvSpPr>
        <p:spPr>
          <a:xfrm>
            <a:off x="1958481" y="4510007"/>
            <a:ext cx="7589348" cy="984142"/>
          </a:xfrm>
        </p:spPr>
        <p:txBody>
          <a:bodyPr>
            <a:normAutofit fontScale="40000" lnSpcReduction="20000"/>
          </a:bodyPr>
          <a:lstStyle/>
          <a:p>
            <a:pPr algn="l"/>
            <a:r>
              <a:rPr lang="en-IN" sz="5500" dirty="0"/>
              <a:t>												</a:t>
            </a:r>
            <a:r>
              <a:rPr lang="en-IN" sz="6000" dirty="0"/>
              <a:t>By </a:t>
            </a:r>
          </a:p>
          <a:p>
            <a:r>
              <a:rPr lang="en-IN" sz="6000" dirty="0"/>
              <a:t>Gargi Saha Samanta</a:t>
            </a:r>
          </a:p>
        </p:txBody>
      </p:sp>
      <p:pic>
        <p:nvPicPr>
          <p:cNvPr id="4" name="Picture 2" descr="Toxic Comment Classification. My journey to building a multi-label… | by  Nupur Baghel | Medium">
            <a:extLst>
              <a:ext uri="{FF2B5EF4-FFF2-40B4-BE49-F238E27FC236}">
                <a16:creationId xmlns:a16="http://schemas.microsoft.com/office/drawing/2014/main" id="{3D9ECF89-BE74-4123-84EA-E46F05D62A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7267" y="495759"/>
            <a:ext cx="6334699" cy="213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369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0123D-75DE-4C38-A92A-9DBF43E64EA8}"/>
              </a:ext>
            </a:extLst>
          </p:cNvPr>
          <p:cNvSpPr>
            <a:spLocks noGrp="1"/>
          </p:cNvSpPr>
          <p:nvPr>
            <p:ph type="title"/>
          </p:nvPr>
        </p:nvSpPr>
        <p:spPr>
          <a:xfrm>
            <a:off x="838200" y="1329070"/>
            <a:ext cx="9021726" cy="1176004"/>
          </a:xfrm>
        </p:spPr>
        <p:txBody>
          <a:bodyPr>
            <a:normAutofit/>
          </a:bodyPr>
          <a:lstStyle/>
          <a:p>
            <a:pPr algn="ctr"/>
            <a:r>
              <a:rPr lang="en-IN" sz="4400" b="1" i="1" spc="-150" dirty="0"/>
              <a:t>Exploratory Data Analysis ( EDA)</a:t>
            </a:r>
            <a:endParaRPr lang="en-IN" i="1" dirty="0"/>
          </a:p>
        </p:txBody>
      </p:sp>
      <p:pic>
        <p:nvPicPr>
          <p:cNvPr id="5122" name="Picture 2" descr="Exploratory Data Analysis - Blog | luminousmen">
            <a:extLst>
              <a:ext uri="{FF2B5EF4-FFF2-40B4-BE49-F238E27FC236}">
                <a16:creationId xmlns:a16="http://schemas.microsoft.com/office/drawing/2014/main" id="{955F16F9-413C-4AC5-8F19-3743A2D6D3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2720" y="2505074"/>
            <a:ext cx="6441439" cy="3023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939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8DED2-7D7B-4197-99FA-474C4BC3990C}"/>
              </a:ext>
            </a:extLst>
          </p:cNvPr>
          <p:cNvSpPr>
            <a:spLocks noGrp="1"/>
          </p:cNvSpPr>
          <p:nvPr>
            <p:ph type="title"/>
          </p:nvPr>
        </p:nvSpPr>
        <p:spPr>
          <a:xfrm>
            <a:off x="677334" y="325120"/>
            <a:ext cx="6603360" cy="690880"/>
          </a:xfrm>
        </p:spPr>
        <p:txBody>
          <a:bodyPr>
            <a:noAutofit/>
          </a:bodyPr>
          <a:lstStyle/>
          <a:p>
            <a:r>
              <a:rPr lang="en-US" sz="2800" b="1" dirty="0"/>
              <a:t>Univariate Analysis of categorical variables</a:t>
            </a:r>
            <a:endParaRPr lang="en-IN" sz="2800" b="1" dirty="0"/>
          </a:p>
        </p:txBody>
      </p:sp>
      <p:sp>
        <p:nvSpPr>
          <p:cNvPr id="4" name="Content Placeholder 3">
            <a:extLst>
              <a:ext uri="{FF2B5EF4-FFF2-40B4-BE49-F238E27FC236}">
                <a16:creationId xmlns:a16="http://schemas.microsoft.com/office/drawing/2014/main" id="{C7692D43-A6F1-46AF-B592-6EFD4CDD0BB0}"/>
              </a:ext>
            </a:extLst>
          </p:cNvPr>
          <p:cNvSpPr>
            <a:spLocks noGrp="1"/>
          </p:cNvSpPr>
          <p:nvPr>
            <p:ph sz="quarter" idx="4"/>
          </p:nvPr>
        </p:nvSpPr>
        <p:spPr>
          <a:xfrm>
            <a:off x="7280694" y="586596"/>
            <a:ext cx="4074694" cy="5382883"/>
          </a:xfrm>
        </p:spPr>
        <p:txBody>
          <a:bodyPr>
            <a:normAutofit/>
          </a:bodyPr>
          <a:lstStyle/>
          <a:p>
            <a:pPr marL="0" indent="0" algn="l">
              <a:buNone/>
            </a:pPr>
            <a:r>
              <a:rPr lang="en-US" b="1" i="0" dirty="0">
                <a:solidFill>
                  <a:srgbClr val="000000"/>
                </a:solidFill>
                <a:effectLst/>
                <a:latin typeface="Helvetica Neue"/>
              </a:rPr>
              <a:t>Observation:</a:t>
            </a:r>
          </a:p>
          <a:p>
            <a:pPr algn="l"/>
            <a:r>
              <a:rPr lang="en-US" i="0" dirty="0">
                <a:solidFill>
                  <a:srgbClr val="000000"/>
                </a:solidFill>
                <a:effectLst/>
                <a:latin typeface="Helvetica Neue"/>
              </a:rPr>
              <a:t>The</a:t>
            </a:r>
            <a:r>
              <a:rPr lang="en-US" dirty="0">
                <a:solidFill>
                  <a:srgbClr val="000000"/>
                </a:solidFill>
                <a:latin typeface="Helvetica Neue"/>
              </a:rPr>
              <a:t> </a:t>
            </a:r>
            <a:r>
              <a:rPr lang="en-US" dirty="0" err="1">
                <a:solidFill>
                  <a:srgbClr val="000000"/>
                </a:solidFill>
                <a:latin typeface="Helvetica Neue"/>
              </a:rPr>
              <a:t>malignant,highly</a:t>
            </a:r>
            <a:r>
              <a:rPr lang="en-US" dirty="0">
                <a:solidFill>
                  <a:srgbClr val="000000"/>
                </a:solidFill>
                <a:latin typeface="Helvetica Neue"/>
              </a:rPr>
              <a:t> malignant and rude data are highly </a:t>
            </a:r>
            <a:r>
              <a:rPr lang="en-US" dirty="0" err="1">
                <a:solidFill>
                  <a:srgbClr val="000000"/>
                </a:solidFill>
                <a:latin typeface="Helvetica Neue"/>
              </a:rPr>
              <a:t>imbalaced</a:t>
            </a:r>
            <a:r>
              <a:rPr lang="en-US" dirty="0">
                <a:solidFill>
                  <a:srgbClr val="000000"/>
                </a:solidFill>
                <a:latin typeface="Helvetica Neue"/>
              </a:rPr>
              <a:t> and seems that there are not much comments with loud data.</a:t>
            </a:r>
          </a:p>
          <a:p>
            <a:pPr algn="l"/>
            <a:r>
              <a:rPr lang="en-US" dirty="0">
                <a:solidFill>
                  <a:srgbClr val="000000"/>
                </a:solidFill>
                <a:latin typeface="Helvetica Neue"/>
              </a:rPr>
              <a:t>Malignant data are most as compared to rude and highly malignant data.</a:t>
            </a:r>
          </a:p>
          <a:p>
            <a:pPr marL="0" indent="0" algn="l">
              <a:buNone/>
            </a:pPr>
            <a:endParaRPr lang="en-US" i="0" dirty="0">
              <a:solidFill>
                <a:srgbClr val="000000"/>
              </a:solidFill>
              <a:effectLst/>
              <a:latin typeface="Helvetica Neue"/>
            </a:endParaRPr>
          </a:p>
          <a:p>
            <a:pPr marL="0" indent="0">
              <a:buNone/>
            </a:pPr>
            <a:endParaRPr lang="en-IN" dirty="0"/>
          </a:p>
        </p:txBody>
      </p:sp>
      <p:pic>
        <p:nvPicPr>
          <p:cNvPr id="4098" name="Picture 2">
            <a:extLst>
              <a:ext uri="{FF2B5EF4-FFF2-40B4-BE49-F238E27FC236}">
                <a16:creationId xmlns:a16="http://schemas.microsoft.com/office/drawing/2014/main" id="{7C889C56-4CD8-4A0A-BC8F-F67D4138ECE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66911" y="851497"/>
            <a:ext cx="5157787" cy="211204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D9B0A048-6F47-424C-A403-1465062521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911" y="2859509"/>
            <a:ext cx="5241523" cy="211204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972030BD-18F7-4108-A00E-9B888554F2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911" y="4971549"/>
            <a:ext cx="5241523" cy="1735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819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678-1242-4360-BA74-78CD0E872590}"/>
              </a:ext>
            </a:extLst>
          </p:cNvPr>
          <p:cNvSpPr>
            <a:spLocks noGrp="1"/>
          </p:cNvSpPr>
          <p:nvPr>
            <p:ph type="title"/>
          </p:nvPr>
        </p:nvSpPr>
        <p:spPr>
          <a:xfrm>
            <a:off x="839787" y="198409"/>
            <a:ext cx="6563547" cy="638873"/>
          </a:xfrm>
        </p:spPr>
        <p:txBody>
          <a:bodyPr>
            <a:normAutofit fontScale="90000"/>
          </a:bodyPr>
          <a:lstStyle/>
          <a:p>
            <a:r>
              <a:rPr lang="en-US" sz="3200" b="1" dirty="0"/>
              <a:t>Univariate Analysis of Numerical  variables</a:t>
            </a:r>
            <a:endParaRPr lang="en-IN" dirty="0"/>
          </a:p>
        </p:txBody>
      </p:sp>
      <p:sp>
        <p:nvSpPr>
          <p:cNvPr id="4" name="Text Placeholder 3">
            <a:extLst>
              <a:ext uri="{FF2B5EF4-FFF2-40B4-BE49-F238E27FC236}">
                <a16:creationId xmlns:a16="http://schemas.microsoft.com/office/drawing/2014/main" id="{C30C5C63-C3AA-4DC5-B4A7-533960649055}"/>
              </a:ext>
            </a:extLst>
          </p:cNvPr>
          <p:cNvSpPr>
            <a:spLocks noGrp="1"/>
          </p:cNvSpPr>
          <p:nvPr>
            <p:ph type="body" sz="half" idx="2"/>
          </p:nvPr>
        </p:nvSpPr>
        <p:spPr>
          <a:xfrm>
            <a:off x="839787" y="1043796"/>
            <a:ext cx="4922658" cy="4695796"/>
          </a:xfrm>
        </p:spPr>
        <p:txBody>
          <a:bodyPr>
            <a:normAutofit/>
          </a:bodyPr>
          <a:lstStyle/>
          <a:p>
            <a:endParaRPr lang="en-US" dirty="0"/>
          </a:p>
          <a:p>
            <a:r>
              <a:rPr lang="en-US" sz="2800" b="1" dirty="0">
                <a:solidFill>
                  <a:srgbClr val="000000"/>
                </a:solidFill>
                <a:latin typeface="Helvetica Neue"/>
              </a:rPr>
              <a:t>OBSERVATION:</a:t>
            </a:r>
          </a:p>
          <a:p>
            <a:endParaRPr lang="en-US" sz="2800" b="1" dirty="0">
              <a:solidFill>
                <a:srgbClr val="000000"/>
              </a:solidFill>
              <a:latin typeface="Helvetica Neue"/>
            </a:endParaRPr>
          </a:p>
          <a:p>
            <a:pPr marL="457200" indent="-457200">
              <a:buFont typeface="Arial" panose="020B0604020202020204" pitchFamily="34" charset="0"/>
              <a:buChar char="•"/>
            </a:pPr>
            <a:r>
              <a:rPr lang="en-US" sz="2800" dirty="0">
                <a:solidFill>
                  <a:srgbClr val="000000"/>
                </a:solidFill>
                <a:latin typeface="Helvetica Neue"/>
              </a:rPr>
              <a:t>Similarly for  </a:t>
            </a:r>
            <a:r>
              <a:rPr lang="en-US" sz="2800" dirty="0" err="1">
                <a:solidFill>
                  <a:srgbClr val="000000"/>
                </a:solidFill>
                <a:latin typeface="Helvetica Neue"/>
              </a:rPr>
              <a:t>threat,abuse</a:t>
            </a:r>
            <a:r>
              <a:rPr lang="en-US" sz="2800" dirty="0">
                <a:solidFill>
                  <a:srgbClr val="000000"/>
                </a:solidFill>
                <a:latin typeface="Helvetica Neue"/>
              </a:rPr>
              <a:t> and loathe also data are highly </a:t>
            </a:r>
            <a:r>
              <a:rPr lang="en-US" sz="2800" dirty="0" err="1">
                <a:solidFill>
                  <a:srgbClr val="000000"/>
                </a:solidFill>
                <a:latin typeface="Helvetica Neue"/>
              </a:rPr>
              <a:t>imbalaced</a:t>
            </a:r>
            <a:r>
              <a:rPr lang="en-US" sz="2800" dirty="0">
                <a:solidFill>
                  <a:srgbClr val="000000"/>
                </a:solidFill>
                <a:latin typeface="Helvetica Neue"/>
              </a:rPr>
              <a:t> and seems that there are not much comments with loud data.</a:t>
            </a:r>
          </a:p>
          <a:p>
            <a:pPr marL="457200" indent="-457200">
              <a:buFont typeface="Arial" panose="020B0604020202020204" pitchFamily="34" charset="0"/>
              <a:buChar char="•"/>
            </a:pPr>
            <a:r>
              <a:rPr lang="en-US" sz="2800" dirty="0">
                <a:solidFill>
                  <a:srgbClr val="000000"/>
                </a:solidFill>
                <a:latin typeface="Helvetica Neue"/>
              </a:rPr>
              <a:t>Abusive data are more than threat or loathe.</a:t>
            </a:r>
          </a:p>
          <a:p>
            <a:endParaRPr lang="en-US" sz="2400" i="0" dirty="0">
              <a:solidFill>
                <a:srgbClr val="000000"/>
              </a:solidFill>
              <a:effectLst/>
              <a:latin typeface="Helvetica Neue"/>
            </a:endParaRPr>
          </a:p>
          <a:p>
            <a:endParaRPr lang="en-US" b="1" i="0" dirty="0">
              <a:solidFill>
                <a:srgbClr val="000000"/>
              </a:solidFill>
              <a:effectLst/>
              <a:latin typeface="Helvetica Neue"/>
            </a:endParaRPr>
          </a:p>
          <a:p>
            <a:endParaRPr lang="en-US" sz="2000" dirty="0"/>
          </a:p>
          <a:p>
            <a:endParaRPr lang="en-IN" sz="2000" dirty="0"/>
          </a:p>
        </p:txBody>
      </p:sp>
      <p:pic>
        <p:nvPicPr>
          <p:cNvPr id="5122" name="Picture 2">
            <a:extLst>
              <a:ext uri="{FF2B5EF4-FFF2-40B4-BE49-F238E27FC236}">
                <a16:creationId xmlns:a16="http://schemas.microsoft.com/office/drawing/2014/main" id="{15D8320D-4870-4881-8017-7253D651A6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5202" y="718727"/>
            <a:ext cx="5122843" cy="179288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16F4FD12-854D-4519-A8C8-450A63F0E2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5203" y="2511616"/>
            <a:ext cx="5122843" cy="208230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66AB5AFA-1B42-423F-ACCB-9041309001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5204" y="4593919"/>
            <a:ext cx="5122842" cy="2264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936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8AC90-EC18-44E3-8F31-2A6B10EDD3DF}"/>
              </a:ext>
            </a:extLst>
          </p:cNvPr>
          <p:cNvSpPr>
            <a:spLocks noGrp="1"/>
          </p:cNvSpPr>
          <p:nvPr>
            <p:ph type="title"/>
          </p:nvPr>
        </p:nvSpPr>
        <p:spPr>
          <a:xfrm>
            <a:off x="677334" y="274320"/>
            <a:ext cx="10853250" cy="1234991"/>
          </a:xfrm>
        </p:spPr>
        <p:txBody>
          <a:bodyPr>
            <a:normAutofit/>
          </a:bodyPr>
          <a:lstStyle/>
          <a:p>
            <a:r>
              <a:rPr lang="en-US" sz="2400" b="1" dirty="0"/>
              <a:t>Observation:</a:t>
            </a:r>
            <a:br>
              <a:rPr lang="en-US" sz="2400" dirty="0"/>
            </a:br>
            <a:br>
              <a:rPr lang="en-US" sz="2400" dirty="0"/>
            </a:br>
            <a:r>
              <a:rPr lang="en-US" sz="2400" dirty="0"/>
              <a:t>Malignant, rude and abusive words are highly correlated words for my dataset.</a:t>
            </a:r>
            <a:endParaRPr lang="en-IN" sz="2400" dirty="0"/>
          </a:p>
        </p:txBody>
      </p:sp>
      <p:pic>
        <p:nvPicPr>
          <p:cNvPr id="1026" name="Picture 2">
            <a:extLst>
              <a:ext uri="{FF2B5EF4-FFF2-40B4-BE49-F238E27FC236}">
                <a16:creationId xmlns:a16="http://schemas.microsoft.com/office/drawing/2014/main" id="{D0408176-8C90-44CB-A19E-0D141549A6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3030" y="1862138"/>
            <a:ext cx="6610121" cy="409798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02EDF64F-FB8C-44B7-8FDE-7EED82C846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5430" y="2014538"/>
            <a:ext cx="6610121" cy="4097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370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16B9A-965D-4C15-9FA9-73280FE98A00}"/>
              </a:ext>
            </a:extLst>
          </p:cNvPr>
          <p:cNvSpPr>
            <a:spLocks noGrp="1"/>
          </p:cNvSpPr>
          <p:nvPr>
            <p:ph type="title"/>
          </p:nvPr>
        </p:nvSpPr>
        <p:spPr>
          <a:xfrm>
            <a:off x="838200" y="365125"/>
            <a:ext cx="10515600" cy="762635"/>
          </a:xfrm>
        </p:spPr>
        <p:txBody>
          <a:bodyPr/>
          <a:lstStyle/>
          <a:p>
            <a:r>
              <a:rPr lang="en-IN" b="1" dirty="0"/>
              <a:t>Models used:</a:t>
            </a:r>
          </a:p>
        </p:txBody>
      </p:sp>
      <p:sp>
        <p:nvSpPr>
          <p:cNvPr id="3" name="Content Placeholder 2">
            <a:extLst>
              <a:ext uri="{FF2B5EF4-FFF2-40B4-BE49-F238E27FC236}">
                <a16:creationId xmlns:a16="http://schemas.microsoft.com/office/drawing/2014/main" id="{8BB60212-619D-4EFD-A593-E6A7B64FC316}"/>
              </a:ext>
            </a:extLst>
          </p:cNvPr>
          <p:cNvSpPr>
            <a:spLocks noGrp="1"/>
          </p:cNvSpPr>
          <p:nvPr>
            <p:ph idx="1"/>
          </p:nvPr>
        </p:nvSpPr>
        <p:spPr>
          <a:xfrm>
            <a:off x="838200" y="1127760"/>
            <a:ext cx="10703560" cy="5069840"/>
          </a:xfrm>
        </p:spPr>
        <p:txBody>
          <a:bodyPr>
            <a:normAutofit/>
          </a:bodyPr>
          <a:lstStyle/>
          <a:p>
            <a:r>
              <a:rPr lang="en-IN" sz="2400" dirty="0" err="1"/>
              <a:t>LogisticRegression</a:t>
            </a:r>
            <a:r>
              <a:rPr lang="en-IN" sz="2400" dirty="0"/>
              <a:t>()</a:t>
            </a:r>
          </a:p>
          <a:p>
            <a:r>
              <a:rPr lang="en-IN" sz="2400" dirty="0" err="1"/>
              <a:t>DecisionTreeClassifier</a:t>
            </a:r>
            <a:r>
              <a:rPr lang="en-IN" sz="2400" dirty="0"/>
              <a:t>()</a:t>
            </a:r>
          </a:p>
          <a:p>
            <a:r>
              <a:rPr lang="en-IN" sz="2400" dirty="0" err="1"/>
              <a:t>KNeighborsClassifier</a:t>
            </a:r>
            <a:r>
              <a:rPr lang="en-IN" sz="2400" dirty="0"/>
              <a:t>()</a:t>
            </a:r>
          </a:p>
          <a:p>
            <a:r>
              <a:rPr lang="en-IN" sz="2400" dirty="0"/>
              <a:t> </a:t>
            </a:r>
            <a:r>
              <a:rPr lang="en-IN" sz="2400" dirty="0" err="1"/>
              <a:t>RandomForestClassifier</a:t>
            </a:r>
            <a:r>
              <a:rPr lang="en-IN" sz="2400" dirty="0"/>
              <a:t>()</a:t>
            </a:r>
          </a:p>
          <a:p>
            <a:r>
              <a:rPr lang="en-IN" sz="2400" dirty="0" err="1"/>
              <a:t>AdaBoostClassifier</a:t>
            </a:r>
            <a:r>
              <a:rPr lang="en-IN" sz="2400" dirty="0"/>
              <a:t>()</a:t>
            </a:r>
          </a:p>
          <a:p>
            <a:r>
              <a:rPr lang="en-IN" sz="2400" dirty="0" err="1"/>
              <a:t>XGBClassifier</a:t>
            </a:r>
            <a:r>
              <a:rPr lang="en-IN" sz="2400" dirty="0"/>
              <a:t>()</a:t>
            </a:r>
          </a:p>
          <a:p>
            <a:pPr marL="0" indent="0">
              <a:buNone/>
            </a:pPr>
            <a:endParaRPr lang="en-IN" sz="1600" dirty="0"/>
          </a:p>
        </p:txBody>
      </p:sp>
    </p:spTree>
    <p:extLst>
      <p:ext uri="{BB962C8B-B14F-4D97-AF65-F5344CB8AC3E}">
        <p14:creationId xmlns:p14="http://schemas.microsoft.com/office/powerpoint/2010/main" val="1599590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9AD0E-0A9E-417D-AC70-E46CB52B21EF}"/>
              </a:ext>
            </a:extLst>
          </p:cNvPr>
          <p:cNvSpPr>
            <a:spLocks noGrp="1"/>
          </p:cNvSpPr>
          <p:nvPr>
            <p:ph type="title"/>
          </p:nvPr>
        </p:nvSpPr>
        <p:spPr>
          <a:xfrm>
            <a:off x="839788" y="457200"/>
            <a:ext cx="3932237" cy="886858"/>
          </a:xfrm>
        </p:spPr>
        <p:txBody>
          <a:bodyPr/>
          <a:lstStyle/>
          <a:p>
            <a:r>
              <a:rPr lang="en-IN" b="1" dirty="0"/>
              <a:t>Model  Building</a:t>
            </a:r>
          </a:p>
        </p:txBody>
      </p:sp>
      <p:sp>
        <p:nvSpPr>
          <p:cNvPr id="4" name="Text Placeholder 3">
            <a:extLst>
              <a:ext uri="{FF2B5EF4-FFF2-40B4-BE49-F238E27FC236}">
                <a16:creationId xmlns:a16="http://schemas.microsoft.com/office/drawing/2014/main" id="{DBE113D9-6AF0-434A-A4E8-D3745BA049EF}"/>
              </a:ext>
            </a:extLst>
          </p:cNvPr>
          <p:cNvSpPr>
            <a:spLocks noGrp="1"/>
          </p:cNvSpPr>
          <p:nvPr>
            <p:ph type="body" sz="half" idx="2"/>
          </p:nvPr>
        </p:nvSpPr>
        <p:spPr>
          <a:xfrm>
            <a:off x="839788" y="1423358"/>
            <a:ext cx="10000810" cy="886859"/>
          </a:xfrm>
        </p:spPr>
        <p:txBody>
          <a:bodyPr>
            <a:normAutofit/>
          </a:bodyPr>
          <a:lstStyle/>
          <a:p>
            <a:r>
              <a:rPr lang="en-US" sz="2800" dirty="0"/>
              <a:t>From the dataset we  can infer that it is clearly a </a:t>
            </a:r>
            <a:r>
              <a:rPr lang="en-US" sz="2800" dirty="0" err="1"/>
              <a:t>MulticlassClassification</a:t>
            </a:r>
            <a:r>
              <a:rPr lang="en-US" sz="2800" dirty="0"/>
              <a:t> problem.</a:t>
            </a:r>
            <a:endParaRPr lang="en-IN" sz="2800" dirty="0"/>
          </a:p>
        </p:txBody>
      </p:sp>
      <p:pic>
        <p:nvPicPr>
          <p:cNvPr id="7" name="Picture 6">
            <a:extLst>
              <a:ext uri="{FF2B5EF4-FFF2-40B4-BE49-F238E27FC236}">
                <a16:creationId xmlns:a16="http://schemas.microsoft.com/office/drawing/2014/main" id="{7A68920B-4CBF-4B69-94C9-286EBE8AB1B0}"/>
              </a:ext>
            </a:extLst>
          </p:cNvPr>
          <p:cNvPicPr>
            <a:picLocks noChangeAspect="1"/>
          </p:cNvPicPr>
          <p:nvPr/>
        </p:nvPicPr>
        <p:blipFill>
          <a:blip r:embed="rId2"/>
          <a:stretch>
            <a:fillRect/>
          </a:stretch>
        </p:blipFill>
        <p:spPr>
          <a:xfrm>
            <a:off x="839788" y="2389517"/>
            <a:ext cx="10155046" cy="1320868"/>
          </a:xfrm>
          <a:prstGeom prst="rect">
            <a:avLst/>
          </a:prstGeom>
        </p:spPr>
      </p:pic>
    </p:spTree>
    <p:extLst>
      <p:ext uri="{BB962C8B-B14F-4D97-AF65-F5344CB8AC3E}">
        <p14:creationId xmlns:p14="http://schemas.microsoft.com/office/powerpoint/2010/main" val="2967014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3E833A-B8A0-4D89-83C1-6BE93EAE2E1E}"/>
              </a:ext>
            </a:extLst>
          </p:cNvPr>
          <p:cNvSpPr>
            <a:spLocks noGrp="1"/>
          </p:cNvSpPr>
          <p:nvPr>
            <p:ph type="title"/>
          </p:nvPr>
        </p:nvSpPr>
        <p:spPr>
          <a:xfrm>
            <a:off x="838200" y="330507"/>
            <a:ext cx="10515600" cy="544938"/>
          </a:xfrm>
        </p:spPr>
        <p:txBody>
          <a:bodyPr>
            <a:normAutofit fontScale="90000"/>
          </a:bodyPr>
          <a:lstStyle/>
          <a:p>
            <a:r>
              <a:rPr lang="en-IN" dirty="0"/>
              <a:t>Fitting The Model</a:t>
            </a:r>
          </a:p>
        </p:txBody>
      </p:sp>
      <p:pic>
        <p:nvPicPr>
          <p:cNvPr id="3" name="Picture 2">
            <a:extLst>
              <a:ext uri="{FF2B5EF4-FFF2-40B4-BE49-F238E27FC236}">
                <a16:creationId xmlns:a16="http://schemas.microsoft.com/office/drawing/2014/main" id="{86303F1B-BD9B-439C-A42C-5E983F5199A7}"/>
              </a:ext>
            </a:extLst>
          </p:cNvPr>
          <p:cNvPicPr>
            <a:picLocks noChangeAspect="1"/>
          </p:cNvPicPr>
          <p:nvPr/>
        </p:nvPicPr>
        <p:blipFill>
          <a:blip r:embed="rId2"/>
          <a:stretch>
            <a:fillRect/>
          </a:stretch>
        </p:blipFill>
        <p:spPr>
          <a:xfrm>
            <a:off x="838200" y="875445"/>
            <a:ext cx="7876142" cy="1672627"/>
          </a:xfrm>
          <a:prstGeom prst="rect">
            <a:avLst/>
          </a:prstGeom>
        </p:spPr>
      </p:pic>
      <p:pic>
        <p:nvPicPr>
          <p:cNvPr id="7" name="Picture 6">
            <a:extLst>
              <a:ext uri="{FF2B5EF4-FFF2-40B4-BE49-F238E27FC236}">
                <a16:creationId xmlns:a16="http://schemas.microsoft.com/office/drawing/2014/main" id="{CD3046A8-A6C8-4678-97DE-5D18777189D5}"/>
              </a:ext>
            </a:extLst>
          </p:cNvPr>
          <p:cNvPicPr>
            <a:picLocks noChangeAspect="1"/>
          </p:cNvPicPr>
          <p:nvPr/>
        </p:nvPicPr>
        <p:blipFill>
          <a:blip r:embed="rId3"/>
          <a:stretch>
            <a:fillRect/>
          </a:stretch>
        </p:blipFill>
        <p:spPr>
          <a:xfrm>
            <a:off x="838199" y="2710595"/>
            <a:ext cx="7876141" cy="1817337"/>
          </a:xfrm>
          <a:prstGeom prst="rect">
            <a:avLst/>
          </a:prstGeom>
        </p:spPr>
      </p:pic>
      <p:pic>
        <p:nvPicPr>
          <p:cNvPr id="9" name="Picture 8">
            <a:extLst>
              <a:ext uri="{FF2B5EF4-FFF2-40B4-BE49-F238E27FC236}">
                <a16:creationId xmlns:a16="http://schemas.microsoft.com/office/drawing/2014/main" id="{C403ADAE-93E2-424B-BEFE-3A1CB23512CD}"/>
              </a:ext>
            </a:extLst>
          </p:cNvPr>
          <p:cNvPicPr>
            <a:picLocks noChangeAspect="1"/>
          </p:cNvPicPr>
          <p:nvPr/>
        </p:nvPicPr>
        <p:blipFill>
          <a:blip r:embed="rId4"/>
          <a:stretch>
            <a:fillRect/>
          </a:stretch>
        </p:blipFill>
        <p:spPr>
          <a:xfrm>
            <a:off x="838199" y="4690455"/>
            <a:ext cx="7876140" cy="1666278"/>
          </a:xfrm>
          <a:prstGeom prst="rect">
            <a:avLst/>
          </a:prstGeom>
        </p:spPr>
      </p:pic>
    </p:spTree>
    <p:extLst>
      <p:ext uri="{BB962C8B-B14F-4D97-AF65-F5344CB8AC3E}">
        <p14:creationId xmlns:p14="http://schemas.microsoft.com/office/powerpoint/2010/main" val="150783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012C1-D443-416D-8EFB-C941E7EB2D09}"/>
              </a:ext>
            </a:extLst>
          </p:cNvPr>
          <p:cNvSpPr>
            <a:spLocks noGrp="1"/>
          </p:cNvSpPr>
          <p:nvPr>
            <p:ph type="title"/>
          </p:nvPr>
        </p:nvSpPr>
        <p:spPr>
          <a:xfrm>
            <a:off x="838200" y="365125"/>
            <a:ext cx="10515600" cy="626393"/>
          </a:xfrm>
        </p:spPr>
        <p:txBody>
          <a:bodyPr>
            <a:normAutofit fontScale="90000"/>
          </a:bodyPr>
          <a:lstStyle/>
          <a:p>
            <a:r>
              <a:rPr lang="en-IN" dirty="0"/>
              <a:t>Fitting The Model</a:t>
            </a:r>
          </a:p>
        </p:txBody>
      </p:sp>
      <p:pic>
        <p:nvPicPr>
          <p:cNvPr id="7" name="Content Placeholder 6">
            <a:extLst>
              <a:ext uri="{FF2B5EF4-FFF2-40B4-BE49-F238E27FC236}">
                <a16:creationId xmlns:a16="http://schemas.microsoft.com/office/drawing/2014/main" id="{33DE9CF2-A327-401E-BE42-D6B321B8DFA6}"/>
              </a:ext>
            </a:extLst>
          </p:cNvPr>
          <p:cNvPicPr>
            <a:picLocks noGrp="1" noChangeAspect="1"/>
          </p:cNvPicPr>
          <p:nvPr>
            <p:ph idx="1"/>
          </p:nvPr>
        </p:nvPicPr>
        <p:blipFill>
          <a:blip r:embed="rId2"/>
          <a:stretch>
            <a:fillRect/>
          </a:stretch>
        </p:blipFill>
        <p:spPr>
          <a:xfrm>
            <a:off x="838199" y="2639154"/>
            <a:ext cx="7182080" cy="1974951"/>
          </a:xfrm>
        </p:spPr>
      </p:pic>
      <p:pic>
        <p:nvPicPr>
          <p:cNvPr id="5" name="Picture 4">
            <a:extLst>
              <a:ext uri="{FF2B5EF4-FFF2-40B4-BE49-F238E27FC236}">
                <a16:creationId xmlns:a16="http://schemas.microsoft.com/office/drawing/2014/main" id="{EFB565D1-6B62-4A2C-9F25-5928AE7C4D21}"/>
              </a:ext>
            </a:extLst>
          </p:cNvPr>
          <p:cNvPicPr>
            <a:picLocks noChangeAspect="1"/>
          </p:cNvPicPr>
          <p:nvPr/>
        </p:nvPicPr>
        <p:blipFill>
          <a:blip r:embed="rId3"/>
          <a:stretch>
            <a:fillRect/>
          </a:stretch>
        </p:blipFill>
        <p:spPr>
          <a:xfrm>
            <a:off x="838199" y="870333"/>
            <a:ext cx="7182080" cy="1740665"/>
          </a:xfrm>
          <a:prstGeom prst="rect">
            <a:avLst/>
          </a:prstGeom>
        </p:spPr>
      </p:pic>
      <p:pic>
        <p:nvPicPr>
          <p:cNvPr id="9" name="Picture 8">
            <a:extLst>
              <a:ext uri="{FF2B5EF4-FFF2-40B4-BE49-F238E27FC236}">
                <a16:creationId xmlns:a16="http://schemas.microsoft.com/office/drawing/2014/main" id="{689FDF11-52E8-4971-B897-7B0152BB22F8}"/>
              </a:ext>
            </a:extLst>
          </p:cNvPr>
          <p:cNvPicPr>
            <a:picLocks noChangeAspect="1"/>
          </p:cNvPicPr>
          <p:nvPr/>
        </p:nvPicPr>
        <p:blipFill>
          <a:blip r:embed="rId4"/>
          <a:stretch>
            <a:fillRect/>
          </a:stretch>
        </p:blipFill>
        <p:spPr>
          <a:xfrm>
            <a:off x="838199" y="4832246"/>
            <a:ext cx="7182080" cy="1810925"/>
          </a:xfrm>
          <a:prstGeom prst="rect">
            <a:avLst/>
          </a:prstGeom>
        </p:spPr>
      </p:pic>
    </p:spTree>
    <p:extLst>
      <p:ext uri="{BB962C8B-B14F-4D97-AF65-F5344CB8AC3E}">
        <p14:creationId xmlns:p14="http://schemas.microsoft.com/office/powerpoint/2010/main" val="1454366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27EAE-11E0-41C8-8870-487B40B4D592}"/>
              </a:ext>
            </a:extLst>
          </p:cNvPr>
          <p:cNvSpPr>
            <a:spLocks noGrp="1"/>
          </p:cNvSpPr>
          <p:nvPr>
            <p:ph type="title"/>
          </p:nvPr>
        </p:nvSpPr>
        <p:spPr>
          <a:xfrm>
            <a:off x="838200" y="365125"/>
            <a:ext cx="10515600" cy="1034017"/>
          </a:xfrm>
        </p:spPr>
        <p:txBody>
          <a:bodyPr>
            <a:normAutofit/>
          </a:bodyPr>
          <a:lstStyle/>
          <a:p>
            <a:r>
              <a:rPr lang="en-IN" sz="3600" b="1" dirty="0">
                <a:latin typeface="+mn-lt"/>
              </a:rPr>
              <a:t>Accuracy of the Best Model </a:t>
            </a:r>
            <a:r>
              <a:rPr lang="en-IN" sz="3600" b="1" dirty="0">
                <a:latin typeface="+mn-lt"/>
                <a:sym typeface="Wingdings" panose="05000000000000000000" pitchFamily="2" charset="2"/>
              </a:rPr>
              <a:t>(Random Forest Classifier)</a:t>
            </a:r>
            <a:endParaRPr lang="en-IN" sz="3600" b="1" dirty="0">
              <a:latin typeface="+mn-lt"/>
            </a:endParaRPr>
          </a:p>
        </p:txBody>
      </p:sp>
      <p:pic>
        <p:nvPicPr>
          <p:cNvPr id="5" name="Content Placeholder 4">
            <a:extLst>
              <a:ext uri="{FF2B5EF4-FFF2-40B4-BE49-F238E27FC236}">
                <a16:creationId xmlns:a16="http://schemas.microsoft.com/office/drawing/2014/main" id="{10BB6302-4FAB-40C9-8504-545DD3CEFF4A}"/>
              </a:ext>
            </a:extLst>
          </p:cNvPr>
          <p:cNvPicPr>
            <a:picLocks noGrp="1" noChangeAspect="1"/>
          </p:cNvPicPr>
          <p:nvPr>
            <p:ph sz="half" idx="1"/>
          </p:nvPr>
        </p:nvPicPr>
        <p:blipFill>
          <a:blip r:embed="rId2"/>
          <a:stretch>
            <a:fillRect/>
          </a:stretch>
        </p:blipFill>
        <p:spPr>
          <a:xfrm>
            <a:off x="1115797" y="1847715"/>
            <a:ext cx="8336675" cy="1949550"/>
          </a:xfrm>
        </p:spPr>
      </p:pic>
    </p:spTree>
    <p:extLst>
      <p:ext uri="{BB962C8B-B14F-4D97-AF65-F5344CB8AC3E}">
        <p14:creationId xmlns:p14="http://schemas.microsoft.com/office/powerpoint/2010/main" val="2552303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EFAE6-6F58-47ED-B198-10C1DCD489F6}"/>
              </a:ext>
            </a:extLst>
          </p:cNvPr>
          <p:cNvSpPr>
            <a:spLocks noGrp="1"/>
          </p:cNvSpPr>
          <p:nvPr>
            <p:ph type="title"/>
          </p:nvPr>
        </p:nvSpPr>
        <p:spPr>
          <a:xfrm>
            <a:off x="838200" y="365125"/>
            <a:ext cx="10515600" cy="1016635"/>
          </a:xfrm>
        </p:spPr>
        <p:txBody>
          <a:bodyPr>
            <a:normAutofit/>
          </a:bodyPr>
          <a:lstStyle/>
          <a:p>
            <a:r>
              <a:rPr lang="en-IN" sz="3600" dirty="0">
                <a:latin typeface="+mn-lt"/>
              </a:rPr>
              <a:t>Best Model</a:t>
            </a:r>
          </a:p>
        </p:txBody>
      </p:sp>
      <p:pic>
        <p:nvPicPr>
          <p:cNvPr id="4" name="Picture 3">
            <a:extLst>
              <a:ext uri="{FF2B5EF4-FFF2-40B4-BE49-F238E27FC236}">
                <a16:creationId xmlns:a16="http://schemas.microsoft.com/office/drawing/2014/main" id="{60656154-DD79-4445-8F0E-636A921CE171}"/>
              </a:ext>
            </a:extLst>
          </p:cNvPr>
          <p:cNvPicPr>
            <a:picLocks noChangeAspect="1"/>
          </p:cNvPicPr>
          <p:nvPr/>
        </p:nvPicPr>
        <p:blipFill>
          <a:blip r:embed="rId2"/>
          <a:stretch>
            <a:fillRect/>
          </a:stretch>
        </p:blipFill>
        <p:spPr>
          <a:xfrm>
            <a:off x="838200" y="1358793"/>
            <a:ext cx="8834610" cy="4140413"/>
          </a:xfrm>
          <a:prstGeom prst="rect">
            <a:avLst/>
          </a:prstGeom>
        </p:spPr>
      </p:pic>
    </p:spTree>
    <p:extLst>
      <p:ext uri="{BB962C8B-B14F-4D97-AF65-F5344CB8AC3E}">
        <p14:creationId xmlns:p14="http://schemas.microsoft.com/office/powerpoint/2010/main" val="384344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DE5E1-8E43-45DF-A303-38B53D215BD9}"/>
              </a:ext>
            </a:extLst>
          </p:cNvPr>
          <p:cNvSpPr>
            <a:spLocks noGrp="1"/>
          </p:cNvSpPr>
          <p:nvPr>
            <p:ph type="ctrTitle"/>
          </p:nvPr>
        </p:nvSpPr>
        <p:spPr>
          <a:xfrm>
            <a:off x="1320801" y="782321"/>
            <a:ext cx="3667760" cy="772160"/>
          </a:xfrm>
        </p:spPr>
        <p:txBody>
          <a:bodyPr>
            <a:normAutofit fontScale="90000"/>
          </a:bodyPr>
          <a:lstStyle/>
          <a:p>
            <a:r>
              <a:rPr lang="en-IN" b="1" dirty="0">
                <a:latin typeface="Arial" panose="020B0604020202020204" pitchFamily="34" charset="0"/>
                <a:cs typeface="Arial" panose="020B0604020202020204" pitchFamily="34" charset="0"/>
              </a:rPr>
              <a:t>Content</a:t>
            </a:r>
          </a:p>
        </p:txBody>
      </p:sp>
      <p:sp>
        <p:nvSpPr>
          <p:cNvPr id="3" name="Subtitle 2">
            <a:extLst>
              <a:ext uri="{FF2B5EF4-FFF2-40B4-BE49-F238E27FC236}">
                <a16:creationId xmlns:a16="http://schemas.microsoft.com/office/drawing/2014/main" id="{8B7CF227-7AAA-4C80-A0DE-730B800301A2}"/>
              </a:ext>
            </a:extLst>
          </p:cNvPr>
          <p:cNvSpPr>
            <a:spLocks noGrp="1"/>
          </p:cNvSpPr>
          <p:nvPr>
            <p:ph type="subTitle" idx="1"/>
          </p:nvPr>
        </p:nvSpPr>
        <p:spPr>
          <a:xfrm>
            <a:off x="1320800" y="1656081"/>
            <a:ext cx="10332720" cy="4876799"/>
          </a:xfrm>
        </p:spPr>
        <p:txBody>
          <a:bodyPr>
            <a:normAutofit/>
          </a:bodyPr>
          <a:lstStyle/>
          <a:p>
            <a:pPr marL="76200" algn="l">
              <a:lnSpc>
                <a:spcPct val="100000"/>
              </a:lnSpc>
              <a:spcBef>
                <a:spcPts val="385"/>
              </a:spcBef>
              <a:tabLst>
                <a:tab pos="596900" algn="l"/>
              </a:tabLst>
            </a:pPr>
            <a:r>
              <a:rPr lang="en-IN" spc="-50" dirty="0">
                <a:solidFill>
                  <a:srgbClr val="134F5B"/>
                </a:solidFill>
                <a:latin typeface="Arial" panose="020B0604020202020204" pitchFamily="34" charset="0"/>
                <a:cs typeface="Arial" panose="020B0604020202020204" pitchFamily="34" charset="0"/>
              </a:rPr>
              <a:t>  </a:t>
            </a:r>
            <a:r>
              <a:rPr lang="en-US" spc="-50" dirty="0">
                <a:latin typeface="Arial" panose="020B0604020202020204" pitchFamily="34" charset="0"/>
                <a:cs typeface="Arial" panose="020B0604020202020204" pitchFamily="34" charset="0"/>
              </a:rPr>
              <a:t>Problem</a:t>
            </a:r>
            <a:r>
              <a:rPr lang="en-US" spc="-120"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Statement</a:t>
            </a:r>
            <a:endParaRPr lang="en-US" dirty="0">
              <a:latin typeface="Arial" panose="020B0604020202020204" pitchFamily="34" charset="0"/>
              <a:cs typeface="Arial" panose="020B0604020202020204" pitchFamily="34" charset="0"/>
            </a:endParaRPr>
          </a:p>
          <a:p>
            <a:pPr marL="265430" algn="l">
              <a:lnSpc>
                <a:spcPct val="100000"/>
              </a:lnSpc>
              <a:spcBef>
                <a:spcPts val="250"/>
              </a:spcBef>
              <a:tabLst>
                <a:tab pos="596900" algn="l"/>
                <a:tab pos="597535" algn="l"/>
              </a:tabLst>
            </a:pPr>
            <a:endParaRPr lang="en-US" spc="-55" dirty="0">
              <a:latin typeface="Arial" panose="020B0604020202020204" pitchFamily="34" charset="0"/>
              <a:cs typeface="Arial" panose="020B0604020202020204" pitchFamily="34" charset="0"/>
            </a:endParaRPr>
          </a:p>
          <a:p>
            <a:pPr marL="551180" indent="-285750" algn="l">
              <a:lnSpc>
                <a:spcPct val="100000"/>
              </a:lnSpc>
              <a:spcBef>
                <a:spcPts val="250"/>
              </a:spcBef>
              <a:buFont typeface="Wingdings" panose="05000000000000000000" pitchFamily="2" charset="2"/>
              <a:buChar char="Ø"/>
              <a:tabLst>
                <a:tab pos="596900" algn="l"/>
                <a:tab pos="597535" algn="l"/>
              </a:tabLst>
            </a:pPr>
            <a:r>
              <a:rPr lang="en-US" spc="-55" dirty="0">
                <a:solidFill>
                  <a:schemeClr val="tx1"/>
                </a:solidFill>
                <a:latin typeface="Arial" panose="020B0604020202020204" pitchFamily="34" charset="0"/>
                <a:cs typeface="Arial" panose="020B0604020202020204" pitchFamily="34" charset="0"/>
              </a:rPr>
              <a:t> Data</a:t>
            </a:r>
            <a:r>
              <a:rPr lang="en-US" spc="-110" dirty="0">
                <a:solidFill>
                  <a:schemeClr val="tx1"/>
                </a:solidFill>
                <a:latin typeface="Arial" panose="020B0604020202020204" pitchFamily="34" charset="0"/>
                <a:cs typeface="Arial" panose="020B0604020202020204" pitchFamily="34" charset="0"/>
              </a:rPr>
              <a:t> </a:t>
            </a:r>
            <a:r>
              <a:rPr lang="en-US" spc="-70" dirty="0">
                <a:solidFill>
                  <a:schemeClr val="tx1"/>
                </a:solidFill>
                <a:latin typeface="Arial" panose="020B0604020202020204" pitchFamily="34" charset="0"/>
                <a:cs typeface="Arial" panose="020B0604020202020204" pitchFamily="34" charset="0"/>
              </a:rPr>
              <a:t>Summary</a:t>
            </a:r>
          </a:p>
          <a:p>
            <a:pPr marL="551180" indent="-285750" algn="l">
              <a:lnSpc>
                <a:spcPct val="100000"/>
              </a:lnSpc>
              <a:spcBef>
                <a:spcPts val="250"/>
              </a:spcBef>
              <a:buFont typeface="Wingdings" panose="05000000000000000000" pitchFamily="2" charset="2"/>
              <a:buChar char="Ø"/>
              <a:tabLst>
                <a:tab pos="596900" algn="l"/>
                <a:tab pos="597535" algn="l"/>
              </a:tabLst>
            </a:pPr>
            <a:r>
              <a:rPr lang="en-US" spc="-75" dirty="0">
                <a:solidFill>
                  <a:schemeClr val="tx1"/>
                </a:solidFill>
                <a:latin typeface="Arial" panose="020B0604020202020204" pitchFamily="34" charset="0"/>
                <a:cs typeface="Arial" panose="020B0604020202020204" pitchFamily="34" charset="0"/>
              </a:rPr>
              <a:t> Data Preprocessing</a:t>
            </a:r>
            <a:endParaRPr lang="en-US" dirty="0">
              <a:solidFill>
                <a:schemeClr val="tx1"/>
              </a:solidFill>
              <a:latin typeface="Arial" panose="020B0604020202020204" pitchFamily="34" charset="0"/>
              <a:cs typeface="Arial" panose="020B0604020202020204" pitchFamily="34" charset="0"/>
            </a:endParaRPr>
          </a:p>
          <a:p>
            <a:pPr marL="596900" indent="-331470" algn="l">
              <a:lnSpc>
                <a:spcPct val="100000"/>
              </a:lnSpc>
              <a:spcBef>
                <a:spcPts val="285"/>
              </a:spcBef>
              <a:buFont typeface="Wingdings" panose="05000000000000000000" pitchFamily="2" charset="2"/>
              <a:buChar char="Ø"/>
              <a:tabLst>
                <a:tab pos="596900" algn="l"/>
                <a:tab pos="597535" algn="l"/>
              </a:tabLst>
            </a:pPr>
            <a:r>
              <a:rPr lang="en-US" spc="-75" dirty="0">
                <a:solidFill>
                  <a:schemeClr val="tx1"/>
                </a:solidFill>
                <a:latin typeface="Arial" panose="020B0604020202020204" pitchFamily="34" charset="0"/>
                <a:cs typeface="Arial" panose="020B0604020202020204" pitchFamily="34" charset="0"/>
              </a:rPr>
              <a:t>Exploratory Data Analysis</a:t>
            </a:r>
          </a:p>
          <a:p>
            <a:pPr marL="596900" indent="-331470" algn="l">
              <a:lnSpc>
                <a:spcPct val="100000"/>
              </a:lnSpc>
              <a:spcBef>
                <a:spcPts val="285"/>
              </a:spcBef>
              <a:buFont typeface="Wingdings" panose="05000000000000000000" pitchFamily="2" charset="2"/>
              <a:buChar char="Ø"/>
              <a:tabLst>
                <a:tab pos="596900" algn="l"/>
                <a:tab pos="597535" algn="l"/>
              </a:tabLst>
            </a:pPr>
            <a:r>
              <a:rPr lang="en-US" spc="-75" dirty="0">
                <a:latin typeface="Arial" panose="020B0604020202020204" pitchFamily="34" charset="0"/>
                <a:cs typeface="Arial" panose="020B0604020202020204" pitchFamily="34" charset="0"/>
              </a:rPr>
              <a:t>Feature Engineering</a:t>
            </a:r>
            <a:endParaRPr lang="en-US" spc="-75" dirty="0">
              <a:solidFill>
                <a:schemeClr val="tx1"/>
              </a:solidFill>
              <a:latin typeface="Arial" panose="020B0604020202020204" pitchFamily="34" charset="0"/>
              <a:cs typeface="Arial" panose="020B0604020202020204" pitchFamily="34" charset="0"/>
            </a:endParaRPr>
          </a:p>
          <a:p>
            <a:pPr marL="596900" indent="-331470" algn="l">
              <a:lnSpc>
                <a:spcPct val="100000"/>
              </a:lnSpc>
              <a:spcBef>
                <a:spcPts val="285"/>
              </a:spcBef>
              <a:buFont typeface="Wingdings" panose="05000000000000000000" pitchFamily="2" charset="2"/>
              <a:buChar char="Ø"/>
              <a:tabLst>
                <a:tab pos="596900" algn="l"/>
                <a:tab pos="597535" algn="l"/>
              </a:tabLst>
            </a:pPr>
            <a:r>
              <a:rPr lang="en-US" spc="-75" dirty="0">
                <a:solidFill>
                  <a:schemeClr val="tx1"/>
                </a:solidFill>
                <a:latin typeface="Arial" panose="020B0604020202020204" pitchFamily="34" charset="0"/>
                <a:cs typeface="Arial" panose="020B0604020202020204" pitchFamily="34" charset="0"/>
              </a:rPr>
              <a:t>Model Building with Classification  techniques</a:t>
            </a:r>
          </a:p>
          <a:p>
            <a:pPr marL="596900" indent="-331470" algn="l">
              <a:lnSpc>
                <a:spcPct val="100000"/>
              </a:lnSpc>
              <a:spcBef>
                <a:spcPts val="285"/>
              </a:spcBef>
              <a:buFont typeface="Wingdings" panose="05000000000000000000" pitchFamily="2" charset="2"/>
              <a:buChar char="Ø"/>
              <a:tabLst>
                <a:tab pos="596900" algn="l"/>
                <a:tab pos="597535" algn="l"/>
              </a:tabLst>
            </a:pPr>
            <a:r>
              <a:rPr lang="en-US" spc="-75" dirty="0" err="1">
                <a:solidFill>
                  <a:schemeClr val="tx1"/>
                </a:solidFill>
                <a:latin typeface="Arial" panose="020B0604020202020204" pitchFamily="34" charset="0"/>
                <a:cs typeface="Arial" panose="020B0604020202020204" pitchFamily="34" charset="0"/>
              </a:rPr>
              <a:t>Hypertuning</a:t>
            </a:r>
            <a:r>
              <a:rPr lang="en-US" spc="-75" dirty="0">
                <a:solidFill>
                  <a:schemeClr val="tx1"/>
                </a:solidFill>
                <a:latin typeface="Arial" panose="020B0604020202020204" pitchFamily="34" charset="0"/>
                <a:cs typeface="Arial" panose="020B0604020202020204" pitchFamily="34" charset="0"/>
              </a:rPr>
              <a:t> the  Best Model</a:t>
            </a:r>
          </a:p>
          <a:p>
            <a:pPr marL="596900" indent="-331470" algn="l">
              <a:lnSpc>
                <a:spcPct val="100000"/>
              </a:lnSpc>
              <a:spcBef>
                <a:spcPts val="285"/>
              </a:spcBef>
              <a:buFont typeface="Wingdings" panose="05000000000000000000" pitchFamily="2" charset="2"/>
              <a:buChar char="Ø"/>
              <a:tabLst>
                <a:tab pos="596900" algn="l"/>
                <a:tab pos="597535" algn="l"/>
              </a:tabLst>
            </a:pPr>
            <a:r>
              <a:rPr lang="en-US" spc="-75" dirty="0">
                <a:latin typeface="Arial" panose="020B0604020202020204" pitchFamily="34" charset="0"/>
                <a:cs typeface="Arial" panose="020B0604020202020204" pitchFamily="34" charset="0"/>
              </a:rPr>
              <a:t>Conclusion</a:t>
            </a:r>
            <a:endParaRPr lang="en-US" spc="-75" dirty="0">
              <a:solidFill>
                <a:schemeClr val="tx1"/>
              </a:solidFill>
              <a:latin typeface="Arial" panose="020B0604020202020204" pitchFamily="34" charset="0"/>
              <a:cs typeface="Arial" panose="020B0604020202020204" pitchFamily="34" charset="0"/>
            </a:endParaRPr>
          </a:p>
          <a:p>
            <a:pPr marL="596900" indent="-331470" algn="l">
              <a:lnSpc>
                <a:spcPct val="100000"/>
              </a:lnSpc>
              <a:spcBef>
                <a:spcPts val="285"/>
              </a:spcBef>
              <a:buFont typeface="Wingdings" panose="05000000000000000000" pitchFamily="2" charset="2"/>
              <a:buChar char="Ø"/>
              <a:tabLst>
                <a:tab pos="596900" algn="l"/>
                <a:tab pos="597535" algn="l"/>
              </a:tabLst>
            </a:pPr>
            <a:endParaRPr lang="en-US" spc="-75" dirty="0">
              <a:solidFill>
                <a:schemeClr val="tx1"/>
              </a:solidFill>
              <a:latin typeface="Arial" panose="020B0604020202020204" pitchFamily="34" charset="0"/>
              <a:cs typeface="Arial" panose="020B0604020202020204" pitchFamily="34" charset="0"/>
            </a:endParaRPr>
          </a:p>
        </p:txBody>
      </p:sp>
      <p:pic>
        <p:nvPicPr>
          <p:cNvPr id="2052" name="Picture 4" descr="Malignant Comment Classification | Kaggle">
            <a:extLst>
              <a:ext uri="{FF2B5EF4-FFF2-40B4-BE49-F238E27FC236}">
                <a16:creationId xmlns:a16="http://schemas.microsoft.com/office/drawing/2014/main" id="{0D16643A-45E7-4C05-A64E-E1F8A1F151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750" y="81339"/>
            <a:ext cx="4667250" cy="98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3033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423E8-23D3-4E24-9679-BBB076161F80}"/>
              </a:ext>
            </a:extLst>
          </p:cNvPr>
          <p:cNvSpPr>
            <a:spLocks noGrp="1"/>
          </p:cNvSpPr>
          <p:nvPr>
            <p:ph type="title"/>
          </p:nvPr>
        </p:nvSpPr>
        <p:spPr>
          <a:xfrm>
            <a:off x="838200" y="365125"/>
            <a:ext cx="10515600" cy="604359"/>
          </a:xfrm>
        </p:spPr>
        <p:txBody>
          <a:bodyPr>
            <a:normAutofit fontScale="90000"/>
          </a:bodyPr>
          <a:lstStyle/>
          <a:p>
            <a:r>
              <a:rPr lang="en-IN" b="1" dirty="0">
                <a:latin typeface="+mn-lt"/>
              </a:rPr>
              <a:t>ROC _AUC CURVE</a:t>
            </a:r>
          </a:p>
        </p:txBody>
      </p:sp>
      <p:pic>
        <p:nvPicPr>
          <p:cNvPr id="5" name="Content Placeholder 4">
            <a:extLst>
              <a:ext uri="{FF2B5EF4-FFF2-40B4-BE49-F238E27FC236}">
                <a16:creationId xmlns:a16="http://schemas.microsoft.com/office/drawing/2014/main" id="{531D63F7-5CA5-48AD-9C27-97640A543B9D}"/>
              </a:ext>
            </a:extLst>
          </p:cNvPr>
          <p:cNvPicPr>
            <a:picLocks noGrp="1" noChangeAspect="1"/>
          </p:cNvPicPr>
          <p:nvPr>
            <p:ph idx="1"/>
          </p:nvPr>
        </p:nvPicPr>
        <p:blipFill>
          <a:blip r:embed="rId2"/>
          <a:stretch>
            <a:fillRect/>
          </a:stretch>
        </p:blipFill>
        <p:spPr>
          <a:xfrm>
            <a:off x="1111905" y="1216723"/>
            <a:ext cx="9695642" cy="4225610"/>
          </a:xfrm>
        </p:spPr>
      </p:pic>
    </p:spTree>
    <p:extLst>
      <p:ext uri="{BB962C8B-B14F-4D97-AF65-F5344CB8AC3E}">
        <p14:creationId xmlns:p14="http://schemas.microsoft.com/office/powerpoint/2010/main" val="3927543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A431-61F5-4E7A-9667-6E42F3CCB679}"/>
              </a:ext>
            </a:extLst>
          </p:cNvPr>
          <p:cNvSpPr>
            <a:spLocks noGrp="1"/>
          </p:cNvSpPr>
          <p:nvPr>
            <p:ph type="title"/>
          </p:nvPr>
        </p:nvSpPr>
        <p:spPr>
          <a:xfrm>
            <a:off x="838200" y="365125"/>
            <a:ext cx="10515600" cy="833755"/>
          </a:xfrm>
        </p:spPr>
        <p:txBody>
          <a:bodyPr>
            <a:normAutofit fontScale="90000"/>
          </a:bodyPr>
          <a:lstStyle/>
          <a:p>
            <a:pPr algn="ctr"/>
            <a:br>
              <a:rPr lang="en-IN" sz="4400" b="1" dirty="0">
                <a:effectLst/>
                <a:latin typeface="Calibri" panose="020F0502020204030204" pitchFamily="34" charset="0"/>
                <a:ea typeface="Calibri" panose="020F0502020204030204" pitchFamily="34" charset="0"/>
                <a:cs typeface="Times New Roman" panose="02020603050405020304" pitchFamily="18" charset="0"/>
              </a:rPr>
            </a:br>
            <a:r>
              <a:rPr lang="en-IN" sz="4400" b="1" dirty="0">
                <a:effectLst/>
                <a:latin typeface="Calibri" panose="020F0502020204030204" pitchFamily="34" charset="0"/>
                <a:ea typeface="Calibri" panose="020F0502020204030204" pitchFamily="34" charset="0"/>
                <a:cs typeface="Times New Roman" panose="02020603050405020304" pitchFamily="18" charset="0"/>
              </a:rPr>
              <a:t>CONCLUSION </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D7BF103-F9DA-43B6-A90D-2AC3592042EB}"/>
              </a:ext>
            </a:extLst>
          </p:cNvPr>
          <p:cNvSpPr>
            <a:spLocks noGrp="1"/>
          </p:cNvSpPr>
          <p:nvPr>
            <p:ph idx="1"/>
          </p:nvPr>
        </p:nvSpPr>
        <p:spPr>
          <a:xfrm>
            <a:off x="838200" y="1825625"/>
            <a:ext cx="10515600" cy="2841266"/>
          </a:xfrm>
        </p:spPr>
        <p:txBody>
          <a:bodyPr/>
          <a:lstStyle/>
          <a:p>
            <a:pPr marL="0" indent="0">
              <a:buNone/>
            </a:pPr>
            <a:r>
              <a:rPr lang="en-IN" sz="3200" b="1" dirty="0"/>
              <a:t>FINAL OBSERVATION:</a:t>
            </a:r>
          </a:p>
          <a:p>
            <a:pPr marL="0" indent="0">
              <a:buNone/>
            </a:pPr>
            <a:endParaRPr lang="en-IN" dirty="0"/>
          </a:p>
          <a:p>
            <a:pPr>
              <a:buFont typeface="Wingdings" panose="05000000000000000000" pitchFamily="2" charset="2"/>
              <a:buChar char="v"/>
            </a:pPr>
            <a:r>
              <a:rPr lang="en-US" dirty="0"/>
              <a:t>Finally we have saved the Random Forest Classifier Model.</a:t>
            </a:r>
          </a:p>
          <a:p>
            <a:pPr>
              <a:buFont typeface="Wingdings" panose="05000000000000000000" pitchFamily="2" charset="2"/>
              <a:buChar char="v"/>
            </a:pPr>
            <a:endParaRPr lang="en-US" dirty="0"/>
          </a:p>
          <a:p>
            <a:pPr marL="0" indent="0">
              <a:buNone/>
            </a:pPr>
            <a:endParaRPr lang="en-IN" dirty="0"/>
          </a:p>
        </p:txBody>
      </p:sp>
    </p:spTree>
    <p:extLst>
      <p:ext uri="{BB962C8B-B14F-4D97-AF65-F5344CB8AC3E}">
        <p14:creationId xmlns:p14="http://schemas.microsoft.com/office/powerpoint/2010/main" val="4173768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note Pictures, Thank you note Stock Photos &amp; Images |  Depositphotos®">
            <a:extLst>
              <a:ext uri="{FF2B5EF4-FFF2-40B4-BE49-F238E27FC236}">
                <a16:creationId xmlns:a16="http://schemas.microsoft.com/office/drawing/2014/main" id="{80F12DDD-063B-4387-B752-14848D57DF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2183" y="1476375"/>
            <a:ext cx="6444868" cy="195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14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65D24-7F4E-4888-8FC1-546EB415484E}"/>
              </a:ext>
            </a:extLst>
          </p:cNvPr>
          <p:cNvSpPr>
            <a:spLocks noGrp="1"/>
          </p:cNvSpPr>
          <p:nvPr>
            <p:ph type="ctrTitle"/>
          </p:nvPr>
        </p:nvSpPr>
        <p:spPr>
          <a:xfrm>
            <a:off x="690879" y="272415"/>
            <a:ext cx="9356503" cy="796221"/>
          </a:xfrm>
        </p:spPr>
        <p:txBody>
          <a:bodyPr>
            <a:normAutofit fontScale="90000"/>
          </a:bodyPr>
          <a:lstStyle/>
          <a:p>
            <a:pPr algn="l"/>
            <a:r>
              <a:rPr lang="en-IN" b="1" dirty="0"/>
              <a:t>Problem Statement</a:t>
            </a:r>
          </a:p>
        </p:txBody>
      </p:sp>
      <p:sp>
        <p:nvSpPr>
          <p:cNvPr id="3" name="Subtitle 2">
            <a:extLst>
              <a:ext uri="{FF2B5EF4-FFF2-40B4-BE49-F238E27FC236}">
                <a16:creationId xmlns:a16="http://schemas.microsoft.com/office/drawing/2014/main" id="{A2007E10-17BA-40D5-ABAD-F74284BCA63F}"/>
              </a:ext>
            </a:extLst>
          </p:cNvPr>
          <p:cNvSpPr>
            <a:spLocks noGrp="1"/>
          </p:cNvSpPr>
          <p:nvPr>
            <p:ph type="subTitle" idx="1"/>
          </p:nvPr>
        </p:nvSpPr>
        <p:spPr>
          <a:xfrm>
            <a:off x="523240" y="1068636"/>
            <a:ext cx="10175240" cy="5352484"/>
          </a:xfrm>
        </p:spPr>
        <p:txBody>
          <a:bodyPr>
            <a:normAutofit fontScale="70000" lnSpcReduction="20000"/>
          </a:bodyPr>
          <a:lstStyle/>
          <a:p>
            <a:pPr algn="l"/>
            <a:endParaRPr lang="en-US" b="0" i="0" dirty="0">
              <a:solidFill>
                <a:srgbClr val="000000"/>
              </a:solidFill>
              <a:effectLst/>
              <a:latin typeface="Helvetica Neue"/>
            </a:endParaRPr>
          </a:p>
          <a:p>
            <a:pPr marL="457200" indent="-457200" algn="l">
              <a:buFont typeface="Wingdings" panose="05000000000000000000" pitchFamily="2" charset="2"/>
              <a:buChar char="Ø"/>
            </a:pPr>
            <a:r>
              <a:rPr lang="en-US" sz="2600" b="0" i="0" dirty="0">
                <a:solidFill>
                  <a:srgbClr val="000000"/>
                </a:solidFill>
                <a:effectLst/>
                <a:latin typeface="Helvetica Neue"/>
              </a:rPr>
              <a:t>The proliferation of social media enables people to express their opinions widely online. However, at the same time, this has resulted in the emergence of conflict and hate, making online environments uninviting for users.</a:t>
            </a:r>
          </a:p>
          <a:p>
            <a:pPr marL="457200" indent="-457200" algn="l">
              <a:buFont typeface="Wingdings" panose="05000000000000000000" pitchFamily="2" charset="2"/>
              <a:buChar char="Ø"/>
            </a:pPr>
            <a:r>
              <a:rPr lang="en-US" sz="2600" b="0" i="0" dirty="0">
                <a:solidFill>
                  <a:srgbClr val="000000"/>
                </a:solidFill>
                <a:effectLst/>
                <a:latin typeface="Helvetica Neue"/>
              </a:rPr>
              <a:t> Although researchers have found that hate is a problem across multiple platforms, there is a lack of models for online hate detection. Online hate, described as abusive language, aggression, cyberbullying, hatefulness and many others has been identified as a major threat on online social media platforms. Social media platforms are the most prominent grounds for such toxic </a:t>
            </a:r>
            <a:r>
              <a:rPr lang="en-US" sz="2600" b="0" i="0" dirty="0" err="1">
                <a:solidFill>
                  <a:srgbClr val="000000"/>
                </a:solidFill>
                <a:effectLst/>
                <a:latin typeface="Helvetica Neue"/>
              </a:rPr>
              <a:t>behaviour</a:t>
            </a:r>
            <a:r>
              <a:rPr lang="en-US" sz="2600" b="0" i="0" dirty="0">
                <a:solidFill>
                  <a:srgbClr val="000000"/>
                </a:solidFill>
                <a:effectLst/>
                <a:latin typeface="Helvetica Neue"/>
              </a:rPr>
              <a:t>.</a:t>
            </a:r>
          </a:p>
          <a:p>
            <a:pPr marL="457200" indent="-457200" algn="l">
              <a:buFont typeface="Wingdings" panose="05000000000000000000" pitchFamily="2" charset="2"/>
              <a:buChar char="Ø"/>
            </a:pPr>
            <a:r>
              <a:rPr lang="en-US" sz="2600" b="0" i="0" dirty="0">
                <a:solidFill>
                  <a:srgbClr val="000000"/>
                </a:solidFill>
                <a:effectLst/>
                <a:latin typeface="Helvetica Neue"/>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a:t>
            </a:r>
          </a:p>
          <a:p>
            <a:pPr marL="457200" indent="-457200" algn="l">
              <a:buFont typeface="Wingdings" panose="05000000000000000000" pitchFamily="2" charset="2"/>
              <a:buChar char="Ø"/>
            </a:pPr>
            <a:r>
              <a:rPr lang="en-US" sz="2600" b="0" i="0" dirty="0">
                <a:solidFill>
                  <a:srgbClr val="000000"/>
                </a:solidFill>
                <a:effectLst/>
                <a:latin typeface="Helvetica Neue"/>
              </a:rPr>
              <a:t>Internet comments are bastions of hatred and vitriol. While online anonymity has provided a new outlet for aggression and hate speech, machine learning can be used to fight it.</a:t>
            </a:r>
          </a:p>
          <a:p>
            <a:pPr marL="457200" indent="-457200" algn="l">
              <a:buFont typeface="Wingdings" panose="05000000000000000000" pitchFamily="2" charset="2"/>
              <a:buChar char="Ø"/>
            </a:pPr>
            <a:r>
              <a:rPr lang="en-US" sz="2600" b="0" i="0" dirty="0">
                <a:solidFill>
                  <a:srgbClr val="000000"/>
                </a:solidFill>
                <a:effectLst/>
                <a:latin typeface="Helvetica Neue"/>
              </a:rPr>
              <a:t> The problem we sought to solve was the tagging of internet comments that are aggressive towards other users. This means that insults to third parties such as celebrities will be tagged as unoffensive, but “u are an idiot” is clearly offensive. </a:t>
            </a:r>
          </a:p>
          <a:p>
            <a:pPr marL="457200" indent="-457200" algn="l">
              <a:buFont typeface="Wingdings" panose="05000000000000000000" pitchFamily="2" charset="2"/>
              <a:buChar char="Ø"/>
            </a:pPr>
            <a:r>
              <a:rPr lang="en-US" sz="2600" b="0" i="0" dirty="0">
                <a:solidFill>
                  <a:srgbClr val="000000"/>
                </a:solidFill>
                <a:effectLst/>
                <a:latin typeface="Helvetica Neue"/>
              </a:rPr>
              <a:t>Our goal is to build a prototype of online hate and abuse comment classifier which can used to classify hate and offensive comments so that it can be controlled and restricted from spreading hatred and cyberbullying.</a:t>
            </a:r>
          </a:p>
        </p:txBody>
      </p:sp>
      <p:pic>
        <p:nvPicPr>
          <p:cNvPr id="3074" name="Picture 2" descr="Malignant Comment Classification | Kaggle">
            <a:extLst>
              <a:ext uri="{FF2B5EF4-FFF2-40B4-BE49-F238E27FC236}">
                <a16:creationId xmlns:a16="http://schemas.microsoft.com/office/drawing/2014/main" id="{A17D02A5-FAA1-4487-B07D-FC4E98CA28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0537" y="121897"/>
            <a:ext cx="4478243" cy="98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405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391C7-CB4B-4FA4-AE4A-C5F50F649FC2}"/>
              </a:ext>
            </a:extLst>
          </p:cNvPr>
          <p:cNvSpPr>
            <a:spLocks noGrp="1"/>
          </p:cNvSpPr>
          <p:nvPr>
            <p:ph type="ctrTitle"/>
          </p:nvPr>
        </p:nvSpPr>
        <p:spPr>
          <a:xfrm>
            <a:off x="670560" y="447040"/>
            <a:ext cx="4088727" cy="1030333"/>
          </a:xfrm>
        </p:spPr>
        <p:txBody>
          <a:bodyPr>
            <a:normAutofit/>
          </a:bodyPr>
          <a:lstStyle/>
          <a:p>
            <a:r>
              <a:rPr lang="en-IN" sz="4400" b="1" spc="-95" dirty="0">
                <a:latin typeface="+mn-lt"/>
              </a:rPr>
              <a:t>Data</a:t>
            </a:r>
            <a:r>
              <a:rPr lang="en-IN" sz="4400" b="1" spc="-245" dirty="0">
                <a:latin typeface="+mn-lt"/>
              </a:rPr>
              <a:t> </a:t>
            </a:r>
            <a:r>
              <a:rPr lang="en-IN" sz="4400" b="1" spc="-125" dirty="0">
                <a:latin typeface="+mn-lt"/>
              </a:rPr>
              <a:t>Summary</a:t>
            </a:r>
            <a:endParaRPr lang="en-IN" sz="4400" b="1" dirty="0">
              <a:latin typeface="+mn-lt"/>
            </a:endParaRPr>
          </a:p>
        </p:txBody>
      </p:sp>
      <p:sp>
        <p:nvSpPr>
          <p:cNvPr id="6" name="Rectangle 3">
            <a:extLst>
              <a:ext uri="{FF2B5EF4-FFF2-40B4-BE49-F238E27FC236}">
                <a16:creationId xmlns:a16="http://schemas.microsoft.com/office/drawing/2014/main" id="{B718C50B-66CE-4841-8D3C-43455B8A0622}"/>
              </a:ext>
            </a:extLst>
          </p:cNvPr>
          <p:cNvSpPr>
            <a:spLocks noGrp="1" noChangeArrowheads="1"/>
          </p:cNvSpPr>
          <p:nvPr>
            <p:ph type="subTitle" idx="1"/>
          </p:nvPr>
        </p:nvSpPr>
        <p:spPr bwMode="auto">
          <a:xfrm>
            <a:off x="387350" y="696354"/>
            <a:ext cx="11134090" cy="52172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algn="l"/>
            <a:r>
              <a:rPr lang="en-US" b="1" i="0" dirty="0">
                <a:solidFill>
                  <a:srgbClr val="000000"/>
                </a:solidFill>
                <a:effectLst/>
                <a:latin typeface="Helvetica Neue"/>
              </a:rPr>
              <a:t>FEATURES:</a:t>
            </a:r>
          </a:p>
          <a:p>
            <a:pPr algn="l"/>
            <a:endParaRPr lang="en-US" b="1" i="0" dirty="0">
              <a:solidFill>
                <a:srgbClr val="000000"/>
              </a:solidFill>
              <a:effectLst/>
              <a:latin typeface="Helvetica Neue"/>
            </a:endParaRPr>
          </a:p>
          <a:p>
            <a:pPr algn="l">
              <a:buFont typeface="+mj-lt"/>
              <a:buAutoNum type="arabicPeriod"/>
            </a:pPr>
            <a:r>
              <a:rPr lang="en-US" sz="2000" b="1" i="0" dirty="0">
                <a:solidFill>
                  <a:srgbClr val="000000"/>
                </a:solidFill>
                <a:effectLst/>
                <a:latin typeface="Helvetica Neue"/>
              </a:rPr>
              <a:t>Malignant:</a:t>
            </a:r>
            <a:r>
              <a:rPr lang="en-US" sz="2000" b="0" i="0" dirty="0">
                <a:solidFill>
                  <a:srgbClr val="000000"/>
                </a:solidFill>
                <a:effectLst/>
                <a:latin typeface="Helvetica Neue"/>
              </a:rPr>
              <a:t> It is the Label column, which includes values 0 and 1, denoting if the comment is malignant or not.</a:t>
            </a:r>
          </a:p>
          <a:p>
            <a:pPr algn="l">
              <a:buFont typeface="+mj-lt"/>
              <a:buAutoNum type="arabicPeriod"/>
            </a:pPr>
            <a:r>
              <a:rPr lang="en-US" sz="2000" b="1" i="0" dirty="0">
                <a:solidFill>
                  <a:srgbClr val="000000"/>
                </a:solidFill>
                <a:effectLst/>
                <a:latin typeface="Helvetica Neue"/>
              </a:rPr>
              <a:t>Highly Malignant: </a:t>
            </a:r>
            <a:r>
              <a:rPr lang="en-US" sz="2000" b="0" i="0" dirty="0">
                <a:solidFill>
                  <a:srgbClr val="000000"/>
                </a:solidFill>
                <a:effectLst/>
                <a:latin typeface="Helvetica Neue"/>
              </a:rPr>
              <a:t>It denotes comments that are highly malignant and hurtful.</a:t>
            </a:r>
          </a:p>
          <a:p>
            <a:pPr algn="l">
              <a:buFont typeface="+mj-lt"/>
              <a:buAutoNum type="arabicPeriod"/>
            </a:pPr>
            <a:r>
              <a:rPr lang="en-US" sz="2000" b="1" i="0" dirty="0">
                <a:solidFill>
                  <a:srgbClr val="000000"/>
                </a:solidFill>
                <a:effectLst/>
                <a:latin typeface="Helvetica Neue"/>
              </a:rPr>
              <a:t>Rude:</a:t>
            </a:r>
            <a:r>
              <a:rPr lang="en-US" sz="2000" b="0" i="0" dirty="0">
                <a:solidFill>
                  <a:srgbClr val="000000"/>
                </a:solidFill>
                <a:effectLst/>
                <a:latin typeface="Helvetica Neue"/>
              </a:rPr>
              <a:t> It denotes comments that are very rude and offensive.</a:t>
            </a:r>
          </a:p>
          <a:p>
            <a:pPr algn="l">
              <a:buFont typeface="+mj-lt"/>
              <a:buAutoNum type="arabicPeriod"/>
            </a:pPr>
            <a:r>
              <a:rPr lang="en-US" sz="2000" b="1" i="0" dirty="0">
                <a:solidFill>
                  <a:srgbClr val="000000"/>
                </a:solidFill>
                <a:effectLst/>
                <a:latin typeface="Helvetica Neue"/>
              </a:rPr>
              <a:t>Threat:</a:t>
            </a:r>
            <a:r>
              <a:rPr lang="en-US" sz="2000" b="0" i="0" dirty="0">
                <a:solidFill>
                  <a:srgbClr val="000000"/>
                </a:solidFill>
                <a:effectLst/>
                <a:latin typeface="Helvetica Neue"/>
              </a:rPr>
              <a:t> It contains indication of the comments that are giving any threat to someone.</a:t>
            </a:r>
          </a:p>
          <a:p>
            <a:pPr algn="l">
              <a:buFont typeface="+mj-lt"/>
              <a:buAutoNum type="arabicPeriod"/>
            </a:pPr>
            <a:r>
              <a:rPr lang="en-US" sz="2000" b="1" i="0" dirty="0">
                <a:solidFill>
                  <a:srgbClr val="000000"/>
                </a:solidFill>
                <a:effectLst/>
                <a:latin typeface="Helvetica Neue"/>
              </a:rPr>
              <a:t>Abuse: </a:t>
            </a:r>
            <a:r>
              <a:rPr lang="en-US" sz="2000" b="0" i="0" dirty="0">
                <a:solidFill>
                  <a:srgbClr val="000000"/>
                </a:solidFill>
                <a:effectLst/>
                <a:latin typeface="Helvetica Neue"/>
              </a:rPr>
              <a:t>It is for comments that are abusive in nature.</a:t>
            </a:r>
          </a:p>
          <a:p>
            <a:pPr algn="l">
              <a:buFont typeface="+mj-lt"/>
              <a:buAutoNum type="arabicPeriod"/>
            </a:pPr>
            <a:r>
              <a:rPr lang="en-US" sz="2000" b="1" i="0" dirty="0">
                <a:solidFill>
                  <a:srgbClr val="000000"/>
                </a:solidFill>
                <a:effectLst/>
                <a:latin typeface="Helvetica Neue"/>
              </a:rPr>
              <a:t>Loathe:</a:t>
            </a:r>
            <a:r>
              <a:rPr lang="en-US" sz="2000" b="0" i="0" dirty="0">
                <a:solidFill>
                  <a:srgbClr val="000000"/>
                </a:solidFill>
                <a:effectLst/>
                <a:latin typeface="Helvetica Neue"/>
              </a:rPr>
              <a:t> It describes the comments which are hateful and loathing in nature.</a:t>
            </a:r>
          </a:p>
          <a:p>
            <a:pPr algn="l">
              <a:buFont typeface="+mj-lt"/>
              <a:buAutoNum type="arabicPeriod"/>
            </a:pPr>
            <a:r>
              <a:rPr lang="en-US" sz="2000" b="1" i="0" dirty="0">
                <a:solidFill>
                  <a:srgbClr val="000000"/>
                </a:solidFill>
                <a:effectLst/>
                <a:latin typeface="Helvetica Neue"/>
              </a:rPr>
              <a:t>ID: </a:t>
            </a:r>
            <a:r>
              <a:rPr lang="en-US" sz="2000" b="0" i="0" dirty="0">
                <a:solidFill>
                  <a:srgbClr val="000000"/>
                </a:solidFill>
                <a:effectLst/>
                <a:latin typeface="Helvetica Neue"/>
              </a:rPr>
              <a:t>It includes unique Ids associated with each comment text given.</a:t>
            </a:r>
          </a:p>
          <a:p>
            <a:pPr algn="l">
              <a:buFont typeface="+mj-lt"/>
              <a:buAutoNum type="arabicPeriod"/>
            </a:pPr>
            <a:r>
              <a:rPr lang="en-US" sz="2000" b="1" i="0" dirty="0">
                <a:solidFill>
                  <a:srgbClr val="000000"/>
                </a:solidFill>
                <a:effectLst/>
                <a:latin typeface="Helvetica Neue"/>
              </a:rPr>
              <a:t>Comment text: </a:t>
            </a:r>
            <a:r>
              <a:rPr lang="en-US" sz="2000" b="0" i="0" dirty="0">
                <a:solidFill>
                  <a:srgbClr val="000000"/>
                </a:solidFill>
                <a:effectLst/>
                <a:latin typeface="Helvetica Neue"/>
              </a:rPr>
              <a:t>This column contains the comments extracted from various social media platforms.</a:t>
            </a:r>
          </a:p>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26626" name="Picture 2" descr="Data Summary Report – Avondale Choice Dashboard">
            <a:extLst>
              <a:ext uri="{FF2B5EF4-FFF2-40B4-BE49-F238E27FC236}">
                <a16:creationId xmlns:a16="http://schemas.microsoft.com/office/drawing/2014/main" id="{E72A3318-B2A3-4AA5-8CF1-24EDD327E1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0607" y="43983"/>
            <a:ext cx="2559954" cy="1237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315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D0B47-0ACA-4C54-B64B-4D06FED06814}"/>
              </a:ext>
            </a:extLst>
          </p:cNvPr>
          <p:cNvSpPr>
            <a:spLocks noGrp="1"/>
          </p:cNvSpPr>
          <p:nvPr>
            <p:ph type="title"/>
          </p:nvPr>
        </p:nvSpPr>
        <p:spPr>
          <a:xfrm>
            <a:off x="838200" y="365125"/>
            <a:ext cx="10515600" cy="635539"/>
          </a:xfrm>
        </p:spPr>
        <p:txBody>
          <a:bodyPr>
            <a:normAutofit fontScale="90000"/>
          </a:bodyPr>
          <a:lstStyle/>
          <a:p>
            <a:r>
              <a:rPr lang="en-IN" b="1" dirty="0"/>
              <a:t>Data </a:t>
            </a:r>
            <a:r>
              <a:rPr lang="en-IN" b="1" dirty="0" err="1"/>
              <a:t>Preprocessing</a:t>
            </a:r>
            <a:endParaRPr lang="en-IN" b="1" dirty="0"/>
          </a:p>
        </p:txBody>
      </p:sp>
      <p:sp>
        <p:nvSpPr>
          <p:cNvPr id="3" name="Content Placeholder 2">
            <a:extLst>
              <a:ext uri="{FF2B5EF4-FFF2-40B4-BE49-F238E27FC236}">
                <a16:creationId xmlns:a16="http://schemas.microsoft.com/office/drawing/2014/main" id="{0C815B4C-65E5-407C-9957-2AA681A14AB0}"/>
              </a:ext>
            </a:extLst>
          </p:cNvPr>
          <p:cNvSpPr>
            <a:spLocks noGrp="1"/>
          </p:cNvSpPr>
          <p:nvPr>
            <p:ph idx="1"/>
          </p:nvPr>
        </p:nvSpPr>
        <p:spPr>
          <a:xfrm>
            <a:off x="838200" y="1000664"/>
            <a:ext cx="10515600" cy="5176299"/>
          </a:xfrm>
        </p:spPr>
        <p:txBody>
          <a:bodyPr>
            <a:normAutofit lnSpcReduction="10000"/>
          </a:bodyPr>
          <a:lstStyle/>
          <a:p>
            <a:pPr marL="514350" indent="-514350">
              <a:buAutoNum type="arabicPeriod"/>
            </a:pPr>
            <a:r>
              <a:rPr lang="en-US" dirty="0"/>
              <a:t> Convert to lower</a:t>
            </a:r>
          </a:p>
          <a:p>
            <a:pPr marL="514350" indent="-514350">
              <a:buAutoNum type="arabicPeriod"/>
            </a:pPr>
            <a:r>
              <a:rPr lang="en-IN" dirty="0"/>
              <a:t>Replace email address</a:t>
            </a:r>
          </a:p>
          <a:p>
            <a:pPr marL="514350" indent="-514350">
              <a:buAutoNum type="arabicPeriod"/>
            </a:pPr>
            <a:r>
              <a:rPr lang="en-IN" dirty="0"/>
              <a:t>Replace web address</a:t>
            </a:r>
          </a:p>
          <a:p>
            <a:pPr marL="514350" indent="-514350">
              <a:buAutoNum type="arabicPeriod"/>
            </a:pPr>
            <a:r>
              <a:rPr lang="en-IN" dirty="0"/>
              <a:t>Replace money symbols </a:t>
            </a:r>
          </a:p>
          <a:p>
            <a:pPr marL="514350" indent="-514350">
              <a:buAutoNum type="arabicPeriod"/>
            </a:pPr>
            <a:r>
              <a:rPr lang="en-US" dirty="0"/>
              <a:t>Replace 10 digit phone numbers (formats include </a:t>
            </a:r>
            <a:r>
              <a:rPr lang="en-US" dirty="0" err="1"/>
              <a:t>paranthesis</a:t>
            </a:r>
            <a:r>
              <a:rPr lang="en-US" dirty="0"/>
              <a:t>, spaces, no spaces, dashes) with '</a:t>
            </a:r>
            <a:r>
              <a:rPr lang="en-US" dirty="0" err="1"/>
              <a:t>phonenumber</a:t>
            </a:r>
            <a:r>
              <a:rPr lang="en-US" dirty="0"/>
              <a:t>’</a:t>
            </a:r>
          </a:p>
          <a:p>
            <a:pPr marL="514350" indent="-514350">
              <a:buAutoNum type="arabicPeriod"/>
            </a:pPr>
            <a:r>
              <a:rPr lang="en-US" dirty="0"/>
              <a:t>Replace numbers with '</a:t>
            </a:r>
            <a:r>
              <a:rPr lang="en-US" dirty="0" err="1"/>
              <a:t>numbr</a:t>
            </a:r>
            <a:r>
              <a:rPr lang="en-US" dirty="0"/>
              <a:t>’</a:t>
            </a:r>
          </a:p>
          <a:p>
            <a:pPr marL="514350" indent="-514350">
              <a:buAutoNum type="arabicPeriod"/>
            </a:pPr>
            <a:r>
              <a:rPr lang="en-US" dirty="0"/>
              <a:t>Finding the </a:t>
            </a:r>
            <a:r>
              <a:rPr lang="en-US" dirty="0" err="1"/>
              <a:t>stopwords</a:t>
            </a:r>
            <a:r>
              <a:rPr lang="en-US" dirty="0"/>
              <a:t>.</a:t>
            </a:r>
          </a:p>
          <a:p>
            <a:pPr marL="514350" indent="-514350">
              <a:buAutoNum type="arabicPeriod"/>
            </a:pPr>
            <a:r>
              <a:rPr lang="en-US" dirty="0"/>
              <a:t>Applying lemmatization.</a:t>
            </a:r>
          </a:p>
          <a:p>
            <a:pPr marL="514350" indent="-514350">
              <a:buAutoNum type="arabicPeriod"/>
            </a:pPr>
            <a:r>
              <a:rPr lang="en-US" dirty="0"/>
              <a:t>Analyzing of loud words which are offensive, hurting and not acceptable</a:t>
            </a:r>
            <a:endParaRPr lang="en-IN" dirty="0"/>
          </a:p>
        </p:txBody>
      </p:sp>
    </p:spTree>
    <p:extLst>
      <p:ext uri="{BB962C8B-B14F-4D97-AF65-F5344CB8AC3E}">
        <p14:creationId xmlns:p14="http://schemas.microsoft.com/office/powerpoint/2010/main" val="3109037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A747D-EA6F-4348-80E4-1DEBBDE9C45B}"/>
              </a:ext>
            </a:extLst>
          </p:cNvPr>
          <p:cNvSpPr>
            <a:spLocks noGrp="1"/>
          </p:cNvSpPr>
          <p:nvPr>
            <p:ph type="title"/>
          </p:nvPr>
        </p:nvSpPr>
        <p:spPr>
          <a:xfrm>
            <a:off x="838200" y="365125"/>
            <a:ext cx="10515600" cy="879781"/>
          </a:xfrm>
        </p:spPr>
        <p:txBody>
          <a:bodyPr/>
          <a:lstStyle/>
          <a:p>
            <a:r>
              <a:rPr lang="en-IN" b="1" dirty="0"/>
              <a:t>Data </a:t>
            </a:r>
            <a:r>
              <a:rPr lang="en-IN" b="1" dirty="0" err="1"/>
              <a:t>Preprocessing</a:t>
            </a:r>
            <a:endParaRPr lang="en-IN" dirty="0"/>
          </a:p>
        </p:txBody>
      </p:sp>
      <p:pic>
        <p:nvPicPr>
          <p:cNvPr id="9" name="Picture 8">
            <a:extLst>
              <a:ext uri="{FF2B5EF4-FFF2-40B4-BE49-F238E27FC236}">
                <a16:creationId xmlns:a16="http://schemas.microsoft.com/office/drawing/2014/main" id="{633CB5C5-D721-4416-9366-2E94FE8C0DF5}"/>
              </a:ext>
            </a:extLst>
          </p:cNvPr>
          <p:cNvPicPr>
            <a:picLocks noChangeAspect="1"/>
          </p:cNvPicPr>
          <p:nvPr/>
        </p:nvPicPr>
        <p:blipFill>
          <a:blip r:embed="rId2"/>
          <a:stretch>
            <a:fillRect/>
          </a:stretch>
        </p:blipFill>
        <p:spPr>
          <a:xfrm>
            <a:off x="917747" y="1244906"/>
            <a:ext cx="10356505" cy="3690650"/>
          </a:xfrm>
          <a:prstGeom prst="rect">
            <a:avLst/>
          </a:prstGeom>
        </p:spPr>
      </p:pic>
    </p:spTree>
    <p:extLst>
      <p:ext uri="{BB962C8B-B14F-4D97-AF65-F5344CB8AC3E}">
        <p14:creationId xmlns:p14="http://schemas.microsoft.com/office/powerpoint/2010/main" val="3580869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128B3C-89D8-4A56-BC22-E0C7A327D6A8}"/>
              </a:ext>
            </a:extLst>
          </p:cNvPr>
          <p:cNvPicPr>
            <a:picLocks noChangeAspect="1"/>
          </p:cNvPicPr>
          <p:nvPr/>
        </p:nvPicPr>
        <p:blipFill>
          <a:blip r:embed="rId2"/>
          <a:stretch>
            <a:fillRect/>
          </a:stretch>
        </p:blipFill>
        <p:spPr>
          <a:xfrm>
            <a:off x="627961" y="419015"/>
            <a:ext cx="10569522" cy="5508060"/>
          </a:xfrm>
          <a:prstGeom prst="rect">
            <a:avLst/>
          </a:prstGeom>
        </p:spPr>
      </p:pic>
    </p:spTree>
    <p:extLst>
      <p:ext uri="{BB962C8B-B14F-4D97-AF65-F5344CB8AC3E}">
        <p14:creationId xmlns:p14="http://schemas.microsoft.com/office/powerpoint/2010/main" val="2280549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DD75B4B-1946-4706-B9E9-39F83AE6174F}"/>
              </a:ext>
            </a:extLst>
          </p:cNvPr>
          <p:cNvPicPr>
            <a:picLocks noGrp="1" noChangeAspect="1"/>
          </p:cNvPicPr>
          <p:nvPr>
            <p:ph idx="1"/>
          </p:nvPr>
        </p:nvPicPr>
        <p:blipFill>
          <a:blip r:embed="rId2"/>
          <a:stretch>
            <a:fillRect/>
          </a:stretch>
        </p:blipFill>
        <p:spPr>
          <a:xfrm>
            <a:off x="838200" y="903384"/>
            <a:ext cx="9903246" cy="4975660"/>
          </a:xfrm>
        </p:spPr>
      </p:pic>
    </p:spTree>
    <p:extLst>
      <p:ext uri="{BB962C8B-B14F-4D97-AF65-F5344CB8AC3E}">
        <p14:creationId xmlns:p14="http://schemas.microsoft.com/office/powerpoint/2010/main" val="2122585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D716C5-9BA7-4307-8509-4620B59AB691}"/>
              </a:ext>
            </a:extLst>
          </p:cNvPr>
          <p:cNvPicPr>
            <a:picLocks noChangeAspect="1"/>
          </p:cNvPicPr>
          <p:nvPr/>
        </p:nvPicPr>
        <p:blipFill>
          <a:blip r:embed="rId2"/>
          <a:stretch>
            <a:fillRect/>
          </a:stretch>
        </p:blipFill>
        <p:spPr>
          <a:xfrm>
            <a:off x="778850" y="382140"/>
            <a:ext cx="10271067" cy="5918243"/>
          </a:xfrm>
          <a:prstGeom prst="rect">
            <a:avLst/>
          </a:prstGeom>
        </p:spPr>
      </p:pic>
    </p:spTree>
    <p:extLst>
      <p:ext uri="{BB962C8B-B14F-4D97-AF65-F5344CB8AC3E}">
        <p14:creationId xmlns:p14="http://schemas.microsoft.com/office/powerpoint/2010/main" val="739275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Used_Car_Price_Prediction PPT</Template>
  <TotalTime>4516</TotalTime>
  <Words>691</Words>
  <Application>Microsoft Office PowerPoint</Application>
  <PresentationFormat>Widescreen</PresentationFormat>
  <Paragraphs>76</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Helvetica Neue</vt:lpstr>
      <vt:lpstr>Wingdings</vt:lpstr>
      <vt:lpstr>Office Theme</vt:lpstr>
      <vt:lpstr>Malignant Comment Prediction</vt:lpstr>
      <vt:lpstr>Content</vt:lpstr>
      <vt:lpstr>Problem Statement</vt:lpstr>
      <vt:lpstr>Data Summary</vt:lpstr>
      <vt:lpstr>Data Preprocessing</vt:lpstr>
      <vt:lpstr>Data Preprocessing</vt:lpstr>
      <vt:lpstr>PowerPoint Presentation</vt:lpstr>
      <vt:lpstr>PowerPoint Presentation</vt:lpstr>
      <vt:lpstr>PowerPoint Presentation</vt:lpstr>
      <vt:lpstr>Exploratory Data Analysis ( EDA)</vt:lpstr>
      <vt:lpstr>Univariate Analysis of categorical variables</vt:lpstr>
      <vt:lpstr>Univariate Analysis of Numerical  variables</vt:lpstr>
      <vt:lpstr>Observation:  Malignant, rude and abusive words are highly correlated words for my dataset.</vt:lpstr>
      <vt:lpstr>Models used:</vt:lpstr>
      <vt:lpstr>Model  Building</vt:lpstr>
      <vt:lpstr>Fitting The Model</vt:lpstr>
      <vt:lpstr>Fitting The Model</vt:lpstr>
      <vt:lpstr>Accuracy of the Best Model (Random Forest Classifier)</vt:lpstr>
      <vt:lpstr>Best Model</vt:lpstr>
      <vt:lpstr>ROC _AUC CURVE</vt:lpstr>
      <vt:lpstr> 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Price Prediction</dc:title>
  <dc:creator>Gargi Saha Samanta</dc:creator>
  <cp:lastModifiedBy>Gargi Saha Samanta</cp:lastModifiedBy>
  <cp:revision>46</cp:revision>
  <dcterms:created xsi:type="dcterms:W3CDTF">2022-02-23T08:01:22Z</dcterms:created>
  <dcterms:modified xsi:type="dcterms:W3CDTF">2022-04-08T16:39:11Z</dcterms:modified>
</cp:coreProperties>
</file>