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D5F0-A3F7-61B8-196C-5E3C67F49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2D9E55-3D53-E125-1FE9-F979FB59A6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544F70-A01F-25EC-8DC8-381194B2BC1A}"/>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5" name="Footer Placeholder 4">
            <a:extLst>
              <a:ext uri="{FF2B5EF4-FFF2-40B4-BE49-F238E27FC236}">
                <a16:creationId xmlns:a16="http://schemas.microsoft.com/office/drawing/2014/main" id="{1463FA35-B335-780C-FE57-42682B53C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51ADB-B33C-6253-9CF3-A758074CFE1F}"/>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348656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2791-57EF-9299-3566-06AD3CCD12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ED16F6-B0CB-A785-CA7C-5789AF4FE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44441-2FCC-4205-77EE-6079F82C8A0A}"/>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5" name="Footer Placeholder 4">
            <a:extLst>
              <a:ext uri="{FF2B5EF4-FFF2-40B4-BE49-F238E27FC236}">
                <a16:creationId xmlns:a16="http://schemas.microsoft.com/office/drawing/2014/main" id="{1C885A06-4E42-4E61-B09A-2298904BC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E138B-1D13-041B-794A-EC5C238ECE37}"/>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194659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66E38-5CD7-3E5C-FAAC-E3BE559F78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5B9617-488F-52C4-D254-D35667ED7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203F6-016E-3E7C-98DA-563B227CD458}"/>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5" name="Footer Placeholder 4">
            <a:extLst>
              <a:ext uri="{FF2B5EF4-FFF2-40B4-BE49-F238E27FC236}">
                <a16:creationId xmlns:a16="http://schemas.microsoft.com/office/drawing/2014/main" id="{871067A7-E2E5-2F07-85AD-CCF6B780D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B099F-A631-6B8C-1631-AF1B360C6FB3}"/>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320469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B2FB-D362-097A-2BF4-F373927332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2CD08-D145-C6AC-C2D7-47018119F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43BAD-BE74-EFFE-540F-C63D97E88092}"/>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5" name="Footer Placeholder 4">
            <a:extLst>
              <a:ext uri="{FF2B5EF4-FFF2-40B4-BE49-F238E27FC236}">
                <a16:creationId xmlns:a16="http://schemas.microsoft.com/office/drawing/2014/main" id="{2D8BFAAD-925D-B4EF-C60F-9E9560D4E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03DBB5-0539-1D73-684F-812F87C22C57}"/>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337080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004B-A670-9518-3AB6-A1FE631DB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580E30-D782-FE83-B45C-D94A74586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5C7AB-60E7-921F-131A-26127E150741}"/>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5" name="Footer Placeholder 4">
            <a:extLst>
              <a:ext uri="{FF2B5EF4-FFF2-40B4-BE49-F238E27FC236}">
                <a16:creationId xmlns:a16="http://schemas.microsoft.com/office/drawing/2014/main" id="{24577527-1744-077E-0823-074C47FF9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38727-58B2-1F0F-1D88-D0AA8B174CC6}"/>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277355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F7C3-3578-7B21-17C4-EF84AF71A8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B510CB-9909-4B4F-2C39-698BC26BC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F77F50-49B2-168A-EB3F-59B3EB9F6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3F1373-19B3-80B5-BB8A-0DEE1E623C97}"/>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6" name="Footer Placeholder 5">
            <a:extLst>
              <a:ext uri="{FF2B5EF4-FFF2-40B4-BE49-F238E27FC236}">
                <a16:creationId xmlns:a16="http://schemas.microsoft.com/office/drawing/2014/main" id="{03AD2FA6-27C0-9A15-8300-83E44971F6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D7356-429D-FC06-B2E9-568D70A3EC00}"/>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317846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DA-4BA8-7E16-6BE3-0029A2756A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E1A84-D142-5A29-F745-0D393B76C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000E73-9040-6020-A896-2F0D9F7A5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B3CDB-E681-5EF8-ACAB-5EE8AE770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7F273-FE44-8787-6D96-9C2DF4194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FB3D28-6696-6D2A-A82D-5DAD3B99B845}"/>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8" name="Footer Placeholder 7">
            <a:extLst>
              <a:ext uri="{FF2B5EF4-FFF2-40B4-BE49-F238E27FC236}">
                <a16:creationId xmlns:a16="http://schemas.microsoft.com/office/drawing/2014/main" id="{77F53BC5-B693-6D99-EF3D-7CAFD8AB38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664221-4681-3D89-3624-43EACEC549A3}"/>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299887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D34D-F304-A28F-A66D-011FEC3654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1417D5-C4C0-75DB-CE5E-04FDA120591D}"/>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4" name="Footer Placeholder 3">
            <a:extLst>
              <a:ext uri="{FF2B5EF4-FFF2-40B4-BE49-F238E27FC236}">
                <a16:creationId xmlns:a16="http://schemas.microsoft.com/office/drawing/2014/main" id="{957696DA-129D-59DF-470C-C4E8789D56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92BDF7-8508-5A9E-2CD1-2965D84A1154}"/>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257467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166AB-5FFD-C634-0FDD-342751DBF9E2}"/>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3" name="Footer Placeholder 2">
            <a:extLst>
              <a:ext uri="{FF2B5EF4-FFF2-40B4-BE49-F238E27FC236}">
                <a16:creationId xmlns:a16="http://schemas.microsoft.com/office/drawing/2014/main" id="{4FA1CA46-A4C5-A137-BAEB-DD8CAA2B2F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A5B40A-BA38-9713-2BEF-4A68B244F2DA}"/>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243726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E60-F99C-1C99-4DD3-03F86CBDF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7D813F-440A-E543-4561-DEB5FDE0B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5780C4-C749-9515-527A-3EE503871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D28D3-E7C4-5125-FD90-D4465CA9C220}"/>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6" name="Footer Placeholder 5">
            <a:extLst>
              <a:ext uri="{FF2B5EF4-FFF2-40B4-BE49-F238E27FC236}">
                <a16:creationId xmlns:a16="http://schemas.microsoft.com/office/drawing/2014/main" id="{7BD0ED0C-1D3F-F5EC-47F9-09A759933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C0F32-6B4A-804A-17B8-0BF4EDD3B4D3}"/>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54828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A0B5-7A6B-E4F9-CF65-0ABB23E12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2B5F4A-4C9F-0A6D-D9AB-523AC4F96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9C298D-5DAF-D853-4269-B294A54F1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4412E-887A-12CC-5E21-4E2C05A53432}"/>
              </a:ext>
            </a:extLst>
          </p:cNvPr>
          <p:cNvSpPr>
            <a:spLocks noGrp="1"/>
          </p:cNvSpPr>
          <p:nvPr>
            <p:ph type="dt" sz="half" idx="10"/>
          </p:nvPr>
        </p:nvSpPr>
        <p:spPr/>
        <p:txBody>
          <a:bodyPr/>
          <a:lstStyle/>
          <a:p>
            <a:fld id="{7BE631DE-772D-4D9A-9B9B-4AE0058D1D25}" type="datetimeFigureOut">
              <a:rPr lang="en-IN" smtClean="0"/>
              <a:t>03-02-2025</a:t>
            </a:fld>
            <a:endParaRPr lang="en-IN"/>
          </a:p>
        </p:txBody>
      </p:sp>
      <p:sp>
        <p:nvSpPr>
          <p:cNvPr id="6" name="Footer Placeholder 5">
            <a:extLst>
              <a:ext uri="{FF2B5EF4-FFF2-40B4-BE49-F238E27FC236}">
                <a16:creationId xmlns:a16="http://schemas.microsoft.com/office/drawing/2014/main" id="{386F3008-A1ED-5971-A021-205F603F5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60B8A-B92D-ECE3-42CC-604C5DD2BFC7}"/>
              </a:ext>
            </a:extLst>
          </p:cNvPr>
          <p:cNvSpPr>
            <a:spLocks noGrp="1"/>
          </p:cNvSpPr>
          <p:nvPr>
            <p:ph type="sldNum" sz="quarter" idx="12"/>
          </p:nvPr>
        </p:nvSpPr>
        <p:spPr/>
        <p:txBody>
          <a:bodyPr/>
          <a:lstStyle/>
          <a:p>
            <a:fld id="{23C090CA-B4B4-4773-A978-CB1B2055893A}" type="slidenum">
              <a:rPr lang="en-IN" smtClean="0"/>
              <a:t>‹#›</a:t>
            </a:fld>
            <a:endParaRPr lang="en-IN"/>
          </a:p>
        </p:txBody>
      </p:sp>
    </p:spTree>
    <p:extLst>
      <p:ext uri="{BB962C8B-B14F-4D97-AF65-F5344CB8AC3E}">
        <p14:creationId xmlns:p14="http://schemas.microsoft.com/office/powerpoint/2010/main" val="94106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AA93FC-A472-0EA8-A186-190DF4802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5C757-8A4A-6CBC-30C8-5C455A972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52722-ABD6-026A-43FD-284979384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631DE-772D-4D9A-9B9B-4AE0058D1D25}" type="datetimeFigureOut">
              <a:rPr lang="en-IN" smtClean="0"/>
              <a:t>03-02-2025</a:t>
            </a:fld>
            <a:endParaRPr lang="en-IN"/>
          </a:p>
        </p:txBody>
      </p:sp>
      <p:sp>
        <p:nvSpPr>
          <p:cNvPr id="5" name="Footer Placeholder 4">
            <a:extLst>
              <a:ext uri="{FF2B5EF4-FFF2-40B4-BE49-F238E27FC236}">
                <a16:creationId xmlns:a16="http://schemas.microsoft.com/office/drawing/2014/main" id="{EEA61EF8-652C-8FD0-695D-FA6A4762A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18F31-91A2-D3A4-8F0E-DBAB15155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090CA-B4B4-4773-A978-CB1B2055893A}" type="slidenum">
              <a:rPr lang="en-IN" smtClean="0"/>
              <a:t>‹#›</a:t>
            </a:fld>
            <a:endParaRPr lang="en-IN"/>
          </a:p>
        </p:txBody>
      </p:sp>
    </p:spTree>
    <p:extLst>
      <p:ext uri="{BB962C8B-B14F-4D97-AF65-F5344CB8AC3E}">
        <p14:creationId xmlns:p14="http://schemas.microsoft.com/office/powerpoint/2010/main" val="136130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andas.pydata.org/docs/reference/api/pandas.to_numeric.html#pandas.to_numeric" TargetMode="External"/><Relationship Id="rId2" Type="http://schemas.openxmlformats.org/officeDocument/2006/relationships/hyperlink" Target="https://pandas.pydata.org/docs/reference/api/pandas.to_datetime.html#pandas.to_datetim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matplotlib.org/stable/api/_as_gen/matplotlib.pyplot.plot.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90B26-E6DE-49BE-599D-034A062E64A9}"/>
              </a:ext>
            </a:extLst>
          </p:cNvPr>
          <p:cNvSpPr txBox="1"/>
          <p:nvPr/>
        </p:nvSpPr>
        <p:spPr>
          <a:xfrm>
            <a:off x="179109" y="339366"/>
            <a:ext cx="11764652" cy="1200329"/>
          </a:xfrm>
          <a:prstGeom prst="rect">
            <a:avLst/>
          </a:prstGeom>
          <a:noFill/>
        </p:spPr>
        <p:txBody>
          <a:bodyPr wrap="square">
            <a:spAutoFit/>
          </a:bodyPr>
          <a:lstStyle/>
          <a:p>
            <a:r>
              <a:rPr lang="en-US" b="1" dirty="0">
                <a:solidFill>
                  <a:srgbClr val="C00000"/>
                </a:solidFill>
              </a:rPr>
              <a:t>Introduction to Statistics</a:t>
            </a:r>
          </a:p>
          <a:p>
            <a:endParaRPr lang="en-US" b="1" dirty="0">
              <a:solidFill>
                <a:srgbClr val="C00000"/>
              </a:solidFill>
            </a:endParaRPr>
          </a:p>
          <a:p>
            <a:r>
              <a:rPr lang="en-US" dirty="0"/>
              <a:t>Statistics is the science of collecting, analyzing, interpreting, and presenting data. It helps us make sense of numbers and draw meaningful conclusions.</a:t>
            </a:r>
          </a:p>
        </p:txBody>
      </p:sp>
      <p:sp>
        <p:nvSpPr>
          <p:cNvPr id="7" name="TextBox 6">
            <a:extLst>
              <a:ext uri="{FF2B5EF4-FFF2-40B4-BE49-F238E27FC236}">
                <a16:creationId xmlns:a16="http://schemas.microsoft.com/office/drawing/2014/main" id="{4ACBAB7D-D7A7-CD26-233F-9324AD854BF6}"/>
              </a:ext>
            </a:extLst>
          </p:cNvPr>
          <p:cNvSpPr txBox="1"/>
          <p:nvPr/>
        </p:nvSpPr>
        <p:spPr>
          <a:xfrm>
            <a:off x="179109" y="2354639"/>
            <a:ext cx="11764651" cy="3416320"/>
          </a:xfrm>
          <a:prstGeom prst="rect">
            <a:avLst/>
          </a:prstGeom>
          <a:noFill/>
        </p:spPr>
        <p:txBody>
          <a:bodyPr wrap="square">
            <a:spAutoFit/>
          </a:bodyPr>
          <a:lstStyle/>
          <a:p>
            <a:r>
              <a:rPr lang="en-US" b="1" dirty="0">
                <a:solidFill>
                  <a:srgbClr val="C00000"/>
                </a:solidFill>
              </a:rPr>
              <a:t>Descriptive vs. Inferential Statistics</a:t>
            </a:r>
          </a:p>
          <a:p>
            <a:endParaRPr lang="en-US" b="1" dirty="0"/>
          </a:p>
          <a:p>
            <a:pPr>
              <a:buFont typeface="+mj-lt"/>
              <a:buAutoNum type="arabicPeriod"/>
            </a:pPr>
            <a:r>
              <a:rPr lang="en-US" b="1" dirty="0">
                <a:solidFill>
                  <a:srgbClr val="C00000"/>
                </a:solidFill>
              </a:rPr>
              <a:t> Descriptive Statistics</a:t>
            </a:r>
            <a:endParaRPr lang="en-US" dirty="0">
              <a:solidFill>
                <a:srgbClr val="C00000"/>
              </a:solidFill>
            </a:endParaRPr>
          </a:p>
          <a:p>
            <a:pPr marL="742950" lvl="1" indent="-285750">
              <a:buFont typeface="+mj-lt"/>
              <a:buAutoNum type="arabicPeriod"/>
            </a:pPr>
            <a:r>
              <a:rPr lang="en-US" dirty="0"/>
              <a:t>Describes and summarizes data.</a:t>
            </a:r>
          </a:p>
          <a:p>
            <a:pPr marL="742950" lvl="1" indent="-285750">
              <a:buFont typeface="+mj-lt"/>
              <a:buAutoNum type="arabicPeriod"/>
            </a:pPr>
            <a:r>
              <a:rPr lang="en-US" dirty="0"/>
              <a:t>Examples: Finding the </a:t>
            </a:r>
            <a:r>
              <a:rPr lang="en-US" b="1" dirty="0"/>
              <a:t>average</a:t>
            </a:r>
            <a:r>
              <a:rPr lang="en-US" dirty="0"/>
              <a:t> of marks in a class, identifying the </a:t>
            </a:r>
            <a:r>
              <a:rPr lang="en-US" b="1" dirty="0"/>
              <a:t>highest and lowest</a:t>
            </a:r>
            <a:r>
              <a:rPr lang="en-US" dirty="0"/>
              <a:t> values, or calculating </a:t>
            </a:r>
            <a:r>
              <a:rPr lang="en-US" b="1" dirty="0"/>
              <a:t>percentages</a:t>
            </a:r>
            <a:r>
              <a:rPr lang="en-US" dirty="0"/>
              <a:t>.</a:t>
            </a:r>
          </a:p>
          <a:p>
            <a:pPr marL="742950" lvl="1" indent="-285750">
              <a:buFont typeface="+mj-lt"/>
              <a:buAutoNum type="arabicPeriod"/>
            </a:pPr>
            <a:r>
              <a:rPr lang="en-US" dirty="0"/>
              <a:t>Tools: Measures like mean, median, mode, graphs, and charts.</a:t>
            </a:r>
          </a:p>
          <a:p>
            <a:pPr lvl="1"/>
            <a:endParaRPr lang="en-US" dirty="0">
              <a:solidFill>
                <a:srgbClr val="C00000"/>
              </a:solidFill>
            </a:endParaRPr>
          </a:p>
          <a:p>
            <a:pPr>
              <a:buFont typeface="+mj-lt"/>
              <a:buAutoNum type="arabicPeriod"/>
            </a:pPr>
            <a:r>
              <a:rPr lang="en-US" b="1" dirty="0">
                <a:solidFill>
                  <a:srgbClr val="C00000"/>
                </a:solidFill>
              </a:rPr>
              <a:t> Inferential Statistics</a:t>
            </a:r>
            <a:endParaRPr lang="en-US" dirty="0">
              <a:solidFill>
                <a:srgbClr val="C00000"/>
              </a:solidFill>
            </a:endParaRPr>
          </a:p>
          <a:p>
            <a:pPr marL="742950" lvl="1" indent="-285750">
              <a:buFont typeface="+mj-lt"/>
              <a:buAutoNum type="arabicPeriod"/>
            </a:pPr>
            <a:r>
              <a:rPr lang="en-US" dirty="0"/>
              <a:t>Uses a small sample of data to make predictions or draw conclusions about a larger group (population).</a:t>
            </a:r>
          </a:p>
          <a:p>
            <a:pPr marL="742950" lvl="1" indent="-285750">
              <a:buFont typeface="+mj-lt"/>
              <a:buAutoNum type="arabicPeriod"/>
            </a:pPr>
            <a:r>
              <a:rPr lang="en-US" dirty="0"/>
              <a:t>Example: Surveying 100 people to predict election results for an entire city.</a:t>
            </a:r>
          </a:p>
          <a:p>
            <a:pPr marL="742950" lvl="1" indent="-285750">
              <a:buFont typeface="+mj-lt"/>
              <a:buAutoNum type="arabicPeriod"/>
            </a:pPr>
            <a:r>
              <a:rPr lang="en-US" dirty="0"/>
              <a:t>Involves concepts like hypothesis testing and confidence intervals.</a:t>
            </a:r>
          </a:p>
        </p:txBody>
      </p:sp>
    </p:spTree>
    <p:extLst>
      <p:ext uri="{BB962C8B-B14F-4D97-AF65-F5344CB8AC3E}">
        <p14:creationId xmlns:p14="http://schemas.microsoft.com/office/powerpoint/2010/main" val="241969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E0ECD-7646-7447-5F3C-37FC08F388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B75798F-A7F5-5BD9-05E2-E12AD440E4F4}"/>
              </a:ext>
            </a:extLst>
          </p:cNvPr>
          <p:cNvSpPr txBox="1"/>
          <p:nvPr/>
        </p:nvSpPr>
        <p:spPr>
          <a:xfrm>
            <a:off x="162614" y="264197"/>
            <a:ext cx="9660116" cy="584775"/>
          </a:xfrm>
          <a:prstGeom prst="rect">
            <a:avLst/>
          </a:prstGeom>
          <a:noFill/>
        </p:spPr>
        <p:txBody>
          <a:bodyPr wrap="square">
            <a:spAutoFit/>
          </a:bodyPr>
          <a:lstStyle/>
          <a:p>
            <a:r>
              <a:rPr lang="en-IN" sz="1600" b="1" dirty="0" err="1">
                <a:solidFill>
                  <a:srgbClr val="C00000"/>
                </a:solidFill>
              </a:rPr>
              <a:t>DataFrame.columns</a:t>
            </a:r>
            <a:endParaRPr lang="en-IN" sz="1600" b="1" dirty="0">
              <a:solidFill>
                <a:srgbClr val="C00000"/>
              </a:solidFill>
            </a:endParaRPr>
          </a:p>
          <a:p>
            <a:r>
              <a:rPr lang="en-IN" sz="1600" dirty="0"/>
              <a:t>The column labels of the DataFrame.</a:t>
            </a:r>
          </a:p>
        </p:txBody>
      </p:sp>
      <p:sp>
        <p:nvSpPr>
          <p:cNvPr id="7" name="TextBox 6">
            <a:extLst>
              <a:ext uri="{FF2B5EF4-FFF2-40B4-BE49-F238E27FC236}">
                <a16:creationId xmlns:a16="http://schemas.microsoft.com/office/drawing/2014/main" id="{D3F71BDD-76FD-2164-0606-CE9D7A24E8DC}"/>
              </a:ext>
            </a:extLst>
          </p:cNvPr>
          <p:cNvSpPr txBox="1"/>
          <p:nvPr/>
        </p:nvSpPr>
        <p:spPr>
          <a:xfrm>
            <a:off x="162614" y="1074187"/>
            <a:ext cx="11677452" cy="1077218"/>
          </a:xfrm>
          <a:prstGeom prst="rect">
            <a:avLst/>
          </a:prstGeom>
          <a:noFill/>
        </p:spPr>
        <p:txBody>
          <a:bodyPr wrap="square">
            <a:spAutoFit/>
          </a:bodyPr>
          <a:lstStyle/>
          <a:p>
            <a:r>
              <a:rPr lang="en-IN" sz="1600" b="1" dirty="0">
                <a:solidFill>
                  <a:srgbClr val="C00000"/>
                </a:solidFill>
              </a:rPr>
              <a:t>property </a:t>
            </a:r>
            <a:r>
              <a:rPr lang="en-IN" sz="1600" b="1" dirty="0" err="1">
                <a:solidFill>
                  <a:srgbClr val="C00000"/>
                </a:solidFill>
              </a:rPr>
              <a:t>DataFrame.dtypes</a:t>
            </a:r>
            <a:r>
              <a:rPr lang="en-IN" sz="1600" b="1" dirty="0">
                <a:solidFill>
                  <a:srgbClr val="C00000"/>
                </a:solidFill>
              </a:rPr>
              <a:t>[source]</a:t>
            </a:r>
          </a:p>
          <a:p>
            <a:r>
              <a:rPr lang="en-IN" sz="1600" dirty="0"/>
              <a:t>Return the dtypes in the DataFrame.</a:t>
            </a:r>
          </a:p>
          <a:p>
            <a:r>
              <a:rPr lang="en-IN" sz="1600" dirty="0"/>
              <a:t>This returns a Series with the data type of each column. The result’s index is the original </a:t>
            </a:r>
            <a:r>
              <a:rPr lang="en-IN" sz="1600" dirty="0" err="1"/>
              <a:t>DataFrame’s</a:t>
            </a:r>
            <a:r>
              <a:rPr lang="en-IN" sz="1600" dirty="0"/>
              <a:t> columns. Columns with mixed types are stored with the object dtype.</a:t>
            </a:r>
          </a:p>
        </p:txBody>
      </p:sp>
      <p:sp>
        <p:nvSpPr>
          <p:cNvPr id="11" name="TextBox 10">
            <a:extLst>
              <a:ext uri="{FF2B5EF4-FFF2-40B4-BE49-F238E27FC236}">
                <a16:creationId xmlns:a16="http://schemas.microsoft.com/office/drawing/2014/main" id="{BB7B340B-8F9F-98D0-831B-C82C3E9143E5}"/>
              </a:ext>
            </a:extLst>
          </p:cNvPr>
          <p:cNvSpPr txBox="1"/>
          <p:nvPr/>
        </p:nvSpPr>
        <p:spPr>
          <a:xfrm>
            <a:off x="162614" y="2401674"/>
            <a:ext cx="11772506" cy="4031873"/>
          </a:xfrm>
          <a:prstGeom prst="rect">
            <a:avLst/>
          </a:prstGeom>
          <a:noFill/>
        </p:spPr>
        <p:txBody>
          <a:bodyPr wrap="square">
            <a:spAutoFit/>
          </a:bodyPr>
          <a:lstStyle/>
          <a:p>
            <a:r>
              <a:rPr lang="en-IN" sz="1600" b="1" dirty="0" err="1">
                <a:solidFill>
                  <a:srgbClr val="C00000"/>
                </a:solidFill>
              </a:rPr>
              <a:t>pandas.DataFrame.select_dtypes</a:t>
            </a:r>
            <a:endParaRPr lang="en-IN" sz="1600" b="1" dirty="0">
              <a:solidFill>
                <a:srgbClr val="C00000"/>
              </a:solidFill>
            </a:endParaRPr>
          </a:p>
          <a:p>
            <a:r>
              <a:rPr lang="en-IN" sz="1600" b="1" dirty="0" err="1"/>
              <a:t>DataFrame.select_dtypes</a:t>
            </a:r>
            <a:r>
              <a:rPr lang="en-IN" sz="1600" b="1" dirty="0"/>
              <a:t>(include=None, exclude=None)[source]</a:t>
            </a:r>
          </a:p>
          <a:p>
            <a:r>
              <a:rPr lang="en-IN" sz="1600" dirty="0"/>
              <a:t>Return a subset of the </a:t>
            </a:r>
            <a:r>
              <a:rPr lang="en-IN" sz="1600" dirty="0" err="1"/>
              <a:t>DataFrame’s</a:t>
            </a:r>
            <a:r>
              <a:rPr lang="en-IN" sz="1600" dirty="0"/>
              <a:t> columns based on the column dtypes.</a:t>
            </a:r>
          </a:p>
          <a:p>
            <a:endParaRPr lang="en-IN" sz="1600" dirty="0"/>
          </a:p>
          <a:p>
            <a:r>
              <a:rPr lang="en-IN" sz="1600" b="1" dirty="0"/>
              <a:t>Parameters</a:t>
            </a:r>
            <a:r>
              <a:rPr lang="en-IN" sz="1600" dirty="0"/>
              <a:t> : include, exclude : scalar or list-like</a:t>
            </a:r>
          </a:p>
          <a:p>
            <a:r>
              <a:rPr lang="en-IN" sz="1600" dirty="0"/>
              <a:t>A selection of dtypes or strings to be included/excluded. At least one of these parameters must be supplied.</a:t>
            </a:r>
          </a:p>
          <a:p>
            <a:r>
              <a:rPr lang="en-IN" sz="1600" b="1" dirty="0"/>
              <a:t>Returns : </a:t>
            </a:r>
            <a:r>
              <a:rPr lang="en-IN" sz="1600" dirty="0"/>
              <a:t>DataFrame - The subset of the frame including the dtypes in include and excluding the dtypes in exclude.</a:t>
            </a:r>
          </a:p>
          <a:p>
            <a:endParaRPr lang="en-IN" sz="1600" dirty="0"/>
          </a:p>
          <a:p>
            <a:r>
              <a:rPr lang="en-US" sz="1600" b="1" dirty="0"/>
              <a:t>Notes</a:t>
            </a:r>
          </a:p>
          <a:p>
            <a:pPr marL="285750" indent="-285750">
              <a:buFont typeface="Arial" panose="020B0604020202020204" pitchFamily="34" charset="0"/>
              <a:buChar char="•"/>
            </a:pPr>
            <a:r>
              <a:rPr lang="en-US" sz="1600" dirty="0"/>
              <a:t>To select all numeric types, use </a:t>
            </a:r>
            <a:r>
              <a:rPr lang="en-US" sz="1600" dirty="0" err="1"/>
              <a:t>np.number</a:t>
            </a:r>
            <a:r>
              <a:rPr lang="en-US" sz="1600" dirty="0"/>
              <a:t> or 'number'</a:t>
            </a:r>
          </a:p>
          <a:p>
            <a:pPr marL="285750" indent="-285750">
              <a:buFont typeface="Arial" panose="020B0604020202020204" pitchFamily="34" charset="0"/>
              <a:buChar char="•"/>
            </a:pPr>
            <a:r>
              <a:rPr lang="en-US" sz="1600" dirty="0"/>
              <a:t>To select strings you must use the object dtype, but note that this will return all object dtype columns</a:t>
            </a:r>
          </a:p>
          <a:p>
            <a:pPr marL="285750" indent="-285750">
              <a:buFont typeface="Arial" panose="020B0604020202020204" pitchFamily="34" charset="0"/>
              <a:buChar char="•"/>
            </a:pPr>
            <a:r>
              <a:rPr lang="en-US" sz="1600" dirty="0"/>
              <a:t>See the </a:t>
            </a:r>
            <a:r>
              <a:rPr lang="en-US" sz="1600" dirty="0" err="1"/>
              <a:t>numpy</a:t>
            </a:r>
            <a:r>
              <a:rPr lang="en-US" sz="1600" dirty="0"/>
              <a:t> dtype hierarchy</a:t>
            </a:r>
          </a:p>
          <a:p>
            <a:pPr marL="285750" indent="-285750">
              <a:buFont typeface="Arial" panose="020B0604020202020204" pitchFamily="34" charset="0"/>
              <a:buChar char="•"/>
            </a:pPr>
            <a:r>
              <a:rPr lang="en-US" sz="1600" dirty="0"/>
              <a:t>To select datetimes, use np.datetime64, 'datetime' or 'datetime64'</a:t>
            </a:r>
          </a:p>
          <a:p>
            <a:pPr marL="285750" indent="-285750">
              <a:buFont typeface="Arial" panose="020B0604020202020204" pitchFamily="34" charset="0"/>
              <a:buChar char="•"/>
            </a:pPr>
            <a:r>
              <a:rPr lang="en-US" sz="1600" dirty="0"/>
              <a:t>To select </a:t>
            </a:r>
            <a:r>
              <a:rPr lang="en-US" sz="1600" dirty="0" err="1"/>
              <a:t>timedeltas</a:t>
            </a:r>
            <a:r>
              <a:rPr lang="en-US" sz="1600" dirty="0"/>
              <a:t>, use np.timedelta64, '</a:t>
            </a:r>
            <a:r>
              <a:rPr lang="en-US" sz="1600" dirty="0" err="1"/>
              <a:t>timedelta</a:t>
            </a:r>
            <a:r>
              <a:rPr lang="en-US" sz="1600" dirty="0"/>
              <a:t>' or 'timedelta64'</a:t>
            </a:r>
          </a:p>
          <a:p>
            <a:pPr marL="285750" indent="-285750">
              <a:buFont typeface="Arial" panose="020B0604020202020204" pitchFamily="34" charset="0"/>
              <a:buChar char="•"/>
            </a:pPr>
            <a:r>
              <a:rPr lang="en-US" sz="1600" dirty="0"/>
              <a:t>To select Pandas categorical </a:t>
            </a:r>
            <a:r>
              <a:rPr lang="en-US" sz="1600" dirty="0" err="1"/>
              <a:t>dtypes</a:t>
            </a:r>
            <a:r>
              <a:rPr lang="en-US" sz="1600" dirty="0"/>
              <a:t>, use 'category’</a:t>
            </a:r>
          </a:p>
          <a:p>
            <a:pPr marL="285750" indent="-285750">
              <a:buFont typeface="Arial" panose="020B0604020202020204" pitchFamily="34" charset="0"/>
              <a:buChar char="•"/>
            </a:pPr>
            <a:r>
              <a:rPr lang="en-US" sz="1600" dirty="0"/>
              <a:t>To select Pandas </a:t>
            </a:r>
            <a:r>
              <a:rPr lang="en-US" sz="1600" dirty="0" err="1"/>
              <a:t>datetimetz</a:t>
            </a:r>
            <a:r>
              <a:rPr lang="en-US" sz="1600" dirty="0"/>
              <a:t> </a:t>
            </a:r>
            <a:r>
              <a:rPr lang="en-US" sz="1600" dirty="0" err="1"/>
              <a:t>dtypes</a:t>
            </a:r>
            <a:r>
              <a:rPr lang="en-US" sz="1600" dirty="0"/>
              <a:t>, use '</a:t>
            </a:r>
            <a:r>
              <a:rPr lang="en-US" sz="1600" dirty="0" err="1"/>
              <a:t>datetimetz</a:t>
            </a:r>
            <a:r>
              <a:rPr lang="en-US" sz="1600" dirty="0"/>
              <a:t>' or 'datetime64[ns, </a:t>
            </a:r>
            <a:r>
              <a:rPr lang="en-US" sz="1600" dirty="0" err="1"/>
              <a:t>tz</a:t>
            </a:r>
            <a:r>
              <a:rPr lang="en-US" sz="1600" dirty="0"/>
              <a:t>]'</a:t>
            </a:r>
            <a:endParaRPr lang="en-IN" sz="1600" dirty="0"/>
          </a:p>
        </p:txBody>
      </p:sp>
    </p:spTree>
    <p:extLst>
      <p:ext uri="{BB962C8B-B14F-4D97-AF65-F5344CB8AC3E}">
        <p14:creationId xmlns:p14="http://schemas.microsoft.com/office/powerpoint/2010/main" val="247602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13663-C03C-068D-2A60-C7FF972AF69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2FCC7A4-86E2-830C-D93F-3838133522C7}"/>
              </a:ext>
            </a:extLst>
          </p:cNvPr>
          <p:cNvSpPr txBox="1"/>
          <p:nvPr/>
        </p:nvSpPr>
        <p:spPr>
          <a:xfrm>
            <a:off x="190893" y="151077"/>
            <a:ext cx="6094428" cy="861774"/>
          </a:xfrm>
          <a:prstGeom prst="rect">
            <a:avLst/>
          </a:prstGeom>
          <a:noFill/>
        </p:spPr>
        <p:txBody>
          <a:bodyPr wrap="square">
            <a:spAutoFit/>
          </a:bodyPr>
          <a:lstStyle/>
          <a:p>
            <a:r>
              <a:rPr lang="en-IN" sz="1600" b="1" dirty="0" err="1">
                <a:solidFill>
                  <a:srgbClr val="C00000"/>
                </a:solidFill>
              </a:rPr>
              <a:t>pandas.DataFrame.astype</a:t>
            </a:r>
            <a:endParaRPr lang="en-IN" sz="1600" b="1" dirty="0">
              <a:solidFill>
                <a:srgbClr val="C00000"/>
              </a:solidFill>
            </a:endParaRPr>
          </a:p>
          <a:p>
            <a:r>
              <a:rPr lang="en-IN" sz="1600" b="1" dirty="0" err="1"/>
              <a:t>DataFrame.astype</a:t>
            </a:r>
            <a:r>
              <a:rPr lang="en-IN" sz="1600" b="1" dirty="0"/>
              <a:t>(dtype, copy=None, errors='raise')[source</a:t>
            </a:r>
            <a:r>
              <a:rPr lang="en-IN" sz="1600" dirty="0"/>
              <a:t>]</a:t>
            </a:r>
          </a:p>
          <a:p>
            <a:r>
              <a:rPr lang="en-IN" sz="1600" dirty="0"/>
              <a:t>Cast a pandas object to a specified dtype </a:t>
            </a:r>
            <a:r>
              <a:rPr lang="en-IN" sz="1600" dirty="0" err="1"/>
              <a:t>dtype</a:t>
            </a:r>
            <a:r>
              <a:rPr lang="en-IN" sz="1600" dirty="0"/>
              <a:t>.</a:t>
            </a:r>
          </a:p>
        </p:txBody>
      </p:sp>
      <p:sp>
        <p:nvSpPr>
          <p:cNvPr id="8" name="TextBox 7">
            <a:extLst>
              <a:ext uri="{FF2B5EF4-FFF2-40B4-BE49-F238E27FC236}">
                <a16:creationId xmlns:a16="http://schemas.microsoft.com/office/drawing/2014/main" id="{4561352D-C3B1-E4A1-91C3-43669C47DD51}"/>
              </a:ext>
            </a:extLst>
          </p:cNvPr>
          <p:cNvSpPr txBox="1"/>
          <p:nvPr/>
        </p:nvSpPr>
        <p:spPr>
          <a:xfrm>
            <a:off x="190892" y="1168925"/>
            <a:ext cx="11762295" cy="3539430"/>
          </a:xfrm>
          <a:prstGeom prst="rect">
            <a:avLst/>
          </a:prstGeom>
          <a:noFill/>
        </p:spPr>
        <p:txBody>
          <a:bodyPr wrap="square">
            <a:spAutoFit/>
          </a:bodyPr>
          <a:lstStyle/>
          <a:p>
            <a:r>
              <a:rPr lang="en-IN" sz="1600" b="1" dirty="0"/>
              <a:t>Parameters:</a:t>
            </a:r>
          </a:p>
          <a:p>
            <a:r>
              <a:rPr lang="en-IN" sz="1600" b="1" dirty="0"/>
              <a:t>dtype : str, data type, Series or Mapping of column name -&gt; data type</a:t>
            </a:r>
          </a:p>
          <a:p>
            <a:r>
              <a:rPr lang="en-IN" sz="1600" dirty="0"/>
              <a:t>Use a str, </a:t>
            </a:r>
            <a:r>
              <a:rPr lang="en-IN" sz="1600" dirty="0" err="1"/>
              <a:t>numpy.dtype</a:t>
            </a:r>
            <a:r>
              <a:rPr lang="en-IN" sz="1600" dirty="0"/>
              <a:t>, </a:t>
            </a:r>
            <a:r>
              <a:rPr lang="en-IN" sz="1600" dirty="0" err="1"/>
              <a:t>pandas.ExtensionDtype</a:t>
            </a:r>
            <a:r>
              <a:rPr lang="en-IN" sz="1600" dirty="0"/>
              <a:t> or Python type to cast entire pandas object to the same type. Alternatively, use a mapping, e.g. {col: dtype, …}, where col is a column label and dtype is a </a:t>
            </a:r>
            <a:r>
              <a:rPr lang="en-IN" sz="1600" dirty="0" err="1"/>
              <a:t>numpy.dtype</a:t>
            </a:r>
            <a:r>
              <a:rPr lang="en-IN" sz="1600" dirty="0"/>
              <a:t> or Python type to cast one or more of the </a:t>
            </a:r>
            <a:r>
              <a:rPr lang="en-IN" sz="1600" dirty="0" err="1"/>
              <a:t>DataFrame’s</a:t>
            </a:r>
            <a:r>
              <a:rPr lang="en-IN" sz="1600" dirty="0"/>
              <a:t> columns to column-specific types.</a:t>
            </a:r>
          </a:p>
          <a:p>
            <a:endParaRPr lang="en-IN" sz="1600" dirty="0"/>
          </a:p>
          <a:p>
            <a:r>
              <a:rPr lang="en-IN" sz="1600" b="1" dirty="0" err="1"/>
              <a:t>copybool</a:t>
            </a:r>
            <a:r>
              <a:rPr lang="en-IN" sz="1600" b="1" dirty="0"/>
              <a:t>, default True</a:t>
            </a:r>
          </a:p>
          <a:p>
            <a:r>
              <a:rPr lang="en-IN" sz="1600" dirty="0"/>
              <a:t>Return a copy when copy=True (be very careful setting copy=False as changes to values then may propagate to other pandas objects).</a:t>
            </a:r>
          </a:p>
          <a:p>
            <a:endParaRPr lang="en-IN" sz="1600" dirty="0"/>
          </a:p>
          <a:p>
            <a:endParaRPr lang="en-IN" sz="1600" dirty="0"/>
          </a:p>
          <a:p>
            <a:r>
              <a:rPr lang="en-US" sz="1600" b="1" dirty="0"/>
              <a:t>errors : {‘raise’, ‘ignore’}, default ‘raise’</a:t>
            </a:r>
          </a:p>
          <a:p>
            <a:r>
              <a:rPr lang="en-US" sz="1600" dirty="0"/>
              <a:t>Control raising of exceptions on invalid data for provided dtype.</a:t>
            </a:r>
          </a:p>
          <a:p>
            <a:pPr marL="285750" indent="-285750">
              <a:buFont typeface="Arial" panose="020B0604020202020204" pitchFamily="34" charset="0"/>
              <a:buChar char="•"/>
            </a:pPr>
            <a:r>
              <a:rPr lang="en-US" sz="1600" b="1" dirty="0"/>
              <a:t>raise</a:t>
            </a:r>
            <a:r>
              <a:rPr lang="en-US" sz="1600" dirty="0"/>
              <a:t> : allow exceptions to be raised</a:t>
            </a:r>
          </a:p>
          <a:p>
            <a:pPr marL="285750" indent="-285750">
              <a:buFont typeface="Arial" panose="020B0604020202020204" pitchFamily="34" charset="0"/>
              <a:buChar char="•"/>
            </a:pPr>
            <a:r>
              <a:rPr lang="en-US" sz="1600" b="1" dirty="0"/>
              <a:t>ignore</a:t>
            </a:r>
            <a:r>
              <a:rPr lang="en-US" sz="1600" dirty="0"/>
              <a:t> : suppress exceptions. On error return original object.</a:t>
            </a:r>
            <a:endParaRPr lang="en-IN" sz="1600" dirty="0"/>
          </a:p>
        </p:txBody>
      </p:sp>
    </p:spTree>
    <p:extLst>
      <p:ext uri="{BB962C8B-B14F-4D97-AF65-F5344CB8AC3E}">
        <p14:creationId xmlns:p14="http://schemas.microsoft.com/office/powerpoint/2010/main" val="56275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9F4E2-F5B8-108B-C617-B0F2459370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17B6DD-38DA-8F09-27C6-26E8546E90B9}"/>
              </a:ext>
            </a:extLst>
          </p:cNvPr>
          <p:cNvSpPr txBox="1"/>
          <p:nvPr/>
        </p:nvSpPr>
        <p:spPr>
          <a:xfrm>
            <a:off x="247454" y="175735"/>
            <a:ext cx="11592612" cy="1323439"/>
          </a:xfrm>
          <a:prstGeom prst="rect">
            <a:avLst/>
          </a:prstGeom>
          <a:noFill/>
        </p:spPr>
        <p:txBody>
          <a:bodyPr wrap="square">
            <a:spAutoFit/>
          </a:bodyPr>
          <a:lstStyle/>
          <a:p>
            <a:r>
              <a:rPr lang="en-IN" sz="1600" b="1" dirty="0" err="1">
                <a:solidFill>
                  <a:srgbClr val="C00000"/>
                </a:solidFill>
              </a:rPr>
              <a:t>pandas.to_datetime</a:t>
            </a:r>
            <a:endParaRPr lang="en-IN" sz="1600" b="1" dirty="0">
              <a:solidFill>
                <a:srgbClr val="C00000"/>
              </a:solidFill>
            </a:endParaRPr>
          </a:p>
          <a:p>
            <a:r>
              <a:rPr lang="en-IN" sz="1600" b="1" dirty="0" err="1"/>
              <a:t>pandas.to_datetime</a:t>
            </a:r>
            <a:r>
              <a:rPr lang="en-IN" sz="1600" b="1" dirty="0"/>
              <a:t>(</a:t>
            </a:r>
            <a:r>
              <a:rPr lang="en-IN" sz="1600" b="1" dirty="0" err="1"/>
              <a:t>arg</a:t>
            </a:r>
            <a:r>
              <a:rPr lang="en-IN" sz="1600" b="1" dirty="0"/>
              <a:t>, errors='raise', </a:t>
            </a:r>
            <a:r>
              <a:rPr lang="en-IN" sz="1600" b="1" dirty="0" err="1"/>
              <a:t>dayfirst</a:t>
            </a:r>
            <a:r>
              <a:rPr lang="en-IN" sz="1600" b="1" dirty="0"/>
              <a:t>=False, </a:t>
            </a:r>
            <a:r>
              <a:rPr lang="en-IN" sz="1600" b="1" dirty="0" err="1"/>
              <a:t>yearfirst</a:t>
            </a:r>
            <a:r>
              <a:rPr lang="en-IN" sz="1600" b="1" dirty="0"/>
              <a:t>=False, </a:t>
            </a:r>
            <a:r>
              <a:rPr lang="en-IN" sz="1600" b="1" dirty="0" err="1"/>
              <a:t>utc</a:t>
            </a:r>
            <a:r>
              <a:rPr lang="en-IN" sz="1600" b="1" dirty="0"/>
              <a:t>=False, format=None, exact=&lt;</a:t>
            </a:r>
            <a:r>
              <a:rPr lang="en-IN" sz="1600" b="1" dirty="0" err="1"/>
              <a:t>no_default</a:t>
            </a:r>
            <a:r>
              <a:rPr lang="en-IN" sz="1600" b="1" dirty="0"/>
              <a:t>&gt;, unit=None, </a:t>
            </a:r>
            <a:r>
              <a:rPr lang="en-IN" sz="1600" b="1" dirty="0" err="1"/>
              <a:t>infer_datetime_format</a:t>
            </a:r>
            <a:r>
              <a:rPr lang="en-IN" sz="1600" b="1" dirty="0"/>
              <a:t>=&lt;</a:t>
            </a:r>
            <a:r>
              <a:rPr lang="en-IN" sz="1600" b="1" dirty="0" err="1"/>
              <a:t>no_default</a:t>
            </a:r>
            <a:r>
              <a:rPr lang="en-IN" sz="1600" b="1" dirty="0"/>
              <a:t>&gt;, origin='</a:t>
            </a:r>
            <a:r>
              <a:rPr lang="en-IN" sz="1600" b="1" dirty="0" err="1"/>
              <a:t>unix</a:t>
            </a:r>
            <a:r>
              <a:rPr lang="en-IN" sz="1600" b="1" dirty="0"/>
              <a:t>', cache=True)</a:t>
            </a:r>
          </a:p>
          <a:p>
            <a:endParaRPr lang="en-IN" sz="1600" b="1" dirty="0"/>
          </a:p>
          <a:p>
            <a:r>
              <a:rPr lang="en-IN" sz="1600" b="1" dirty="0"/>
              <a:t>Read official doc  - : </a:t>
            </a:r>
            <a:r>
              <a:rPr lang="en-IN" sz="1600" dirty="0">
                <a:hlinkClick r:id="rId2"/>
              </a:rPr>
              <a:t>https://pandas.pydata.org/docs/reference/api/pandas.to_datetime.html#pandas.to_datetime</a:t>
            </a:r>
            <a:endParaRPr lang="en-IN" sz="1600" dirty="0"/>
          </a:p>
        </p:txBody>
      </p:sp>
      <p:sp>
        <p:nvSpPr>
          <p:cNvPr id="6" name="TextBox 5">
            <a:extLst>
              <a:ext uri="{FF2B5EF4-FFF2-40B4-BE49-F238E27FC236}">
                <a16:creationId xmlns:a16="http://schemas.microsoft.com/office/drawing/2014/main" id="{01026316-7DDE-EF32-BCD1-69DDE076724E}"/>
              </a:ext>
            </a:extLst>
          </p:cNvPr>
          <p:cNvSpPr txBox="1"/>
          <p:nvPr/>
        </p:nvSpPr>
        <p:spPr>
          <a:xfrm>
            <a:off x="299694" y="2347274"/>
            <a:ext cx="11592612" cy="4031873"/>
          </a:xfrm>
          <a:prstGeom prst="rect">
            <a:avLst/>
          </a:prstGeom>
          <a:noFill/>
        </p:spPr>
        <p:txBody>
          <a:bodyPr wrap="square">
            <a:spAutoFit/>
          </a:bodyPr>
          <a:lstStyle/>
          <a:p>
            <a:r>
              <a:rPr lang="en-IN" sz="1600" b="1" dirty="0" err="1">
                <a:solidFill>
                  <a:srgbClr val="C00000"/>
                </a:solidFill>
              </a:rPr>
              <a:t>pandas.to_numeric</a:t>
            </a:r>
            <a:endParaRPr lang="en-IN" sz="1600" b="1" dirty="0">
              <a:solidFill>
                <a:srgbClr val="C00000"/>
              </a:solidFill>
            </a:endParaRPr>
          </a:p>
          <a:p>
            <a:r>
              <a:rPr lang="en-IN" sz="1600" b="1" dirty="0" err="1"/>
              <a:t>pandas.to_numeric</a:t>
            </a:r>
            <a:r>
              <a:rPr lang="en-IN" sz="1600" b="1" dirty="0"/>
              <a:t>(</a:t>
            </a:r>
            <a:r>
              <a:rPr lang="en-IN" sz="1600" b="1" dirty="0" err="1"/>
              <a:t>arg</a:t>
            </a:r>
            <a:r>
              <a:rPr lang="en-IN" sz="1600" b="1" dirty="0"/>
              <a:t>, errors='raise', downcast=None, </a:t>
            </a:r>
            <a:r>
              <a:rPr lang="en-IN" sz="1600" b="1" dirty="0" err="1"/>
              <a:t>dtype_backend</a:t>
            </a:r>
            <a:r>
              <a:rPr lang="en-IN" sz="1600" b="1" dirty="0"/>
              <a:t>=&lt;</a:t>
            </a:r>
            <a:r>
              <a:rPr lang="en-IN" sz="1600" b="1" dirty="0" err="1"/>
              <a:t>no_default</a:t>
            </a:r>
            <a:r>
              <a:rPr lang="en-IN" sz="1600" b="1" dirty="0"/>
              <a:t>&gt;)[source]</a:t>
            </a:r>
          </a:p>
          <a:p>
            <a:r>
              <a:rPr lang="en-IN" sz="1600" dirty="0"/>
              <a:t>Convert argument to a numeric type.</a:t>
            </a:r>
          </a:p>
          <a:p>
            <a:r>
              <a:rPr lang="en-IN" sz="1600" dirty="0"/>
              <a:t>The default return dtype is float64 or int64 depending on the data supplied. Use the downcast parameter to obtain other dtypes.</a:t>
            </a:r>
          </a:p>
          <a:p>
            <a:endParaRPr lang="en-IN" sz="1600" dirty="0"/>
          </a:p>
          <a:p>
            <a:r>
              <a:rPr lang="en-IN" sz="1600" b="1" dirty="0"/>
              <a:t>Parameters:</a:t>
            </a:r>
          </a:p>
          <a:p>
            <a:r>
              <a:rPr lang="en-IN" sz="1600" b="1" dirty="0" err="1"/>
              <a:t>Args</a:t>
            </a:r>
            <a:r>
              <a:rPr lang="en-IN" sz="1600" b="1" dirty="0"/>
              <a:t> : </a:t>
            </a:r>
            <a:r>
              <a:rPr lang="en-IN" sz="1600" b="1" dirty="0" err="1"/>
              <a:t>calar</a:t>
            </a:r>
            <a:r>
              <a:rPr lang="en-IN" sz="1600" b="1" dirty="0"/>
              <a:t>, list, tuple, 1-d array, or Series </a:t>
            </a:r>
          </a:p>
          <a:p>
            <a:r>
              <a:rPr lang="en-IN" sz="1600" dirty="0"/>
              <a:t>	Argument to be converted.</a:t>
            </a:r>
          </a:p>
          <a:p>
            <a:endParaRPr lang="en-IN" sz="1600" dirty="0"/>
          </a:p>
          <a:p>
            <a:r>
              <a:rPr lang="en-IN" sz="1600" b="1" dirty="0"/>
              <a:t>Errors  : {‘ignore’, ‘raise’, ‘coerce’}, default ‘raise’</a:t>
            </a:r>
          </a:p>
          <a:p>
            <a:pPr marL="285750" indent="-285750">
              <a:buFont typeface="Arial" panose="020B0604020202020204" pitchFamily="34" charset="0"/>
              <a:buChar char="•"/>
            </a:pPr>
            <a:r>
              <a:rPr lang="en-IN" sz="1600" dirty="0"/>
              <a:t>If ‘raise’, then invalid parsing will raise an exception.</a:t>
            </a:r>
          </a:p>
          <a:p>
            <a:pPr marL="285750" indent="-285750">
              <a:buFont typeface="Arial" panose="020B0604020202020204" pitchFamily="34" charset="0"/>
              <a:buChar char="•"/>
            </a:pPr>
            <a:r>
              <a:rPr lang="en-IN" sz="1600" dirty="0"/>
              <a:t>If ‘coerce’, then invalid parsing will be set as </a:t>
            </a:r>
            <a:r>
              <a:rPr lang="en-IN" sz="1600" dirty="0" err="1"/>
              <a:t>NaN</a:t>
            </a:r>
            <a:r>
              <a:rPr lang="en-IN" sz="1600" dirty="0"/>
              <a:t>.</a:t>
            </a:r>
          </a:p>
          <a:p>
            <a:pPr marL="285750" indent="-285750">
              <a:buFont typeface="Arial" panose="020B0604020202020204" pitchFamily="34" charset="0"/>
              <a:buChar char="•"/>
            </a:pPr>
            <a:r>
              <a:rPr lang="en-IN" sz="1600" dirty="0"/>
              <a:t>If ‘ignore’, then invalid parsing will return the input.</a:t>
            </a:r>
          </a:p>
          <a:p>
            <a:pPr marL="285750" indent="-285750">
              <a:buFont typeface="Arial" panose="020B0604020202020204" pitchFamily="34" charset="0"/>
              <a:buChar char="•"/>
            </a:pPr>
            <a:endParaRPr lang="en-IN" sz="1600" dirty="0"/>
          </a:p>
          <a:p>
            <a:r>
              <a:rPr lang="en-IN" sz="1600" dirty="0"/>
              <a:t>Read more - </a:t>
            </a:r>
            <a:r>
              <a:rPr lang="en-IN" sz="1600" dirty="0">
                <a:hlinkClick r:id="rId3"/>
              </a:rPr>
              <a:t>https://pandas.pydata.org/docs/reference/api/pandas.to_numeric.html#pandas.to_numeric</a:t>
            </a:r>
            <a:endParaRPr lang="en-IN" sz="1600" dirty="0"/>
          </a:p>
          <a:p>
            <a:endParaRPr lang="en-IN" sz="1600" dirty="0"/>
          </a:p>
        </p:txBody>
      </p:sp>
    </p:spTree>
    <p:extLst>
      <p:ext uri="{BB962C8B-B14F-4D97-AF65-F5344CB8AC3E}">
        <p14:creationId xmlns:p14="http://schemas.microsoft.com/office/powerpoint/2010/main" val="201807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7ED20-C54A-716A-76A7-A11ADA89E505}"/>
              </a:ext>
            </a:extLst>
          </p:cNvPr>
          <p:cNvSpPr txBox="1"/>
          <p:nvPr/>
        </p:nvSpPr>
        <p:spPr>
          <a:xfrm>
            <a:off x="197962" y="273377"/>
            <a:ext cx="11717517" cy="2062103"/>
          </a:xfrm>
          <a:prstGeom prst="rect">
            <a:avLst/>
          </a:prstGeom>
          <a:noFill/>
        </p:spPr>
        <p:txBody>
          <a:bodyPr wrap="square">
            <a:spAutoFit/>
          </a:bodyPr>
          <a:lstStyle/>
          <a:p>
            <a:r>
              <a:rPr lang="en-IN" sz="1600" b="1" dirty="0" err="1">
                <a:solidFill>
                  <a:srgbClr val="C00000"/>
                </a:solidFill>
              </a:rPr>
              <a:t>pandas.DataFrame.merge</a:t>
            </a:r>
            <a:endParaRPr lang="en-IN" sz="1600" b="1" dirty="0">
              <a:solidFill>
                <a:srgbClr val="C00000"/>
              </a:solidFill>
            </a:endParaRPr>
          </a:p>
          <a:p>
            <a:r>
              <a:rPr lang="en-IN" sz="1600" b="1" dirty="0" err="1"/>
              <a:t>DataFrame.merge</a:t>
            </a:r>
            <a:r>
              <a:rPr lang="en-IN" sz="1600" b="1" dirty="0"/>
              <a:t>(right, how='inner', on=None, </a:t>
            </a:r>
            <a:r>
              <a:rPr lang="en-IN" sz="1600" b="1" dirty="0" err="1"/>
              <a:t>left_on</a:t>
            </a:r>
            <a:r>
              <a:rPr lang="en-IN" sz="1600" b="1" dirty="0"/>
              <a:t>=None, </a:t>
            </a:r>
            <a:r>
              <a:rPr lang="en-IN" sz="1600" b="1" dirty="0" err="1"/>
              <a:t>right_on</a:t>
            </a:r>
            <a:r>
              <a:rPr lang="en-IN" sz="1600" b="1" dirty="0"/>
              <a:t>=None, </a:t>
            </a:r>
            <a:r>
              <a:rPr lang="en-IN" sz="1600" b="1" dirty="0" err="1"/>
              <a:t>left_index</a:t>
            </a:r>
            <a:r>
              <a:rPr lang="en-IN" sz="1600" b="1" dirty="0"/>
              <a:t>=False, </a:t>
            </a:r>
            <a:r>
              <a:rPr lang="en-IN" sz="1600" b="1" dirty="0" err="1"/>
              <a:t>right_index</a:t>
            </a:r>
            <a:r>
              <a:rPr lang="en-IN" sz="1600" b="1" dirty="0"/>
              <a:t>=False, sort=False, suffixes=('_x', '_y'), copy=None, indicator=False, validate=None)</a:t>
            </a:r>
          </a:p>
          <a:p>
            <a:r>
              <a:rPr lang="en-IN" sz="1600" dirty="0"/>
              <a:t>	Merge DataFrame or named Series objects with a database-style join.</a:t>
            </a:r>
          </a:p>
          <a:p>
            <a:r>
              <a:rPr lang="en-IN" sz="1600" dirty="0"/>
              <a:t>	A named Series object is treated as a DataFrame with a single named column.</a:t>
            </a:r>
          </a:p>
          <a:p>
            <a:r>
              <a:rPr lang="en-IN" sz="1600" dirty="0"/>
              <a:t>The join is done on columns or indexes. If joining columns on columns, the DataFrame indexes will be ignored. Otherwise if joining indexes on indexes or indexes on a column or columns, the index will be passed on. When performing a cross merge, no column specifications to merge on are allowed.</a:t>
            </a:r>
          </a:p>
        </p:txBody>
      </p:sp>
      <p:sp>
        <p:nvSpPr>
          <p:cNvPr id="7" name="TextBox 6">
            <a:extLst>
              <a:ext uri="{FF2B5EF4-FFF2-40B4-BE49-F238E27FC236}">
                <a16:creationId xmlns:a16="http://schemas.microsoft.com/office/drawing/2014/main" id="{4AA02A0F-94C5-8E30-B34A-D441C3710548}"/>
              </a:ext>
            </a:extLst>
          </p:cNvPr>
          <p:cNvSpPr txBox="1"/>
          <p:nvPr/>
        </p:nvSpPr>
        <p:spPr>
          <a:xfrm>
            <a:off x="197962" y="2460396"/>
            <a:ext cx="11717517" cy="4278094"/>
          </a:xfrm>
          <a:prstGeom prst="rect">
            <a:avLst/>
          </a:prstGeom>
          <a:noFill/>
        </p:spPr>
        <p:txBody>
          <a:bodyPr wrap="square">
            <a:spAutoFit/>
          </a:bodyPr>
          <a:lstStyle/>
          <a:p>
            <a:r>
              <a:rPr lang="en-IN" sz="1600" dirty="0">
                <a:solidFill>
                  <a:srgbClr val="C00000"/>
                </a:solidFill>
              </a:rPr>
              <a:t>Parameters:</a:t>
            </a:r>
          </a:p>
          <a:p>
            <a:r>
              <a:rPr lang="en-IN" sz="1600" b="1" dirty="0"/>
              <a:t>Right : </a:t>
            </a:r>
            <a:r>
              <a:rPr lang="en-IN" sz="1600" dirty="0"/>
              <a:t>DataFrame or named Series</a:t>
            </a:r>
          </a:p>
          <a:p>
            <a:r>
              <a:rPr lang="en-IN" sz="1600" dirty="0"/>
              <a:t>	Object to merge with.</a:t>
            </a:r>
          </a:p>
          <a:p>
            <a:r>
              <a:rPr lang="en-IN" sz="1600" b="1" dirty="0"/>
              <a:t>how{‘left’, ‘right’, ‘outer’, ‘inner’, ‘cross’}, default ‘inner’</a:t>
            </a:r>
          </a:p>
          <a:p>
            <a:r>
              <a:rPr lang="en-IN" sz="1600" dirty="0"/>
              <a:t>Type of merge to be performed.</a:t>
            </a:r>
          </a:p>
          <a:p>
            <a:r>
              <a:rPr lang="en-IN" sz="1600" dirty="0"/>
              <a:t>	left: use only keys from left frame, similar to a SQL left outer join; preserve key order.</a:t>
            </a:r>
          </a:p>
          <a:p>
            <a:r>
              <a:rPr lang="en-IN" sz="1600" dirty="0"/>
              <a:t>	right: use only keys from right frame, similar to a SQL right outer join; preserve key order.</a:t>
            </a:r>
          </a:p>
          <a:p>
            <a:r>
              <a:rPr lang="en-IN" sz="1600" dirty="0"/>
              <a:t>	outer: use union of keys from both frames, similar to a SQL full outer join; sort keys lexicographically.</a:t>
            </a:r>
          </a:p>
          <a:p>
            <a:r>
              <a:rPr lang="en-IN" sz="1600" dirty="0"/>
              <a:t>	inner: use intersection of keys from both frames, similar to a SQL inner join; preserve the order of the left keys.</a:t>
            </a:r>
          </a:p>
          <a:p>
            <a:r>
              <a:rPr lang="en-IN" sz="1600" dirty="0"/>
              <a:t>	cross: creates the cartesian product from both frames, preserves the order of the left keys.</a:t>
            </a:r>
          </a:p>
          <a:p>
            <a:endParaRPr lang="en-IN" sz="1600" dirty="0"/>
          </a:p>
          <a:p>
            <a:r>
              <a:rPr lang="en-IN" sz="1600" b="1" dirty="0"/>
              <a:t>On : label or list</a:t>
            </a:r>
          </a:p>
          <a:p>
            <a:r>
              <a:rPr lang="en-IN" sz="1600" dirty="0"/>
              <a:t>Column or index level names to join on. These must be found in both </a:t>
            </a:r>
            <a:r>
              <a:rPr lang="en-IN" sz="1600" dirty="0" err="1"/>
              <a:t>DataFrames</a:t>
            </a:r>
            <a:r>
              <a:rPr lang="en-IN" sz="1600" dirty="0"/>
              <a:t>. If on is None and not merging on indexes then this defaults to the intersection of the columns in both </a:t>
            </a:r>
            <a:r>
              <a:rPr lang="en-IN" sz="1600" dirty="0" err="1"/>
              <a:t>DataFrames</a:t>
            </a:r>
            <a:endParaRPr lang="en-IN" sz="1600" dirty="0"/>
          </a:p>
          <a:p>
            <a:endParaRPr lang="en-IN" sz="1600" dirty="0"/>
          </a:p>
          <a:p>
            <a:r>
              <a:rPr lang="en-US" sz="1600" b="1" dirty="0"/>
              <a:t>sort : bool, default False</a:t>
            </a:r>
          </a:p>
          <a:p>
            <a:r>
              <a:rPr lang="en-US" sz="1600" dirty="0"/>
              <a:t>Sort the join keys lexicographically in the result DataFrame. If False, the order of the join keys depends on the join type (how keyword)</a:t>
            </a:r>
            <a:endParaRPr lang="en-IN" sz="1600" dirty="0"/>
          </a:p>
        </p:txBody>
      </p:sp>
    </p:spTree>
    <p:extLst>
      <p:ext uri="{BB962C8B-B14F-4D97-AF65-F5344CB8AC3E}">
        <p14:creationId xmlns:p14="http://schemas.microsoft.com/office/powerpoint/2010/main" val="124728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7C02-E7A8-EADC-D38E-4CB1E19B45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93A837-F718-0D40-D73E-31122AEFF454}"/>
              </a:ext>
            </a:extLst>
          </p:cNvPr>
          <p:cNvSpPr txBox="1"/>
          <p:nvPr/>
        </p:nvSpPr>
        <p:spPr>
          <a:xfrm>
            <a:off x="207390" y="254524"/>
            <a:ext cx="11726944" cy="1815882"/>
          </a:xfrm>
          <a:prstGeom prst="rect">
            <a:avLst/>
          </a:prstGeom>
          <a:noFill/>
        </p:spPr>
        <p:txBody>
          <a:bodyPr wrap="square">
            <a:spAutoFit/>
          </a:bodyPr>
          <a:lstStyle/>
          <a:p>
            <a:r>
              <a:rPr lang="en-IN" sz="1600" b="1" dirty="0" err="1">
                <a:solidFill>
                  <a:srgbClr val="C00000"/>
                </a:solidFill>
              </a:rPr>
              <a:t>pandas.DataFrame.groupby</a:t>
            </a:r>
            <a:endParaRPr lang="en-IN" sz="1600" b="1" dirty="0">
              <a:solidFill>
                <a:srgbClr val="C00000"/>
              </a:solidFill>
            </a:endParaRPr>
          </a:p>
          <a:p>
            <a:r>
              <a:rPr lang="en-IN" sz="1600" dirty="0" err="1"/>
              <a:t>DataFrame.groupby</a:t>
            </a:r>
            <a:r>
              <a:rPr lang="en-IN" sz="1600" dirty="0"/>
              <a:t>(by=None, axis=&lt;</a:t>
            </a:r>
            <a:r>
              <a:rPr lang="en-IN" sz="1600" dirty="0" err="1"/>
              <a:t>no_default</a:t>
            </a:r>
            <a:r>
              <a:rPr lang="en-IN" sz="1600" dirty="0"/>
              <a:t>&gt;, level=None, </a:t>
            </a:r>
            <a:r>
              <a:rPr lang="en-IN" sz="1600" dirty="0" err="1"/>
              <a:t>as_index</a:t>
            </a:r>
            <a:r>
              <a:rPr lang="en-IN" sz="1600" dirty="0"/>
              <a:t>=True, sort=True, </a:t>
            </a:r>
            <a:r>
              <a:rPr lang="en-IN" sz="1600" dirty="0" err="1"/>
              <a:t>group_keys</a:t>
            </a:r>
            <a:r>
              <a:rPr lang="en-IN" sz="1600" dirty="0"/>
              <a:t>=True, observed=&lt;</a:t>
            </a:r>
            <a:r>
              <a:rPr lang="en-IN" sz="1600" dirty="0" err="1"/>
              <a:t>no_default</a:t>
            </a:r>
            <a:r>
              <a:rPr lang="en-IN" sz="1600" dirty="0"/>
              <a:t>&gt;, </a:t>
            </a:r>
            <a:r>
              <a:rPr lang="en-IN" sz="1600" dirty="0" err="1"/>
              <a:t>dropna</a:t>
            </a:r>
            <a:r>
              <a:rPr lang="en-IN" sz="1600" dirty="0"/>
              <a:t>=True)</a:t>
            </a:r>
          </a:p>
          <a:p>
            <a:r>
              <a:rPr lang="en-IN" sz="1600" dirty="0"/>
              <a:t>Group DataFrame using a mapper or by a Series of columns.</a:t>
            </a:r>
          </a:p>
          <a:p>
            <a:endParaRPr lang="en-IN" sz="1600" dirty="0"/>
          </a:p>
          <a:p>
            <a:r>
              <a:rPr lang="en-IN" sz="1600" dirty="0"/>
              <a:t>A </a:t>
            </a:r>
            <a:r>
              <a:rPr lang="en-IN" sz="1600" dirty="0" err="1"/>
              <a:t>groupby</a:t>
            </a:r>
            <a:r>
              <a:rPr lang="en-IN" sz="1600" dirty="0"/>
              <a:t> operation involves some combination of splitting the object, applying a function, and combining the results. This can be used to group large amounts of data and compute operations on these groups.</a:t>
            </a:r>
          </a:p>
        </p:txBody>
      </p:sp>
      <p:sp>
        <p:nvSpPr>
          <p:cNvPr id="6" name="TextBox 5">
            <a:extLst>
              <a:ext uri="{FF2B5EF4-FFF2-40B4-BE49-F238E27FC236}">
                <a16:creationId xmlns:a16="http://schemas.microsoft.com/office/drawing/2014/main" id="{77AC4466-B453-C671-FDEF-B39C9C04CD71}"/>
              </a:ext>
            </a:extLst>
          </p:cNvPr>
          <p:cNvSpPr txBox="1"/>
          <p:nvPr/>
        </p:nvSpPr>
        <p:spPr>
          <a:xfrm>
            <a:off x="207390" y="2202272"/>
            <a:ext cx="11726944" cy="4278094"/>
          </a:xfrm>
          <a:prstGeom prst="rect">
            <a:avLst/>
          </a:prstGeom>
          <a:noFill/>
        </p:spPr>
        <p:txBody>
          <a:bodyPr wrap="square">
            <a:spAutoFit/>
          </a:bodyPr>
          <a:lstStyle/>
          <a:p>
            <a:r>
              <a:rPr lang="en-IN" sz="1600" b="1" dirty="0"/>
              <a:t>By :</a:t>
            </a:r>
            <a:r>
              <a:rPr lang="en-IN" sz="1600" dirty="0"/>
              <a:t> mapping, function, label, </a:t>
            </a:r>
            <a:r>
              <a:rPr lang="en-IN" sz="1600" dirty="0" err="1"/>
              <a:t>pd.Grouper</a:t>
            </a:r>
            <a:r>
              <a:rPr lang="en-IN" sz="1600" dirty="0"/>
              <a:t> or list of such</a:t>
            </a:r>
          </a:p>
          <a:p>
            <a:r>
              <a:rPr lang="en-IN" sz="1600" dirty="0"/>
              <a:t>Used to determine the groups for the </a:t>
            </a:r>
            <a:r>
              <a:rPr lang="en-IN" sz="1600" dirty="0" err="1"/>
              <a:t>groupby</a:t>
            </a:r>
            <a:r>
              <a:rPr lang="en-IN" sz="1600" dirty="0"/>
              <a:t>. If by is a function, it’s called on each value of the object’s index. If a </a:t>
            </a:r>
            <a:r>
              <a:rPr lang="en-IN" sz="1600" dirty="0" err="1"/>
              <a:t>dict</a:t>
            </a:r>
            <a:r>
              <a:rPr lang="en-IN" sz="1600" dirty="0"/>
              <a:t> or Series is passed, the Series or </a:t>
            </a:r>
            <a:r>
              <a:rPr lang="en-IN" sz="1600" dirty="0" err="1"/>
              <a:t>dict</a:t>
            </a:r>
            <a:r>
              <a:rPr lang="en-IN" sz="1600" dirty="0"/>
              <a:t> VALUES will be used to determine the groups (the Series’ values are first aligned; see .align() method). If a list or </a:t>
            </a:r>
            <a:r>
              <a:rPr lang="en-IN" sz="1600" dirty="0" err="1"/>
              <a:t>ndarray</a:t>
            </a:r>
            <a:r>
              <a:rPr lang="en-IN" sz="1600" dirty="0"/>
              <a:t> of length equal to the selected axis is passed (see the </a:t>
            </a:r>
            <a:r>
              <a:rPr lang="en-IN" sz="1600" dirty="0" err="1"/>
              <a:t>groupby</a:t>
            </a:r>
            <a:r>
              <a:rPr lang="en-IN" sz="1600" dirty="0"/>
              <a:t> user guide), the values are used as-is to determine the groups. A label or list of labels may be passed to group by the columns in self. Notice that a tuple is interpreted as a (single) key.</a:t>
            </a:r>
          </a:p>
          <a:p>
            <a:r>
              <a:rPr lang="en-IN" sz="1600" b="1" dirty="0"/>
              <a:t>Axis :</a:t>
            </a:r>
            <a:r>
              <a:rPr lang="en-IN" sz="1600" dirty="0"/>
              <a:t> {0 or ‘index’, 1 or ‘columns’}, default 0</a:t>
            </a:r>
          </a:p>
          <a:p>
            <a:r>
              <a:rPr lang="en-IN" sz="1600" dirty="0"/>
              <a:t>Split along rows (0) or columns (1). For Series this parameter is unused and defaults to 0.</a:t>
            </a:r>
          </a:p>
          <a:p>
            <a:r>
              <a:rPr lang="en-US" sz="1600" b="1" dirty="0"/>
              <a:t>Level  :</a:t>
            </a:r>
            <a:r>
              <a:rPr lang="en-US" sz="1600" dirty="0"/>
              <a:t> int, level name, or sequence of such, default None</a:t>
            </a:r>
          </a:p>
          <a:p>
            <a:r>
              <a:rPr lang="en-US" sz="1600" dirty="0"/>
              <a:t>If the axis is a </a:t>
            </a:r>
            <a:r>
              <a:rPr lang="en-US" sz="1600" dirty="0" err="1"/>
              <a:t>MultiIndex</a:t>
            </a:r>
            <a:r>
              <a:rPr lang="en-US" sz="1600" dirty="0"/>
              <a:t> (hierarchical), group by a particular level or levels. Do not specify both by and level.</a:t>
            </a:r>
          </a:p>
          <a:p>
            <a:r>
              <a:rPr lang="en-US" sz="1600" b="1" dirty="0" err="1"/>
              <a:t>as_index</a:t>
            </a:r>
            <a:r>
              <a:rPr lang="en-US" sz="1600" b="1" dirty="0"/>
              <a:t> :</a:t>
            </a:r>
            <a:r>
              <a:rPr lang="en-US" sz="1600" dirty="0"/>
              <a:t> bool, default True</a:t>
            </a:r>
          </a:p>
          <a:p>
            <a:r>
              <a:rPr lang="en-US" sz="1600" dirty="0"/>
              <a:t>Return object with group labels as the index. Only relevant for DataFrame input. </a:t>
            </a:r>
            <a:r>
              <a:rPr lang="en-US" sz="1600" dirty="0" err="1"/>
              <a:t>as_index</a:t>
            </a:r>
            <a:r>
              <a:rPr lang="en-US" sz="1600" dirty="0"/>
              <a:t>=False is effectively “SQL-style” grouped output. This argument has no effect on filtrations (see the filtrations in the user guide), such as head(), tail(), nth() and in transformations (see the transformations in the user guide).</a:t>
            </a:r>
          </a:p>
          <a:p>
            <a:r>
              <a:rPr lang="en-US" sz="1600" b="1" dirty="0"/>
              <a:t>Sort :</a:t>
            </a:r>
            <a:r>
              <a:rPr lang="en-US" sz="1600" dirty="0"/>
              <a:t> bool, default True</a:t>
            </a:r>
          </a:p>
          <a:p>
            <a:r>
              <a:rPr lang="en-US" sz="1600" dirty="0"/>
              <a:t>Sort group keys. Get better performance by turning this off. Note this does not influence the order of observations within each group. </a:t>
            </a:r>
            <a:r>
              <a:rPr lang="en-US" sz="1600" dirty="0" err="1"/>
              <a:t>Groupby</a:t>
            </a:r>
            <a:r>
              <a:rPr lang="en-US" sz="1600" dirty="0"/>
              <a:t> preserves the order of rows within each group. If False, the groups will appear in the same order as they did in the original DataFrame. </a:t>
            </a:r>
            <a:endParaRPr lang="en-IN" sz="1600" dirty="0"/>
          </a:p>
        </p:txBody>
      </p:sp>
    </p:spTree>
    <p:extLst>
      <p:ext uri="{BB962C8B-B14F-4D97-AF65-F5344CB8AC3E}">
        <p14:creationId xmlns:p14="http://schemas.microsoft.com/office/powerpoint/2010/main" val="253186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F15F4-373E-2A9E-6293-EA7D58D58C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B9A0B9-A37D-FD6E-97D5-1D6A36BE6C97}"/>
              </a:ext>
            </a:extLst>
          </p:cNvPr>
          <p:cNvSpPr txBox="1"/>
          <p:nvPr/>
        </p:nvSpPr>
        <p:spPr>
          <a:xfrm>
            <a:off x="452486" y="1168923"/>
            <a:ext cx="11283884" cy="3785652"/>
          </a:xfrm>
          <a:prstGeom prst="rect">
            <a:avLst/>
          </a:prstGeom>
          <a:noFill/>
        </p:spPr>
        <p:txBody>
          <a:bodyPr wrap="square">
            <a:spAutoFit/>
          </a:bodyPr>
          <a:lstStyle/>
          <a:p>
            <a:r>
              <a:rPr lang="en-US" sz="1600" dirty="0"/>
              <a:t>Matplotlib is a widely used Python library for data visualization. It provides a MATLAB-like interface and is highly customizable. The core component of Matplotlib is </a:t>
            </a:r>
            <a:r>
              <a:rPr lang="en-US" sz="1600" b="1" dirty="0" err="1"/>
              <a:t>pyplot</a:t>
            </a:r>
            <a:r>
              <a:rPr lang="en-US" sz="1600" dirty="0"/>
              <a:t>, which simplifies the process of creating plots.</a:t>
            </a:r>
          </a:p>
          <a:p>
            <a:endParaRPr lang="en-US" sz="1600" dirty="0"/>
          </a:p>
          <a:p>
            <a:r>
              <a:rPr lang="en-US" sz="1600" b="1" dirty="0"/>
              <a:t>Key Features of Matplotlib:</a:t>
            </a:r>
          </a:p>
          <a:p>
            <a:pPr>
              <a:buFont typeface="Arial" panose="020B0604020202020204" pitchFamily="34" charset="0"/>
              <a:buChar char="•"/>
            </a:pPr>
            <a:r>
              <a:rPr lang="en-US" sz="1600" dirty="0"/>
              <a:t>Generates high-quality static, animated, and interactive plots.</a:t>
            </a:r>
          </a:p>
          <a:p>
            <a:pPr>
              <a:buFont typeface="Arial" panose="020B0604020202020204" pitchFamily="34" charset="0"/>
              <a:buChar char="•"/>
            </a:pPr>
            <a:r>
              <a:rPr lang="en-US" sz="1600" dirty="0"/>
              <a:t>Supports multiple plot types like line, bar, scatter, histogram, etc.</a:t>
            </a:r>
          </a:p>
          <a:p>
            <a:pPr>
              <a:buFont typeface="Arial" panose="020B0604020202020204" pitchFamily="34" charset="0"/>
              <a:buChar char="•"/>
            </a:pPr>
            <a:r>
              <a:rPr lang="en-US" sz="1600" dirty="0"/>
              <a:t>Highly customizable (colors, labels, grids, legends, etc.).</a:t>
            </a:r>
          </a:p>
          <a:p>
            <a:pPr>
              <a:buFont typeface="Arial" panose="020B0604020202020204" pitchFamily="34" charset="0"/>
              <a:buChar char="•"/>
            </a:pPr>
            <a:r>
              <a:rPr lang="en-US" sz="1600" dirty="0"/>
              <a:t>Can be integrated with other libraries such as NumPy, Pandas, and Seaborn.</a:t>
            </a:r>
          </a:p>
          <a:p>
            <a:endParaRPr lang="en-US" sz="1600" b="1" dirty="0"/>
          </a:p>
          <a:p>
            <a:r>
              <a:rPr lang="en-US" sz="1600" b="1" dirty="0"/>
              <a:t>Basic Components of Matplotlib:</a:t>
            </a:r>
          </a:p>
          <a:p>
            <a:pPr>
              <a:buFont typeface="Arial" panose="020B0604020202020204" pitchFamily="34" charset="0"/>
              <a:buChar char="•"/>
            </a:pPr>
            <a:r>
              <a:rPr lang="en-US" sz="1600" b="1" dirty="0"/>
              <a:t>Figure</a:t>
            </a:r>
            <a:r>
              <a:rPr lang="en-US" sz="1600" dirty="0"/>
              <a:t>: The overall container for plots.</a:t>
            </a:r>
          </a:p>
          <a:p>
            <a:pPr>
              <a:buFont typeface="Arial" panose="020B0604020202020204" pitchFamily="34" charset="0"/>
              <a:buChar char="•"/>
            </a:pPr>
            <a:r>
              <a:rPr lang="en-US" sz="1600" b="1" dirty="0"/>
              <a:t>Axes</a:t>
            </a:r>
            <a:r>
              <a:rPr lang="en-US" sz="1600" dirty="0"/>
              <a:t>: Represents the area where data is plotted.</a:t>
            </a:r>
          </a:p>
          <a:p>
            <a:pPr>
              <a:buFont typeface="Arial" panose="020B0604020202020204" pitchFamily="34" charset="0"/>
              <a:buChar char="•"/>
            </a:pPr>
            <a:r>
              <a:rPr lang="en-US" sz="1600" b="1" dirty="0"/>
              <a:t>Axis</a:t>
            </a:r>
            <a:r>
              <a:rPr lang="en-US" sz="1600" dirty="0"/>
              <a:t>: Handles the x and y axes.</a:t>
            </a:r>
          </a:p>
          <a:p>
            <a:pPr>
              <a:buFont typeface="Arial" panose="020B0604020202020204" pitchFamily="34" charset="0"/>
              <a:buChar char="•"/>
            </a:pPr>
            <a:r>
              <a:rPr lang="en-US" sz="1600" b="1" dirty="0"/>
              <a:t>Legend</a:t>
            </a:r>
            <a:r>
              <a:rPr lang="en-US" sz="1600" dirty="0"/>
              <a:t>: Provides information about different data series.</a:t>
            </a:r>
          </a:p>
          <a:p>
            <a:pPr>
              <a:buFont typeface="Arial" panose="020B0604020202020204" pitchFamily="34" charset="0"/>
              <a:buChar char="•"/>
            </a:pPr>
            <a:r>
              <a:rPr lang="en-US" sz="1600" b="1" dirty="0"/>
              <a:t>Grid</a:t>
            </a:r>
            <a:r>
              <a:rPr lang="en-US" sz="1600" dirty="0"/>
              <a:t>: Helps in better readability.</a:t>
            </a:r>
          </a:p>
        </p:txBody>
      </p:sp>
      <p:sp>
        <p:nvSpPr>
          <p:cNvPr id="5" name="TextBox 4">
            <a:extLst>
              <a:ext uri="{FF2B5EF4-FFF2-40B4-BE49-F238E27FC236}">
                <a16:creationId xmlns:a16="http://schemas.microsoft.com/office/drawing/2014/main" id="{74A0CAD0-C9A4-540E-A18A-CC143CA06EAB}"/>
              </a:ext>
            </a:extLst>
          </p:cNvPr>
          <p:cNvSpPr txBox="1"/>
          <p:nvPr/>
        </p:nvSpPr>
        <p:spPr>
          <a:xfrm>
            <a:off x="452486" y="484636"/>
            <a:ext cx="4751109" cy="523220"/>
          </a:xfrm>
          <a:prstGeom prst="rect">
            <a:avLst/>
          </a:prstGeom>
          <a:noFill/>
        </p:spPr>
        <p:txBody>
          <a:bodyPr wrap="square">
            <a:spAutoFit/>
          </a:bodyPr>
          <a:lstStyle/>
          <a:p>
            <a:r>
              <a:rPr lang="en-IN" sz="2800" b="1" dirty="0">
                <a:solidFill>
                  <a:srgbClr val="C00000"/>
                </a:solidFill>
                <a:latin typeface="Arial Black" panose="020B0A04020102020204" pitchFamily="34" charset="0"/>
              </a:rPr>
              <a:t>Overview of Matplotlib</a:t>
            </a:r>
          </a:p>
        </p:txBody>
      </p:sp>
    </p:spTree>
    <p:extLst>
      <p:ext uri="{BB962C8B-B14F-4D97-AF65-F5344CB8AC3E}">
        <p14:creationId xmlns:p14="http://schemas.microsoft.com/office/powerpoint/2010/main" val="243803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DD6A4-2E78-B87D-E7E1-F880947D2C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7D7CAFF-5927-E7CD-D6AC-FAEE302A9162}"/>
              </a:ext>
            </a:extLst>
          </p:cNvPr>
          <p:cNvSpPr txBox="1"/>
          <p:nvPr/>
        </p:nvSpPr>
        <p:spPr>
          <a:xfrm>
            <a:off x="379429" y="380942"/>
            <a:ext cx="4183144" cy="400110"/>
          </a:xfrm>
          <a:prstGeom prst="rect">
            <a:avLst/>
          </a:prstGeom>
          <a:noFill/>
        </p:spPr>
        <p:txBody>
          <a:bodyPr wrap="square">
            <a:spAutoFit/>
          </a:bodyPr>
          <a:lstStyle/>
          <a:p>
            <a:r>
              <a:rPr lang="en-IN" sz="2000" b="1" dirty="0">
                <a:solidFill>
                  <a:srgbClr val="C00000"/>
                </a:solidFill>
                <a:latin typeface="Arial Black" panose="020B0A04020102020204" pitchFamily="34" charset="0"/>
              </a:rPr>
              <a:t>Basic Plots Using Matplotlib</a:t>
            </a:r>
          </a:p>
        </p:txBody>
      </p:sp>
      <p:sp>
        <p:nvSpPr>
          <p:cNvPr id="5" name="TextBox 4">
            <a:extLst>
              <a:ext uri="{FF2B5EF4-FFF2-40B4-BE49-F238E27FC236}">
                <a16:creationId xmlns:a16="http://schemas.microsoft.com/office/drawing/2014/main" id="{6D11AA02-6BA7-B9E3-A54D-B307E8A7A56B}"/>
              </a:ext>
            </a:extLst>
          </p:cNvPr>
          <p:cNvSpPr txBox="1"/>
          <p:nvPr/>
        </p:nvSpPr>
        <p:spPr>
          <a:xfrm>
            <a:off x="379429" y="892893"/>
            <a:ext cx="6094428" cy="646331"/>
          </a:xfrm>
          <a:prstGeom prst="rect">
            <a:avLst/>
          </a:prstGeom>
          <a:noFill/>
        </p:spPr>
        <p:txBody>
          <a:bodyPr wrap="square">
            <a:spAutoFit/>
          </a:bodyPr>
          <a:lstStyle/>
          <a:p>
            <a:r>
              <a:rPr lang="en-US" sz="2000" b="1" dirty="0">
                <a:solidFill>
                  <a:srgbClr val="C00000"/>
                </a:solidFill>
              </a:rPr>
              <a:t>Line Plot</a:t>
            </a:r>
          </a:p>
          <a:p>
            <a:r>
              <a:rPr lang="en-US" sz="1600" dirty="0"/>
              <a:t>A line plot is used to show trends over time.</a:t>
            </a:r>
          </a:p>
        </p:txBody>
      </p:sp>
      <p:sp>
        <p:nvSpPr>
          <p:cNvPr id="8" name="TextBox 7">
            <a:extLst>
              <a:ext uri="{FF2B5EF4-FFF2-40B4-BE49-F238E27FC236}">
                <a16:creationId xmlns:a16="http://schemas.microsoft.com/office/drawing/2014/main" id="{7030A810-4E17-A735-E55C-B275E96DF78B}"/>
              </a:ext>
            </a:extLst>
          </p:cNvPr>
          <p:cNvSpPr txBox="1"/>
          <p:nvPr/>
        </p:nvSpPr>
        <p:spPr>
          <a:xfrm>
            <a:off x="379429" y="1651065"/>
            <a:ext cx="5879969" cy="2308324"/>
          </a:xfrm>
          <a:prstGeom prst="rect">
            <a:avLst/>
          </a:prstGeom>
          <a:noFill/>
        </p:spPr>
        <p:txBody>
          <a:bodyPr wrap="square">
            <a:spAutoFit/>
          </a:bodyPr>
          <a:lstStyle/>
          <a:p>
            <a:r>
              <a:rPr lang="en-US" sz="1600" dirty="0"/>
              <a:t>import </a:t>
            </a:r>
            <a:r>
              <a:rPr lang="en-US" sz="1600" dirty="0" err="1"/>
              <a:t>matplotlib.pyplot</a:t>
            </a:r>
            <a:r>
              <a:rPr lang="en-US" sz="1600" dirty="0"/>
              <a:t> as </a:t>
            </a:r>
            <a:r>
              <a:rPr lang="en-US" sz="1600" dirty="0" err="1"/>
              <a:t>plt</a:t>
            </a:r>
            <a:endParaRPr lang="en-US" sz="1600" dirty="0"/>
          </a:p>
          <a:p>
            <a:r>
              <a:rPr lang="en-IN" sz="1600" dirty="0" err="1"/>
              <a:t>plt.plot</a:t>
            </a:r>
            <a:r>
              <a:rPr lang="en-IN" sz="1600" dirty="0"/>
              <a:t>(x, y, label="sin(x)", </a:t>
            </a:r>
            <a:r>
              <a:rPr lang="en-IN" sz="1600" dirty="0" err="1"/>
              <a:t>color</a:t>
            </a:r>
            <a:r>
              <a:rPr lang="en-IN" sz="1600" dirty="0"/>
              <a:t>="blue", </a:t>
            </a:r>
            <a:r>
              <a:rPr lang="en-IN" sz="1600" dirty="0" err="1"/>
              <a:t>linestyle</a:t>
            </a:r>
            <a:r>
              <a:rPr lang="en-IN" sz="1600" dirty="0"/>
              <a:t>="--", linewidth=2)</a:t>
            </a:r>
          </a:p>
          <a:p>
            <a:r>
              <a:rPr lang="en-IN" sz="1600" dirty="0"/>
              <a:t># Labels and Title </a:t>
            </a:r>
          </a:p>
          <a:p>
            <a:r>
              <a:rPr lang="en-IN" sz="1600" dirty="0" err="1"/>
              <a:t>plt.xlabel</a:t>
            </a:r>
            <a:r>
              <a:rPr lang="en-IN" sz="1600" dirty="0"/>
              <a:t>("X-axis") </a:t>
            </a:r>
          </a:p>
          <a:p>
            <a:r>
              <a:rPr lang="en-IN" sz="1600" dirty="0" err="1"/>
              <a:t>plt.ylabel</a:t>
            </a:r>
            <a:r>
              <a:rPr lang="en-IN" sz="1600" dirty="0"/>
              <a:t>("Y-axis") </a:t>
            </a:r>
          </a:p>
          <a:p>
            <a:r>
              <a:rPr lang="en-IN" sz="1600" dirty="0" err="1"/>
              <a:t>plt.title</a:t>
            </a:r>
            <a:r>
              <a:rPr lang="en-IN" sz="1600" dirty="0"/>
              <a:t>("Line Plot Example") </a:t>
            </a:r>
          </a:p>
          <a:p>
            <a:r>
              <a:rPr lang="en-IN" sz="1600" dirty="0" err="1"/>
              <a:t>plt.legend</a:t>
            </a:r>
            <a:r>
              <a:rPr lang="en-IN" sz="1600" dirty="0"/>
              <a:t>() </a:t>
            </a:r>
          </a:p>
          <a:p>
            <a:r>
              <a:rPr lang="en-IN" sz="1600" dirty="0" err="1"/>
              <a:t>plt.grid</a:t>
            </a:r>
            <a:r>
              <a:rPr lang="en-IN" sz="1600" dirty="0"/>
              <a:t>(True)</a:t>
            </a:r>
          </a:p>
          <a:p>
            <a:r>
              <a:rPr lang="en-IN" sz="1600" dirty="0" err="1"/>
              <a:t>plt.show</a:t>
            </a:r>
            <a:r>
              <a:rPr lang="en-IN" sz="1600" dirty="0"/>
              <a:t>() # Show Plot </a:t>
            </a:r>
          </a:p>
        </p:txBody>
      </p:sp>
      <p:sp>
        <p:nvSpPr>
          <p:cNvPr id="9" name="Rectangle 1">
            <a:extLst>
              <a:ext uri="{FF2B5EF4-FFF2-40B4-BE49-F238E27FC236}">
                <a16:creationId xmlns:a16="http://schemas.microsoft.com/office/drawing/2014/main" id="{94FFEDDD-0E2B-A1C6-33C0-497B2998E606}"/>
              </a:ext>
            </a:extLst>
          </p:cNvPr>
          <p:cNvSpPr>
            <a:spLocks noChangeArrowheads="1"/>
          </p:cNvSpPr>
          <p:nvPr/>
        </p:nvSpPr>
        <p:spPr bwMode="auto">
          <a:xfrm>
            <a:off x="379429" y="4071230"/>
            <a:ext cx="52389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Properties of Line Plot: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color</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Sets the color of the line.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err="1">
                <a:ln>
                  <a:noFill/>
                </a:ln>
                <a:solidFill>
                  <a:schemeClr val="tx1"/>
                </a:solidFill>
                <a:effectLst/>
                <a:latin typeface="Arial Unicode MS"/>
              </a:rPr>
              <a:t>linestyle</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Defines the style (solid, dashed, dotted, etc.).</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linewidth</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Adjusts the thickness of the line.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marker</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Adds markers at data points (circle, square, etc.).</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9CDF5F6-16EC-30D1-C743-F5395570ED19}"/>
              </a:ext>
            </a:extLst>
          </p:cNvPr>
          <p:cNvSpPr txBox="1"/>
          <p:nvPr/>
        </p:nvSpPr>
        <p:spPr>
          <a:xfrm>
            <a:off x="6794368" y="892893"/>
            <a:ext cx="4866588" cy="1815882"/>
          </a:xfrm>
          <a:prstGeom prst="rect">
            <a:avLst/>
          </a:prstGeom>
          <a:noFill/>
        </p:spPr>
        <p:txBody>
          <a:bodyPr wrap="square">
            <a:spAutoFit/>
          </a:bodyPr>
          <a:lstStyle/>
          <a:p>
            <a:r>
              <a:rPr lang="en-IN" sz="1600" b="1" dirty="0"/>
              <a:t>Line Styles</a:t>
            </a:r>
          </a:p>
          <a:p>
            <a:r>
              <a:rPr lang="en-IN" sz="1600" dirty="0"/>
              <a:t>You can choose any of these styles:</a:t>
            </a:r>
            <a:endParaRPr lang="en-IN" sz="1600" b="1" dirty="0"/>
          </a:p>
          <a:p>
            <a:r>
              <a:rPr lang="en-IN" sz="1600" b="1" dirty="0"/>
              <a:t>'solid' (default) '-'	</a:t>
            </a:r>
          </a:p>
          <a:p>
            <a:r>
              <a:rPr lang="en-IN" sz="1600" b="1" dirty="0"/>
              <a:t>'dotted'	':'	</a:t>
            </a:r>
          </a:p>
          <a:p>
            <a:r>
              <a:rPr lang="en-IN" sz="1600" b="1" dirty="0"/>
              <a:t>'dashed'	'--'	</a:t>
            </a:r>
          </a:p>
          <a:p>
            <a:r>
              <a:rPr lang="en-IN" sz="1600" b="1" dirty="0"/>
              <a:t>'</a:t>
            </a:r>
            <a:r>
              <a:rPr lang="en-IN" sz="1600" b="1" dirty="0" err="1"/>
              <a:t>dashdot</a:t>
            </a:r>
            <a:r>
              <a:rPr lang="en-IN" sz="1600" b="1" dirty="0"/>
              <a:t>'	'-.'	</a:t>
            </a:r>
          </a:p>
          <a:p>
            <a:endParaRPr lang="en-IN" sz="1600" dirty="0"/>
          </a:p>
        </p:txBody>
      </p:sp>
      <p:sp>
        <p:nvSpPr>
          <p:cNvPr id="16" name="TextBox 15">
            <a:extLst>
              <a:ext uri="{FF2B5EF4-FFF2-40B4-BE49-F238E27FC236}">
                <a16:creationId xmlns:a16="http://schemas.microsoft.com/office/drawing/2014/main" id="{CDA71B3E-6C5C-2CD1-01B6-8410841DB003}"/>
              </a:ext>
            </a:extLst>
          </p:cNvPr>
          <p:cNvSpPr txBox="1"/>
          <p:nvPr/>
        </p:nvSpPr>
        <p:spPr>
          <a:xfrm>
            <a:off x="379429" y="6292392"/>
            <a:ext cx="8434632" cy="369332"/>
          </a:xfrm>
          <a:prstGeom prst="rect">
            <a:avLst/>
          </a:prstGeom>
          <a:noFill/>
        </p:spPr>
        <p:txBody>
          <a:bodyPr wrap="square">
            <a:spAutoFit/>
          </a:bodyPr>
          <a:lstStyle/>
          <a:p>
            <a:r>
              <a:rPr lang="en-IN" dirty="0"/>
              <a:t>Read more  </a:t>
            </a:r>
            <a:r>
              <a:rPr lang="en-IN" dirty="0">
                <a:hlinkClick r:id="rId2"/>
              </a:rPr>
              <a:t>- https://matplotlib.org/stable/api/_as_gen/matplotlib.pyplot.plot.html</a:t>
            </a:r>
            <a:endParaRPr lang="en-IN" dirty="0"/>
          </a:p>
        </p:txBody>
      </p:sp>
    </p:spTree>
    <p:extLst>
      <p:ext uri="{BB962C8B-B14F-4D97-AF65-F5344CB8AC3E}">
        <p14:creationId xmlns:p14="http://schemas.microsoft.com/office/powerpoint/2010/main" val="396024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41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8F0C0A-8BD5-E95E-4E47-94D85D98B8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96DDC5-5398-E936-BBF4-F0074BDFA43D}"/>
              </a:ext>
            </a:extLst>
          </p:cNvPr>
          <p:cNvSpPr txBox="1"/>
          <p:nvPr/>
        </p:nvSpPr>
        <p:spPr>
          <a:xfrm>
            <a:off x="228599" y="352425"/>
            <a:ext cx="11763375" cy="1200329"/>
          </a:xfrm>
          <a:prstGeom prst="rect">
            <a:avLst/>
          </a:prstGeom>
          <a:noFill/>
        </p:spPr>
        <p:txBody>
          <a:bodyPr wrap="square">
            <a:spAutoFit/>
          </a:bodyPr>
          <a:lstStyle/>
          <a:p>
            <a:r>
              <a:rPr lang="en-US" b="1" dirty="0">
                <a:solidFill>
                  <a:srgbClr val="C00000"/>
                </a:solidFill>
              </a:rPr>
              <a:t>Inferential Statistics - Drawing Inferences from Data</a:t>
            </a:r>
          </a:p>
          <a:p>
            <a:endParaRPr lang="en-US" b="1" dirty="0"/>
          </a:p>
          <a:p>
            <a:r>
              <a:rPr lang="en-US" dirty="0"/>
              <a:t>Inferences are conclusions we make about the population based on the sample data. For example:</a:t>
            </a:r>
          </a:p>
          <a:p>
            <a:pPr>
              <a:buFont typeface="Arial" panose="020B0604020202020204" pitchFamily="34" charset="0"/>
              <a:buChar char="•"/>
            </a:pPr>
            <a:r>
              <a:rPr lang="en-US" dirty="0"/>
              <a:t> Using the average height of 100 people to estimate the average height of all people in a country.</a:t>
            </a:r>
          </a:p>
        </p:txBody>
      </p:sp>
      <p:sp>
        <p:nvSpPr>
          <p:cNvPr id="6" name="TextBox 5">
            <a:extLst>
              <a:ext uri="{FF2B5EF4-FFF2-40B4-BE49-F238E27FC236}">
                <a16:creationId xmlns:a16="http://schemas.microsoft.com/office/drawing/2014/main" id="{75696444-2D0E-84C3-8798-49618D34DBCD}"/>
              </a:ext>
            </a:extLst>
          </p:cNvPr>
          <p:cNvSpPr txBox="1"/>
          <p:nvPr/>
        </p:nvSpPr>
        <p:spPr>
          <a:xfrm>
            <a:off x="228599" y="2105025"/>
            <a:ext cx="11763375" cy="1477328"/>
          </a:xfrm>
          <a:prstGeom prst="rect">
            <a:avLst/>
          </a:prstGeom>
          <a:noFill/>
        </p:spPr>
        <p:txBody>
          <a:bodyPr wrap="square">
            <a:spAutoFit/>
          </a:bodyPr>
          <a:lstStyle/>
          <a:p>
            <a:r>
              <a:rPr lang="en-US" b="1" dirty="0">
                <a:solidFill>
                  <a:srgbClr val="C00000"/>
                </a:solidFill>
              </a:rPr>
              <a:t>Random Variables</a:t>
            </a:r>
          </a:p>
          <a:p>
            <a:endParaRPr lang="en-US" b="1" dirty="0">
              <a:solidFill>
                <a:srgbClr val="C00000"/>
              </a:solidFill>
            </a:endParaRPr>
          </a:p>
          <a:p>
            <a:r>
              <a:rPr lang="en-US" dirty="0"/>
              <a:t>A random variable represents outcomes of an event that can’t be predicted with certainty.</a:t>
            </a:r>
            <a:endParaRPr lang="en-US" dirty="0">
              <a:solidFill>
                <a:srgbClr val="C00000"/>
              </a:solidFill>
            </a:endParaRPr>
          </a:p>
          <a:p>
            <a:pPr>
              <a:buFont typeface="Arial" panose="020B0604020202020204" pitchFamily="34" charset="0"/>
              <a:buChar char="•"/>
            </a:pPr>
            <a:r>
              <a:rPr lang="en-US" b="1" dirty="0">
                <a:solidFill>
                  <a:srgbClr val="C00000"/>
                </a:solidFill>
              </a:rPr>
              <a:t> Example</a:t>
            </a:r>
            <a:r>
              <a:rPr lang="en-US" dirty="0">
                <a:solidFill>
                  <a:srgbClr val="C00000"/>
                </a:solidFill>
              </a:rPr>
              <a:t>:</a:t>
            </a:r>
            <a:r>
              <a:rPr lang="en-US" dirty="0"/>
              <a:t> Rolling a die.</a:t>
            </a:r>
          </a:p>
          <a:p>
            <a:pPr marL="742950" lvl="1" indent="-285750">
              <a:buFont typeface="Arial" panose="020B0604020202020204" pitchFamily="34" charset="0"/>
              <a:buChar char="•"/>
            </a:pPr>
            <a:r>
              <a:rPr lang="en-US" dirty="0"/>
              <a:t>Possible outcomes (random variable values): 1, 2, 3, 4, 5, or 6.</a:t>
            </a:r>
          </a:p>
        </p:txBody>
      </p:sp>
      <p:sp>
        <p:nvSpPr>
          <p:cNvPr id="9" name="TextBox 8">
            <a:extLst>
              <a:ext uri="{FF2B5EF4-FFF2-40B4-BE49-F238E27FC236}">
                <a16:creationId xmlns:a16="http://schemas.microsoft.com/office/drawing/2014/main" id="{13D9240E-376B-97E7-AF70-8EB2B976AF9D}"/>
              </a:ext>
            </a:extLst>
          </p:cNvPr>
          <p:cNvSpPr txBox="1"/>
          <p:nvPr/>
        </p:nvSpPr>
        <p:spPr>
          <a:xfrm>
            <a:off x="228598" y="4475887"/>
            <a:ext cx="11763375" cy="1754326"/>
          </a:xfrm>
          <a:prstGeom prst="rect">
            <a:avLst/>
          </a:prstGeom>
          <a:noFill/>
        </p:spPr>
        <p:txBody>
          <a:bodyPr wrap="square">
            <a:spAutoFit/>
          </a:bodyPr>
          <a:lstStyle/>
          <a:p>
            <a:r>
              <a:rPr lang="en-US" b="1" dirty="0">
                <a:solidFill>
                  <a:srgbClr val="C00000"/>
                </a:solidFill>
              </a:rPr>
              <a:t>Normal Probability Distribution</a:t>
            </a:r>
          </a:p>
          <a:p>
            <a:endParaRPr lang="en-US" b="1" dirty="0">
              <a:solidFill>
                <a:srgbClr val="C00000"/>
              </a:solidFill>
            </a:endParaRPr>
          </a:p>
          <a:p>
            <a:r>
              <a:rPr lang="en-US" dirty="0"/>
              <a:t>This is a common way data is distributed in statistics. It looks like a </a:t>
            </a:r>
            <a:r>
              <a:rPr lang="en-US" b="1" dirty="0"/>
              <a:t>bell-shaped curve</a:t>
            </a:r>
            <a:r>
              <a:rPr lang="en-US" dirty="0"/>
              <a:t>, where:</a:t>
            </a:r>
          </a:p>
          <a:p>
            <a:pPr>
              <a:buFont typeface="Arial" panose="020B0604020202020204" pitchFamily="34" charset="0"/>
              <a:buChar char="•"/>
            </a:pPr>
            <a:r>
              <a:rPr lang="en-US" dirty="0"/>
              <a:t> Most values cluster around the average (mean).</a:t>
            </a:r>
          </a:p>
          <a:p>
            <a:pPr>
              <a:buFont typeface="Arial" panose="020B0604020202020204" pitchFamily="34" charset="0"/>
              <a:buChar char="•"/>
            </a:pPr>
            <a:r>
              <a:rPr lang="en-US" dirty="0"/>
              <a:t> Fewer values are far away from the average.</a:t>
            </a:r>
          </a:p>
          <a:p>
            <a:r>
              <a:rPr lang="en-US" b="1" dirty="0">
                <a:solidFill>
                  <a:srgbClr val="C00000"/>
                </a:solidFill>
              </a:rPr>
              <a:t>Example</a:t>
            </a:r>
            <a:r>
              <a:rPr lang="en-US" dirty="0">
                <a:solidFill>
                  <a:srgbClr val="C00000"/>
                </a:solidFill>
              </a:rPr>
              <a:t>: </a:t>
            </a:r>
            <a:r>
              <a:rPr lang="en-US" dirty="0"/>
              <a:t>Heights of people in a group often follow this pattern.</a:t>
            </a:r>
          </a:p>
        </p:txBody>
      </p:sp>
    </p:spTree>
    <p:extLst>
      <p:ext uri="{BB962C8B-B14F-4D97-AF65-F5344CB8AC3E}">
        <p14:creationId xmlns:p14="http://schemas.microsoft.com/office/powerpoint/2010/main" val="313560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E74195-59C2-CCA5-D96C-5CD05E8A01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101415-5E91-2297-0FCC-FB848AECF96B}"/>
              </a:ext>
            </a:extLst>
          </p:cNvPr>
          <p:cNvSpPr txBox="1"/>
          <p:nvPr/>
        </p:nvSpPr>
        <p:spPr>
          <a:xfrm>
            <a:off x="219074" y="466725"/>
            <a:ext cx="11668125" cy="1200329"/>
          </a:xfrm>
          <a:prstGeom prst="rect">
            <a:avLst/>
          </a:prstGeom>
          <a:noFill/>
        </p:spPr>
        <p:txBody>
          <a:bodyPr wrap="square">
            <a:spAutoFit/>
          </a:bodyPr>
          <a:lstStyle/>
          <a:p>
            <a:r>
              <a:rPr lang="en-US" b="1" dirty="0">
                <a:solidFill>
                  <a:srgbClr val="C00000"/>
                </a:solidFill>
              </a:rPr>
              <a:t>Sampling</a:t>
            </a:r>
          </a:p>
          <a:p>
            <a:endParaRPr lang="en-US" b="1" dirty="0"/>
          </a:p>
          <a:p>
            <a:r>
              <a:rPr lang="en-US" dirty="0"/>
              <a:t>Sampling means selecting a smaller group (sample) from a larger group (population) to study and make predictions.</a:t>
            </a:r>
          </a:p>
          <a:p>
            <a:pPr>
              <a:buFont typeface="Arial" panose="020B0604020202020204" pitchFamily="34" charset="0"/>
              <a:buChar char="•"/>
            </a:pPr>
            <a:r>
              <a:rPr lang="en-US" b="1" dirty="0">
                <a:solidFill>
                  <a:srgbClr val="C00000"/>
                </a:solidFill>
              </a:rPr>
              <a:t> Example</a:t>
            </a:r>
            <a:r>
              <a:rPr lang="en-US" dirty="0">
                <a:solidFill>
                  <a:srgbClr val="C00000"/>
                </a:solidFill>
              </a:rPr>
              <a:t>: </a:t>
            </a:r>
            <a:r>
              <a:rPr lang="en-US" dirty="0"/>
              <a:t>Asking 500 people out of 10,000 for their opinion on a product.</a:t>
            </a:r>
          </a:p>
        </p:txBody>
      </p:sp>
      <p:sp>
        <p:nvSpPr>
          <p:cNvPr id="5" name="TextBox 4">
            <a:extLst>
              <a:ext uri="{FF2B5EF4-FFF2-40B4-BE49-F238E27FC236}">
                <a16:creationId xmlns:a16="http://schemas.microsoft.com/office/drawing/2014/main" id="{E0DFBD19-F543-6260-9D22-4304053D3728}"/>
              </a:ext>
            </a:extLst>
          </p:cNvPr>
          <p:cNvSpPr txBox="1"/>
          <p:nvPr/>
        </p:nvSpPr>
        <p:spPr>
          <a:xfrm>
            <a:off x="219073" y="2413337"/>
            <a:ext cx="11668125" cy="2308324"/>
          </a:xfrm>
          <a:prstGeom prst="rect">
            <a:avLst/>
          </a:prstGeom>
          <a:noFill/>
        </p:spPr>
        <p:txBody>
          <a:bodyPr wrap="square">
            <a:spAutoFit/>
          </a:bodyPr>
          <a:lstStyle/>
          <a:p>
            <a:r>
              <a:rPr lang="en-US" b="1" dirty="0">
                <a:solidFill>
                  <a:srgbClr val="C00000"/>
                </a:solidFill>
              </a:rPr>
              <a:t>Data and Types of Data</a:t>
            </a:r>
          </a:p>
          <a:p>
            <a:endParaRPr lang="en-US" b="1" dirty="0">
              <a:solidFill>
                <a:srgbClr val="C00000"/>
              </a:solidFill>
            </a:endParaRPr>
          </a:p>
          <a:p>
            <a:pPr>
              <a:buFont typeface="+mj-lt"/>
              <a:buAutoNum type="arabicPeriod"/>
            </a:pPr>
            <a:r>
              <a:rPr lang="en-US" b="1" dirty="0">
                <a:solidFill>
                  <a:srgbClr val="C00000"/>
                </a:solidFill>
              </a:rPr>
              <a:t> Data</a:t>
            </a:r>
            <a:r>
              <a:rPr lang="en-US" dirty="0">
                <a:solidFill>
                  <a:srgbClr val="C00000"/>
                </a:solidFill>
              </a:rPr>
              <a:t>: </a:t>
            </a:r>
            <a:r>
              <a:rPr lang="en-US" dirty="0"/>
              <a:t>Information collected for analysis (e.g., marks, age, income).</a:t>
            </a:r>
          </a:p>
          <a:p>
            <a:pPr>
              <a:buFont typeface="+mj-lt"/>
              <a:buAutoNum type="arabicPeriod"/>
            </a:pPr>
            <a:endParaRPr lang="en-US" dirty="0"/>
          </a:p>
          <a:p>
            <a:pPr>
              <a:buFont typeface="+mj-lt"/>
              <a:buAutoNum type="arabicPeriod"/>
            </a:pPr>
            <a:r>
              <a:rPr lang="en-US" b="1" dirty="0">
                <a:solidFill>
                  <a:srgbClr val="C00000"/>
                </a:solidFill>
              </a:rPr>
              <a:t> Types of Data</a:t>
            </a:r>
            <a:r>
              <a:rPr lang="en-US" dirty="0">
                <a:solidFill>
                  <a:srgbClr val="C00000"/>
                </a:solidFill>
              </a:rPr>
              <a:t>:</a:t>
            </a:r>
          </a:p>
          <a:p>
            <a:pPr marL="742950" lvl="1" indent="-285750">
              <a:buFont typeface="+mj-lt"/>
              <a:buAutoNum type="arabicPeriod"/>
            </a:pPr>
            <a:endParaRPr lang="en-US" b="1" dirty="0"/>
          </a:p>
          <a:p>
            <a:pPr marL="742950" lvl="1" indent="-285750">
              <a:buFont typeface="+mj-lt"/>
              <a:buAutoNum type="arabicPeriod"/>
            </a:pPr>
            <a:r>
              <a:rPr lang="en-US" b="1" dirty="0">
                <a:solidFill>
                  <a:srgbClr val="C00000"/>
                </a:solidFill>
              </a:rPr>
              <a:t>Quantitative Data</a:t>
            </a:r>
            <a:r>
              <a:rPr lang="en-US" dirty="0">
                <a:solidFill>
                  <a:srgbClr val="C00000"/>
                </a:solidFill>
              </a:rPr>
              <a:t> </a:t>
            </a:r>
            <a:r>
              <a:rPr lang="en-US" dirty="0"/>
              <a:t>(numbers): Example – Age, salary.</a:t>
            </a:r>
            <a:endParaRPr lang="en-US" b="1" dirty="0"/>
          </a:p>
          <a:p>
            <a:pPr marL="742950" lvl="1" indent="-285750">
              <a:buFont typeface="+mj-lt"/>
              <a:buAutoNum type="arabicPeriod"/>
            </a:pPr>
            <a:r>
              <a:rPr lang="en-US" b="1" dirty="0">
                <a:solidFill>
                  <a:srgbClr val="C00000"/>
                </a:solidFill>
              </a:rPr>
              <a:t>Qualitative Data</a:t>
            </a:r>
            <a:r>
              <a:rPr lang="en-US" dirty="0">
                <a:solidFill>
                  <a:srgbClr val="C00000"/>
                </a:solidFill>
              </a:rPr>
              <a:t> </a:t>
            </a:r>
            <a:r>
              <a:rPr lang="en-US" dirty="0"/>
              <a:t>(categories): Example – Gender, favorite color.</a:t>
            </a:r>
          </a:p>
        </p:txBody>
      </p:sp>
    </p:spTree>
    <p:extLst>
      <p:ext uri="{BB962C8B-B14F-4D97-AF65-F5344CB8AC3E}">
        <p14:creationId xmlns:p14="http://schemas.microsoft.com/office/powerpoint/2010/main" val="178141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68B743-19D3-57FE-B371-4C42D36356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FD6800-BA0D-E5F4-947B-F1C261371A5B}"/>
              </a:ext>
            </a:extLst>
          </p:cNvPr>
          <p:cNvSpPr txBox="1"/>
          <p:nvPr/>
        </p:nvSpPr>
        <p:spPr>
          <a:xfrm>
            <a:off x="190500" y="371475"/>
            <a:ext cx="11791950" cy="2031325"/>
          </a:xfrm>
          <a:prstGeom prst="rect">
            <a:avLst/>
          </a:prstGeom>
          <a:noFill/>
        </p:spPr>
        <p:txBody>
          <a:bodyPr wrap="square">
            <a:spAutoFit/>
          </a:bodyPr>
          <a:lstStyle/>
          <a:p>
            <a:r>
              <a:rPr lang="en-US" b="1" dirty="0">
                <a:solidFill>
                  <a:srgbClr val="C00000"/>
                </a:solidFill>
              </a:rPr>
              <a:t>Ordinal and Nominal Data</a:t>
            </a:r>
          </a:p>
          <a:p>
            <a:endParaRPr lang="en-US" b="1" dirty="0">
              <a:solidFill>
                <a:srgbClr val="C00000"/>
              </a:solidFill>
            </a:endParaRPr>
          </a:p>
          <a:p>
            <a:pPr>
              <a:buFont typeface="+mj-lt"/>
              <a:buAutoNum type="arabicPeriod"/>
            </a:pPr>
            <a:r>
              <a:rPr lang="en-US" b="1" dirty="0"/>
              <a:t> Ordinal Data</a:t>
            </a:r>
            <a:r>
              <a:rPr lang="en-US" dirty="0"/>
              <a:t>: Data with a meaningful order, but no fixed difference between values.</a:t>
            </a:r>
          </a:p>
          <a:p>
            <a:pPr marL="742950" lvl="1" indent="-285750">
              <a:buFont typeface="+mj-lt"/>
              <a:buAutoNum type="arabicPeriod"/>
            </a:pPr>
            <a:r>
              <a:rPr lang="en-US" dirty="0"/>
              <a:t>Example: Rankings in a race (1st, 2nd, 3rd).</a:t>
            </a:r>
          </a:p>
          <a:p>
            <a:pPr marL="742950" lvl="1" indent="-285750">
              <a:buFont typeface="+mj-lt"/>
              <a:buAutoNum type="arabicPeriod"/>
            </a:pPr>
            <a:endParaRPr lang="en-US" dirty="0"/>
          </a:p>
          <a:p>
            <a:pPr>
              <a:buFont typeface="+mj-lt"/>
              <a:buAutoNum type="arabicPeriod"/>
            </a:pPr>
            <a:r>
              <a:rPr lang="en-US" b="1" dirty="0"/>
              <a:t> Nominal Data</a:t>
            </a:r>
            <a:r>
              <a:rPr lang="en-US" dirty="0"/>
              <a:t>: Data without any order.</a:t>
            </a:r>
          </a:p>
          <a:p>
            <a:pPr marL="742950" lvl="1" indent="-285750">
              <a:buFont typeface="+mj-lt"/>
              <a:buAutoNum type="arabicPeriod"/>
            </a:pPr>
            <a:r>
              <a:rPr lang="en-US" dirty="0"/>
              <a:t>Example: Hair color (black, brown, blonde).</a:t>
            </a:r>
          </a:p>
        </p:txBody>
      </p:sp>
    </p:spTree>
    <p:extLst>
      <p:ext uri="{BB962C8B-B14F-4D97-AF65-F5344CB8AC3E}">
        <p14:creationId xmlns:p14="http://schemas.microsoft.com/office/powerpoint/2010/main" val="90387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AE5088-A4B4-AF75-2D1C-A7D415018C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B92DD9-81B1-E965-2DE4-6A40933BDBE5}"/>
              </a:ext>
            </a:extLst>
          </p:cNvPr>
          <p:cNvSpPr txBox="1"/>
          <p:nvPr/>
        </p:nvSpPr>
        <p:spPr>
          <a:xfrm>
            <a:off x="190500" y="320456"/>
            <a:ext cx="11544300" cy="6217087"/>
          </a:xfrm>
          <a:prstGeom prst="rect">
            <a:avLst/>
          </a:prstGeom>
          <a:noFill/>
        </p:spPr>
        <p:txBody>
          <a:bodyPr wrap="square">
            <a:spAutoFit/>
          </a:bodyPr>
          <a:lstStyle/>
          <a:p>
            <a:pPr algn="l">
              <a:spcBef>
                <a:spcPts val="750"/>
              </a:spcBef>
              <a:spcAft>
                <a:spcPts val="750"/>
              </a:spcAft>
            </a:pPr>
            <a:r>
              <a:rPr lang="en-US" b="1" i="0" dirty="0">
                <a:solidFill>
                  <a:srgbClr val="C00000"/>
                </a:solidFill>
                <a:effectLst/>
                <a:latin typeface="Calibri (Body)"/>
              </a:rPr>
              <a:t>What is Python?</a:t>
            </a:r>
          </a:p>
          <a:p>
            <a:pPr algn="l"/>
            <a:r>
              <a:rPr lang="en-US" b="0" i="0" dirty="0">
                <a:solidFill>
                  <a:srgbClr val="000000"/>
                </a:solidFill>
                <a:effectLst/>
                <a:latin typeface="Calibri (Body)"/>
              </a:rPr>
              <a:t>Python is a popular programming language. It was created by Guido van Rossum, and released in 1991.</a:t>
            </a:r>
          </a:p>
          <a:p>
            <a:pPr algn="l"/>
            <a:r>
              <a:rPr lang="en-US" b="0" i="0" dirty="0">
                <a:solidFill>
                  <a:srgbClr val="000000"/>
                </a:solidFill>
                <a:effectLst/>
                <a:latin typeface="Calibri (Body)"/>
              </a:rPr>
              <a:t>It is used for:</a:t>
            </a:r>
          </a:p>
          <a:p>
            <a:pPr algn="l">
              <a:buFont typeface="Arial" panose="020B0604020202020204" pitchFamily="34" charset="0"/>
              <a:buChar char="•"/>
            </a:pPr>
            <a:r>
              <a:rPr lang="en-US" b="0" i="0" dirty="0">
                <a:solidFill>
                  <a:srgbClr val="000000"/>
                </a:solidFill>
                <a:effectLst/>
                <a:latin typeface="Calibri (Body)"/>
              </a:rPr>
              <a:t> web development (server-side),</a:t>
            </a:r>
          </a:p>
          <a:p>
            <a:pPr algn="l">
              <a:buFont typeface="Arial" panose="020B0604020202020204" pitchFamily="34" charset="0"/>
              <a:buChar char="•"/>
            </a:pPr>
            <a:r>
              <a:rPr lang="en-US" b="0" i="0" dirty="0">
                <a:solidFill>
                  <a:srgbClr val="000000"/>
                </a:solidFill>
                <a:effectLst/>
                <a:latin typeface="Calibri (Body)"/>
              </a:rPr>
              <a:t> Software development,</a:t>
            </a:r>
          </a:p>
          <a:p>
            <a:pPr algn="l">
              <a:buFont typeface="Arial" panose="020B0604020202020204" pitchFamily="34" charset="0"/>
              <a:buChar char="•"/>
            </a:pPr>
            <a:r>
              <a:rPr lang="en-US" b="0" i="0" dirty="0">
                <a:solidFill>
                  <a:srgbClr val="000000"/>
                </a:solidFill>
                <a:effectLst/>
                <a:latin typeface="Calibri (Body)"/>
              </a:rPr>
              <a:t> </a:t>
            </a:r>
            <a:r>
              <a:rPr lang="en-US" dirty="0">
                <a:solidFill>
                  <a:srgbClr val="000000"/>
                </a:solidFill>
                <a:latin typeface="Calibri (Body)"/>
              </a:rPr>
              <a:t>M</a:t>
            </a:r>
            <a:r>
              <a:rPr lang="en-US" b="0" i="0" dirty="0">
                <a:solidFill>
                  <a:srgbClr val="000000"/>
                </a:solidFill>
                <a:effectLst/>
                <a:latin typeface="Calibri (Body)"/>
              </a:rPr>
              <a:t>athematics,</a:t>
            </a:r>
          </a:p>
          <a:p>
            <a:pPr algn="l">
              <a:buFont typeface="Arial" panose="020B0604020202020204" pitchFamily="34" charset="0"/>
              <a:buChar char="•"/>
            </a:pPr>
            <a:r>
              <a:rPr lang="en-US" b="0" i="0" dirty="0">
                <a:solidFill>
                  <a:srgbClr val="000000"/>
                </a:solidFill>
                <a:effectLst/>
                <a:latin typeface="Calibri (Body)"/>
              </a:rPr>
              <a:t> </a:t>
            </a:r>
            <a:r>
              <a:rPr lang="en-US" dirty="0">
                <a:solidFill>
                  <a:srgbClr val="000000"/>
                </a:solidFill>
                <a:latin typeface="Calibri (Body)"/>
              </a:rPr>
              <a:t>S</a:t>
            </a:r>
            <a:r>
              <a:rPr lang="en-US" b="0" i="0" dirty="0">
                <a:solidFill>
                  <a:srgbClr val="000000"/>
                </a:solidFill>
                <a:effectLst/>
                <a:latin typeface="Calibri (Body)"/>
              </a:rPr>
              <a:t>ystem scripting.</a:t>
            </a:r>
          </a:p>
          <a:p>
            <a:pPr algn="l"/>
            <a:endParaRPr lang="en-US" b="0" i="0" dirty="0">
              <a:solidFill>
                <a:srgbClr val="000000"/>
              </a:solidFill>
              <a:effectLst/>
              <a:latin typeface="Calibri (Body)"/>
            </a:endParaRPr>
          </a:p>
          <a:p>
            <a:pPr algn="l">
              <a:spcBef>
                <a:spcPts val="750"/>
              </a:spcBef>
              <a:spcAft>
                <a:spcPts val="750"/>
              </a:spcAft>
            </a:pPr>
            <a:r>
              <a:rPr lang="en-US" b="1" i="0" dirty="0">
                <a:solidFill>
                  <a:srgbClr val="C00000"/>
                </a:solidFill>
                <a:effectLst/>
                <a:latin typeface="Calibri (Body)"/>
              </a:rPr>
              <a:t>What can Python do?</a:t>
            </a:r>
          </a:p>
          <a:p>
            <a:pPr algn="l">
              <a:buFont typeface="Arial" panose="020B0604020202020204" pitchFamily="34" charset="0"/>
              <a:buChar char="•"/>
            </a:pPr>
            <a:r>
              <a:rPr lang="en-US" b="0" i="0" dirty="0">
                <a:solidFill>
                  <a:srgbClr val="000000"/>
                </a:solidFill>
                <a:effectLst/>
                <a:latin typeface="Calibri (Body)"/>
              </a:rPr>
              <a:t> Python can be used on a server to create web applications.</a:t>
            </a:r>
          </a:p>
          <a:p>
            <a:pPr algn="l">
              <a:buFont typeface="Arial" panose="020B0604020202020204" pitchFamily="34" charset="0"/>
              <a:buChar char="•"/>
            </a:pPr>
            <a:r>
              <a:rPr lang="en-US" b="0" i="0" dirty="0">
                <a:solidFill>
                  <a:srgbClr val="000000"/>
                </a:solidFill>
                <a:effectLst/>
                <a:latin typeface="Calibri (Body)"/>
              </a:rPr>
              <a:t> Python can be used alongside software to create workflows.</a:t>
            </a:r>
          </a:p>
          <a:p>
            <a:pPr algn="l">
              <a:buFont typeface="Arial" panose="020B0604020202020204" pitchFamily="34" charset="0"/>
              <a:buChar char="•"/>
            </a:pPr>
            <a:r>
              <a:rPr lang="en-US" b="0" i="0" dirty="0">
                <a:solidFill>
                  <a:srgbClr val="000000"/>
                </a:solidFill>
                <a:effectLst/>
                <a:latin typeface="Calibri (Body)"/>
              </a:rPr>
              <a:t> Python can connect to database systems. It can also read and modify files.</a:t>
            </a:r>
          </a:p>
          <a:p>
            <a:pPr algn="l">
              <a:buFont typeface="Arial" panose="020B0604020202020204" pitchFamily="34" charset="0"/>
              <a:buChar char="•"/>
            </a:pPr>
            <a:r>
              <a:rPr lang="en-US" b="0" i="0" dirty="0">
                <a:solidFill>
                  <a:srgbClr val="000000"/>
                </a:solidFill>
                <a:effectLst/>
                <a:latin typeface="Calibri (Body)"/>
              </a:rPr>
              <a:t> Python can be used to handle big data and perform complex mathematics.</a:t>
            </a:r>
          </a:p>
          <a:p>
            <a:pPr algn="l">
              <a:buFont typeface="Arial" panose="020B0604020202020204" pitchFamily="34" charset="0"/>
              <a:buChar char="•"/>
            </a:pPr>
            <a:r>
              <a:rPr lang="en-US" b="0" i="0" dirty="0">
                <a:solidFill>
                  <a:srgbClr val="000000"/>
                </a:solidFill>
                <a:effectLst/>
                <a:latin typeface="Calibri (Body)"/>
              </a:rPr>
              <a:t> Python can be used for rapid prototyping, or for production-ready software development.</a:t>
            </a:r>
          </a:p>
          <a:p>
            <a:pPr algn="l">
              <a:buFont typeface="Arial" panose="020B0604020202020204" pitchFamily="34" charset="0"/>
              <a:buChar char="•"/>
            </a:pPr>
            <a:endParaRPr lang="en-US" dirty="0">
              <a:solidFill>
                <a:srgbClr val="000000"/>
              </a:solidFill>
              <a:latin typeface="Calibri (Body)"/>
            </a:endParaRPr>
          </a:p>
          <a:p>
            <a:r>
              <a:rPr lang="en-US" b="1" dirty="0">
                <a:solidFill>
                  <a:srgbClr val="C00000"/>
                </a:solidFill>
              </a:rPr>
              <a:t>Libraries for Visualization in Python</a:t>
            </a:r>
          </a:p>
          <a:p>
            <a:r>
              <a:rPr lang="en-US" dirty="0"/>
              <a:t>Python has powerful libraries to create graphs and charts:</a:t>
            </a:r>
          </a:p>
          <a:p>
            <a:pPr>
              <a:buFont typeface="+mj-lt"/>
              <a:buAutoNum type="arabicPeriod"/>
            </a:pPr>
            <a:r>
              <a:rPr lang="en-US" b="1" dirty="0"/>
              <a:t>Matplotlib</a:t>
            </a:r>
            <a:r>
              <a:rPr lang="en-US" dirty="0"/>
              <a:t>: Basic plots like line, bar, and scatter plots.</a:t>
            </a:r>
          </a:p>
          <a:p>
            <a:pPr>
              <a:buFont typeface="+mj-lt"/>
              <a:buAutoNum type="arabicPeriod"/>
            </a:pPr>
            <a:r>
              <a:rPr lang="en-US" b="1" dirty="0"/>
              <a:t>Seaborn</a:t>
            </a:r>
            <a:r>
              <a:rPr lang="en-US" dirty="0"/>
              <a:t>: Stylish and advanced visualizations.</a:t>
            </a:r>
          </a:p>
          <a:p>
            <a:pPr>
              <a:buFont typeface="+mj-lt"/>
              <a:buAutoNum type="arabicPeriod"/>
            </a:pPr>
            <a:r>
              <a:rPr lang="en-US" b="1" dirty="0"/>
              <a:t>Plotly</a:t>
            </a:r>
            <a:r>
              <a:rPr lang="en-US" dirty="0"/>
              <a:t>: Interactive graphs.</a:t>
            </a:r>
          </a:p>
          <a:p>
            <a:pPr algn="l">
              <a:buFont typeface="Arial" panose="020B0604020202020204" pitchFamily="34" charset="0"/>
              <a:buChar char="•"/>
            </a:pPr>
            <a:endParaRPr lang="en-US" b="0" i="0" dirty="0">
              <a:solidFill>
                <a:srgbClr val="000000"/>
              </a:solidFill>
              <a:effectLst/>
              <a:latin typeface="Calibri (Body)"/>
            </a:endParaRPr>
          </a:p>
        </p:txBody>
      </p:sp>
    </p:spTree>
    <p:extLst>
      <p:ext uri="{BB962C8B-B14F-4D97-AF65-F5344CB8AC3E}">
        <p14:creationId xmlns:p14="http://schemas.microsoft.com/office/powerpoint/2010/main" val="269835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8869E6-49C2-45BC-529F-20AC1913A66E}"/>
            </a:ext>
          </a:extLst>
        </p:cNvPr>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5F4150BE-2BC2-92E8-647E-1ACC0E9E22FB}"/>
              </a:ext>
            </a:extLst>
          </p:cNvPr>
          <p:cNvGraphicFramePr>
            <a:graphicFrameLocks noGrp="1"/>
          </p:cNvGraphicFramePr>
          <p:nvPr>
            <p:extLst>
              <p:ext uri="{D42A27DB-BD31-4B8C-83A1-F6EECF244321}">
                <p14:modId xmlns:p14="http://schemas.microsoft.com/office/powerpoint/2010/main" val="3523257074"/>
              </p:ext>
            </p:extLst>
          </p:nvPr>
        </p:nvGraphicFramePr>
        <p:xfrm>
          <a:off x="361949" y="361948"/>
          <a:ext cx="11410950" cy="6038851"/>
        </p:xfrm>
        <a:graphic>
          <a:graphicData uri="http://schemas.openxmlformats.org/drawingml/2006/table">
            <a:tbl>
              <a:tblPr>
                <a:tableStyleId>{616DA210-FB5B-4158-B5E0-FEB733F419BA}</a:tableStyleId>
              </a:tblPr>
              <a:tblGrid>
                <a:gridCol w="2282190">
                  <a:extLst>
                    <a:ext uri="{9D8B030D-6E8A-4147-A177-3AD203B41FA5}">
                      <a16:colId xmlns:a16="http://schemas.microsoft.com/office/drawing/2014/main" val="905760400"/>
                    </a:ext>
                  </a:extLst>
                </a:gridCol>
                <a:gridCol w="2282190">
                  <a:extLst>
                    <a:ext uri="{9D8B030D-6E8A-4147-A177-3AD203B41FA5}">
                      <a16:colId xmlns:a16="http://schemas.microsoft.com/office/drawing/2014/main" val="2821903608"/>
                    </a:ext>
                  </a:extLst>
                </a:gridCol>
                <a:gridCol w="2282190">
                  <a:extLst>
                    <a:ext uri="{9D8B030D-6E8A-4147-A177-3AD203B41FA5}">
                      <a16:colId xmlns:a16="http://schemas.microsoft.com/office/drawing/2014/main" val="2630434837"/>
                    </a:ext>
                  </a:extLst>
                </a:gridCol>
                <a:gridCol w="2282190">
                  <a:extLst>
                    <a:ext uri="{9D8B030D-6E8A-4147-A177-3AD203B41FA5}">
                      <a16:colId xmlns:a16="http://schemas.microsoft.com/office/drawing/2014/main" val="2377615795"/>
                    </a:ext>
                  </a:extLst>
                </a:gridCol>
                <a:gridCol w="2282190">
                  <a:extLst>
                    <a:ext uri="{9D8B030D-6E8A-4147-A177-3AD203B41FA5}">
                      <a16:colId xmlns:a16="http://schemas.microsoft.com/office/drawing/2014/main" val="962575075"/>
                    </a:ext>
                  </a:extLst>
                </a:gridCol>
              </a:tblGrid>
              <a:tr h="573324">
                <a:tc>
                  <a:txBody>
                    <a:bodyPr/>
                    <a:lstStyle/>
                    <a:p>
                      <a:pPr algn="ctr" fontAlgn="ctr"/>
                      <a:r>
                        <a:rPr lang="en-IN" sz="1200" b="1" u="none" strike="noStrike" dirty="0">
                          <a:solidFill>
                            <a:srgbClr val="C00000"/>
                          </a:solidFill>
                          <a:effectLst/>
                        </a:rPr>
                        <a:t>Data Type</a:t>
                      </a:r>
                      <a:endParaRPr lang="en-IN" sz="1200" b="1" i="0" u="none" strike="noStrike" dirty="0">
                        <a:solidFill>
                          <a:srgbClr val="C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dirty="0">
                          <a:solidFill>
                            <a:srgbClr val="C00000"/>
                          </a:solidFill>
                          <a:effectLst/>
                        </a:rPr>
                        <a:t>Category</a:t>
                      </a:r>
                      <a:endParaRPr lang="en-IN" sz="1200" b="1" i="0" u="none" strike="noStrike" dirty="0">
                        <a:solidFill>
                          <a:srgbClr val="C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dirty="0">
                          <a:solidFill>
                            <a:srgbClr val="C00000"/>
                          </a:solidFill>
                          <a:effectLst/>
                        </a:rPr>
                        <a:t>Description</a:t>
                      </a:r>
                      <a:endParaRPr lang="en-IN" sz="1200" b="1" i="0" u="none" strike="noStrike" dirty="0">
                        <a:solidFill>
                          <a:srgbClr val="C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dirty="0">
                          <a:solidFill>
                            <a:srgbClr val="C00000"/>
                          </a:solidFill>
                          <a:effectLst/>
                        </a:rPr>
                        <a:t>Example</a:t>
                      </a:r>
                      <a:endParaRPr lang="en-IN" sz="1200" b="1" i="0" u="none" strike="noStrike" dirty="0">
                        <a:solidFill>
                          <a:srgbClr val="C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dirty="0">
                          <a:solidFill>
                            <a:srgbClr val="C00000"/>
                          </a:solidFill>
                          <a:effectLst/>
                        </a:rPr>
                        <a:t>Code Example</a:t>
                      </a:r>
                      <a:endParaRPr lang="en-IN" sz="1200" b="1" i="0" u="none" strike="noStrike" dirty="0">
                        <a:solidFill>
                          <a:srgbClr val="C00000"/>
                        </a:solidFill>
                        <a:effectLst/>
                        <a:latin typeface="Calibri" panose="020F0502020204030204" pitchFamily="34" charset="0"/>
                      </a:endParaRPr>
                    </a:p>
                  </a:txBody>
                  <a:tcPr marL="5119" marR="5119" marT="5119" marB="0" anchor="ctr"/>
                </a:tc>
                <a:extLst>
                  <a:ext uri="{0D108BD9-81ED-4DB2-BD59-A6C34878D82A}">
                    <a16:rowId xmlns:a16="http://schemas.microsoft.com/office/drawing/2014/main" val="3903963563"/>
                  </a:ext>
                </a:extLst>
              </a:tr>
              <a:tr h="357968">
                <a:tc>
                  <a:txBody>
                    <a:bodyPr/>
                    <a:lstStyle/>
                    <a:p>
                      <a:pPr algn="ctr" fontAlgn="ctr"/>
                      <a:r>
                        <a:rPr lang="en-IN" sz="1200" b="1" u="none" strike="noStrike">
                          <a:effectLst/>
                        </a:rPr>
                        <a:t>int</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Numeric</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Whole numbers</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5, -10, 100</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age = 25</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1233819294"/>
                  </a:ext>
                </a:extLst>
              </a:tr>
              <a:tr h="536951">
                <a:tc>
                  <a:txBody>
                    <a:bodyPr/>
                    <a:lstStyle/>
                    <a:p>
                      <a:pPr algn="ctr" fontAlgn="ctr"/>
                      <a:r>
                        <a:rPr lang="en-IN" sz="1200" b="1" u="none" strike="noStrike">
                          <a:effectLst/>
                        </a:rPr>
                        <a:t>float</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Numeric</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Numbers with decimals</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3.14, -2.5, 0.0</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price = 49.99</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2913713517"/>
                  </a:ext>
                </a:extLst>
              </a:tr>
              <a:tr h="770325">
                <a:tc>
                  <a:txBody>
                    <a:bodyPr/>
                    <a:lstStyle/>
                    <a:p>
                      <a:pPr algn="ctr" fontAlgn="ctr"/>
                      <a:r>
                        <a:rPr lang="en-IN" sz="1200" b="1" u="none" strike="noStrike">
                          <a:effectLst/>
                        </a:rPr>
                        <a:t>complex</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Numeric</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US" sz="1200" b="1" u="none" strike="noStrike" dirty="0">
                          <a:effectLst/>
                        </a:rPr>
                        <a:t>Numbers with real &amp; imaginary parts</a:t>
                      </a:r>
                      <a:endParaRPr lang="en-US" sz="1200" b="1" i="0" u="none" strike="noStrike" dirty="0">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3 + 5j</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num = 4 + 7j</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1184355475"/>
                  </a:ext>
                </a:extLst>
              </a:tr>
              <a:tr h="536951">
                <a:tc>
                  <a:txBody>
                    <a:bodyPr/>
                    <a:lstStyle/>
                    <a:p>
                      <a:pPr algn="ctr" fontAlgn="ctr"/>
                      <a:r>
                        <a:rPr lang="en-IN" sz="1200" b="1" u="none" strike="noStrike">
                          <a:effectLst/>
                        </a:rPr>
                        <a:t>str</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Sequence</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Text or characters</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"Hello", 'Python'</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name = "Muskan"</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3282837813"/>
                  </a:ext>
                </a:extLst>
              </a:tr>
              <a:tr h="592416">
                <a:tc>
                  <a:txBody>
                    <a:bodyPr/>
                    <a:lstStyle/>
                    <a:p>
                      <a:pPr algn="ctr" fontAlgn="ctr"/>
                      <a:r>
                        <a:rPr lang="en-IN" sz="1200" b="1" u="none" strike="noStrike">
                          <a:effectLst/>
                        </a:rPr>
                        <a:t>list</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Sequence</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Collection of items (mutable)</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[1, 2, 3], ['a', 10, True]</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fruits = ['apple', 'banana']</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2687356611"/>
                  </a:ext>
                </a:extLst>
              </a:tr>
              <a:tr h="766357">
                <a:tc>
                  <a:txBody>
                    <a:bodyPr/>
                    <a:lstStyle/>
                    <a:p>
                      <a:pPr algn="ctr" fontAlgn="ctr"/>
                      <a:r>
                        <a:rPr lang="en-IN" sz="1200" b="1" u="none" strike="noStrike">
                          <a:effectLst/>
                        </a:rPr>
                        <a:t>tuple</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Sequence</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Collection of items (immutable)</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US" sz="1200" b="1" u="none" strike="noStrike">
                          <a:effectLst/>
                        </a:rPr>
                        <a:t>(1, 2, 3), ('red', 'blue')</a:t>
                      </a:r>
                      <a:endParaRPr lang="en-US"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colors = ('red', 'green', 'blue')</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432883427"/>
                  </a:ext>
                </a:extLst>
              </a:tr>
              <a:tr h="615101">
                <a:tc>
                  <a:txBody>
                    <a:bodyPr/>
                    <a:lstStyle/>
                    <a:p>
                      <a:pPr algn="ctr" fontAlgn="ctr"/>
                      <a:r>
                        <a:rPr lang="en-IN" sz="1200" b="1" u="none" strike="noStrike">
                          <a:effectLst/>
                        </a:rPr>
                        <a:t>dict</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Mapping</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dirty="0">
                          <a:effectLst/>
                        </a:rPr>
                        <a:t>Key-value pairs</a:t>
                      </a:r>
                      <a:endParaRPr lang="en-IN" sz="1200" b="1" i="0" u="none" strike="noStrike" dirty="0">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{"name": "Muskan", "age": 26}</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person = {"name": "Muskan"}</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118855459"/>
                  </a:ext>
                </a:extLst>
              </a:tr>
              <a:tr h="536951">
                <a:tc>
                  <a:txBody>
                    <a:bodyPr/>
                    <a:lstStyle/>
                    <a:p>
                      <a:pPr algn="ctr" fontAlgn="ctr"/>
                      <a:r>
                        <a:rPr lang="en-IN" sz="1200" b="1" u="none" strike="noStrike">
                          <a:effectLst/>
                        </a:rPr>
                        <a:t>set</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Set</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Unordered unique items</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{1, 2, 3}</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numbers = {1, 2, 3}</a:t>
                      </a:r>
                      <a:endParaRPr lang="en-IN"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3647570716"/>
                  </a:ext>
                </a:extLst>
              </a:tr>
              <a:tr h="394539">
                <a:tc>
                  <a:txBody>
                    <a:bodyPr/>
                    <a:lstStyle/>
                    <a:p>
                      <a:pPr algn="ctr" fontAlgn="ctr"/>
                      <a:r>
                        <a:rPr lang="en-IN" sz="1200" b="1" u="none" strike="noStrike">
                          <a:effectLst/>
                        </a:rPr>
                        <a:t>frozenset</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dirty="0">
                          <a:effectLst/>
                        </a:rPr>
                        <a:t>Set</a:t>
                      </a:r>
                      <a:endParaRPr lang="en-IN" sz="1200" b="1" i="0" u="none" strike="noStrike" dirty="0">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Immutable set</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frozenset([1, 2, 3])</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de-DE" sz="1200" b="1" u="none" strike="noStrike">
                          <a:effectLst/>
                        </a:rPr>
                        <a:t>fs = frozenset([1, 2, 3])</a:t>
                      </a:r>
                      <a:endParaRPr lang="de-DE" sz="1200" b="1" i="0" u="none" strike="noStrike">
                        <a:solidFill>
                          <a:srgbClr val="000000"/>
                        </a:solidFill>
                        <a:effectLst/>
                        <a:latin typeface="Arial Unicode MS"/>
                      </a:endParaRPr>
                    </a:p>
                  </a:txBody>
                  <a:tcPr marL="5119" marR="5119" marT="5119" marB="0" anchor="ctr"/>
                </a:tc>
                <a:extLst>
                  <a:ext uri="{0D108BD9-81ED-4DB2-BD59-A6C34878D82A}">
                    <a16:rowId xmlns:a16="http://schemas.microsoft.com/office/drawing/2014/main" val="1215354808"/>
                  </a:ext>
                </a:extLst>
              </a:tr>
              <a:tr h="357968">
                <a:tc>
                  <a:txBody>
                    <a:bodyPr/>
                    <a:lstStyle/>
                    <a:p>
                      <a:pPr algn="ctr" fontAlgn="ctr"/>
                      <a:r>
                        <a:rPr lang="en-IN" sz="1200" b="1" u="none" strike="noStrike">
                          <a:effectLst/>
                        </a:rPr>
                        <a:t>bool</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a:effectLst/>
                        </a:rPr>
                        <a:t>Boolean</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True or False</a:t>
                      </a:r>
                      <a:endParaRPr lang="en-IN" sz="1200" b="1" i="0" u="none" strike="noStrike">
                        <a:solidFill>
                          <a:srgbClr val="000000"/>
                        </a:solidFill>
                        <a:effectLst/>
                        <a:latin typeface="Calibri" panose="020F0502020204030204" pitchFamily="34" charset="0"/>
                      </a:endParaRPr>
                    </a:p>
                  </a:txBody>
                  <a:tcPr marL="5119" marR="5119" marT="5119" marB="0" anchor="ctr"/>
                </a:tc>
                <a:tc>
                  <a:txBody>
                    <a:bodyPr/>
                    <a:lstStyle/>
                    <a:p>
                      <a:pPr algn="ctr" fontAlgn="ctr"/>
                      <a:r>
                        <a:rPr lang="en-IN" sz="1200" b="1" u="none" strike="noStrike">
                          <a:effectLst/>
                        </a:rPr>
                        <a:t>True, False</a:t>
                      </a:r>
                      <a:endParaRPr lang="en-IN" sz="1200" b="1" i="0" u="none" strike="noStrike">
                        <a:solidFill>
                          <a:srgbClr val="000000"/>
                        </a:solidFill>
                        <a:effectLst/>
                        <a:latin typeface="Arial Unicode MS"/>
                      </a:endParaRPr>
                    </a:p>
                  </a:txBody>
                  <a:tcPr marL="5119" marR="5119" marT="5119" marB="0" anchor="ctr"/>
                </a:tc>
                <a:tc>
                  <a:txBody>
                    <a:bodyPr/>
                    <a:lstStyle/>
                    <a:p>
                      <a:pPr algn="ctr" fontAlgn="ctr"/>
                      <a:r>
                        <a:rPr lang="en-IN" sz="1200" b="1" u="none" strike="noStrike" dirty="0" err="1">
                          <a:effectLst/>
                        </a:rPr>
                        <a:t>is_active</a:t>
                      </a:r>
                      <a:r>
                        <a:rPr lang="en-IN" sz="1200" b="1" u="none" strike="noStrike" dirty="0">
                          <a:effectLst/>
                        </a:rPr>
                        <a:t> = True</a:t>
                      </a:r>
                      <a:endParaRPr lang="en-IN" sz="1200" b="1" i="0" u="none" strike="noStrike" dirty="0">
                        <a:solidFill>
                          <a:srgbClr val="000000"/>
                        </a:solidFill>
                        <a:effectLst/>
                        <a:latin typeface="Arial Unicode MS"/>
                      </a:endParaRPr>
                    </a:p>
                  </a:txBody>
                  <a:tcPr marL="5119" marR="5119" marT="5119" marB="0" anchor="ctr"/>
                </a:tc>
                <a:extLst>
                  <a:ext uri="{0D108BD9-81ED-4DB2-BD59-A6C34878D82A}">
                    <a16:rowId xmlns:a16="http://schemas.microsoft.com/office/drawing/2014/main" val="863524432"/>
                  </a:ext>
                </a:extLst>
              </a:tr>
            </a:tbl>
          </a:graphicData>
        </a:graphic>
      </p:graphicFrame>
    </p:spTree>
    <p:extLst>
      <p:ext uri="{BB962C8B-B14F-4D97-AF65-F5344CB8AC3E}">
        <p14:creationId xmlns:p14="http://schemas.microsoft.com/office/powerpoint/2010/main" val="419754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6E2DAA-2717-AD7D-69C7-EAF583CF9E7E}"/>
              </a:ext>
            </a:extLst>
          </p:cNvPr>
          <p:cNvSpPr txBox="1"/>
          <p:nvPr/>
        </p:nvSpPr>
        <p:spPr>
          <a:xfrm>
            <a:off x="247651" y="186809"/>
            <a:ext cx="4524374" cy="1077218"/>
          </a:xfrm>
          <a:prstGeom prst="rect">
            <a:avLst/>
          </a:prstGeom>
          <a:noFill/>
        </p:spPr>
        <p:txBody>
          <a:bodyPr wrap="square">
            <a:spAutoFit/>
          </a:bodyPr>
          <a:lstStyle/>
          <a:p>
            <a:r>
              <a:rPr lang="en-IN" sz="3200" b="1" dirty="0">
                <a:solidFill>
                  <a:srgbClr val="C00000"/>
                </a:solidFill>
                <a:latin typeface="Arial Black" panose="020B0A04020102020204" pitchFamily="34" charset="0"/>
              </a:rPr>
              <a:t>Data Manipulation with Pandas</a:t>
            </a:r>
          </a:p>
        </p:txBody>
      </p:sp>
      <p:sp>
        <p:nvSpPr>
          <p:cNvPr id="7" name="TextBox 6">
            <a:extLst>
              <a:ext uri="{FF2B5EF4-FFF2-40B4-BE49-F238E27FC236}">
                <a16:creationId xmlns:a16="http://schemas.microsoft.com/office/drawing/2014/main" id="{A5BD68D6-A103-B1F5-A1A0-50DAC8E79C11}"/>
              </a:ext>
            </a:extLst>
          </p:cNvPr>
          <p:cNvSpPr txBox="1"/>
          <p:nvPr/>
        </p:nvSpPr>
        <p:spPr>
          <a:xfrm>
            <a:off x="247651" y="1660863"/>
            <a:ext cx="11534774" cy="1323439"/>
          </a:xfrm>
          <a:prstGeom prst="rect">
            <a:avLst/>
          </a:prstGeom>
          <a:noFill/>
        </p:spPr>
        <p:txBody>
          <a:bodyPr wrap="square">
            <a:spAutoFit/>
          </a:bodyPr>
          <a:lstStyle/>
          <a:p>
            <a:r>
              <a:rPr lang="en-IN" sz="1600" b="1" dirty="0">
                <a:solidFill>
                  <a:srgbClr val="C00000"/>
                </a:solidFill>
              </a:rPr>
              <a:t>What is Pandas?</a:t>
            </a:r>
          </a:p>
          <a:p>
            <a:endParaRPr lang="en-IN" sz="1600" b="1" dirty="0">
              <a:solidFill>
                <a:srgbClr val="C00000"/>
              </a:solidFill>
            </a:endParaRPr>
          </a:p>
          <a:p>
            <a:r>
              <a:rPr lang="en-IN" sz="1600" dirty="0"/>
              <a:t>Pandas is a powerful and widely-used Python library designed for data manipulation and analysis. It provides high-level data structures and functions that make working with structured data intuitive and efficient. Built on top of NumPy, Pandas is particularly well-suited for handling tabular data, such as spreadsheets or SQL tables, and is a fundamental tool in the data science ecosystem.</a:t>
            </a:r>
          </a:p>
        </p:txBody>
      </p:sp>
      <p:sp>
        <p:nvSpPr>
          <p:cNvPr id="9" name="TextBox 8">
            <a:extLst>
              <a:ext uri="{FF2B5EF4-FFF2-40B4-BE49-F238E27FC236}">
                <a16:creationId xmlns:a16="http://schemas.microsoft.com/office/drawing/2014/main" id="{892EF4E3-8738-8026-81D2-3B1F29627572}"/>
              </a:ext>
            </a:extLst>
          </p:cNvPr>
          <p:cNvSpPr txBox="1"/>
          <p:nvPr/>
        </p:nvSpPr>
        <p:spPr>
          <a:xfrm>
            <a:off x="247650" y="3535027"/>
            <a:ext cx="11639550" cy="2308324"/>
          </a:xfrm>
          <a:prstGeom prst="rect">
            <a:avLst/>
          </a:prstGeom>
          <a:noFill/>
        </p:spPr>
        <p:txBody>
          <a:bodyPr wrap="square">
            <a:spAutoFit/>
          </a:bodyPr>
          <a:lstStyle/>
          <a:p>
            <a:r>
              <a:rPr lang="en-IN" sz="1600" b="1" dirty="0">
                <a:solidFill>
                  <a:srgbClr val="C00000"/>
                </a:solidFill>
              </a:rPr>
              <a:t>Why Use Pandas?</a:t>
            </a:r>
          </a:p>
          <a:p>
            <a:endParaRPr lang="en-IN" sz="1600" b="1" dirty="0">
              <a:solidFill>
                <a:srgbClr val="C00000"/>
              </a:solidFill>
            </a:endParaRPr>
          </a:p>
          <a:p>
            <a:r>
              <a:rPr lang="en-IN" sz="1600" b="1" dirty="0"/>
              <a:t>Handles Structured Data Efficiently:</a:t>
            </a:r>
            <a:r>
              <a:rPr lang="en-IN" sz="1600" dirty="0"/>
              <a:t> Pandas is optimized for working with structured data, making it easy to load, manipulate, and </a:t>
            </a:r>
            <a:r>
              <a:rPr lang="en-IN" sz="1600" dirty="0" err="1"/>
              <a:t>analyze</a:t>
            </a:r>
            <a:r>
              <a:rPr lang="en-IN" sz="1600" dirty="0"/>
              <a:t> datasets.</a:t>
            </a:r>
          </a:p>
          <a:p>
            <a:r>
              <a:rPr lang="en-IN" sz="1600" b="1" dirty="0"/>
              <a:t>Data Cleaning and Transformation: </a:t>
            </a:r>
            <a:r>
              <a:rPr lang="en-IN" sz="1600" dirty="0"/>
              <a:t>It provides robust tools for cleaning messy data, handling missing values, and transforming data into the desired format.</a:t>
            </a:r>
          </a:p>
          <a:p>
            <a:r>
              <a:rPr lang="en-IN" sz="1600" b="1" dirty="0"/>
              <a:t>Data Analysis: </a:t>
            </a:r>
            <a:r>
              <a:rPr lang="en-IN" sz="1600" dirty="0"/>
              <a:t>Pandas simplifies tasks like filtering, grouping, aggregating, and visualizing data, enabling quick insights.</a:t>
            </a:r>
          </a:p>
          <a:p>
            <a:r>
              <a:rPr lang="en-IN" sz="1600" b="1" dirty="0"/>
              <a:t>Integration with Other Libraries: </a:t>
            </a:r>
            <a:r>
              <a:rPr lang="en-IN" sz="1600" dirty="0"/>
              <a:t>It integrates seamlessly with other Python libraries like NumPy, Matplotlib, and Scikit-learn, making it a versatile tool for data workflows.</a:t>
            </a:r>
          </a:p>
        </p:txBody>
      </p:sp>
    </p:spTree>
    <p:extLst>
      <p:ext uri="{BB962C8B-B14F-4D97-AF65-F5344CB8AC3E}">
        <p14:creationId xmlns:p14="http://schemas.microsoft.com/office/powerpoint/2010/main" val="392111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6486B-2DB1-BC6D-E602-9C6AB285EC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4D6E50-B28C-BD12-8B1B-31F8E86025CC}"/>
              </a:ext>
            </a:extLst>
          </p:cNvPr>
          <p:cNvSpPr txBox="1"/>
          <p:nvPr/>
        </p:nvSpPr>
        <p:spPr>
          <a:xfrm>
            <a:off x="597521" y="2259747"/>
            <a:ext cx="3295650" cy="369332"/>
          </a:xfrm>
          <a:prstGeom prst="rect">
            <a:avLst/>
          </a:prstGeom>
          <a:noFill/>
        </p:spPr>
        <p:txBody>
          <a:bodyPr wrap="square">
            <a:spAutoFit/>
          </a:bodyPr>
          <a:lstStyle/>
          <a:p>
            <a:r>
              <a:rPr lang="en-IN" dirty="0">
                <a:solidFill>
                  <a:srgbClr val="C00000"/>
                </a:solidFill>
                <a:latin typeface="Arial Black" panose="020B0A04020102020204" pitchFamily="34" charset="0"/>
              </a:rPr>
              <a:t>Key Features of Pandas</a:t>
            </a:r>
          </a:p>
        </p:txBody>
      </p:sp>
      <p:sp>
        <p:nvSpPr>
          <p:cNvPr id="5" name="TextBox 4">
            <a:extLst>
              <a:ext uri="{FF2B5EF4-FFF2-40B4-BE49-F238E27FC236}">
                <a16:creationId xmlns:a16="http://schemas.microsoft.com/office/drawing/2014/main" id="{2F8061A4-D5F5-53C4-6DBE-FE50F7D82308}"/>
              </a:ext>
            </a:extLst>
          </p:cNvPr>
          <p:cNvSpPr txBox="1"/>
          <p:nvPr/>
        </p:nvSpPr>
        <p:spPr>
          <a:xfrm>
            <a:off x="640383" y="2629079"/>
            <a:ext cx="11401425" cy="1323439"/>
          </a:xfrm>
          <a:prstGeom prst="rect">
            <a:avLst/>
          </a:prstGeom>
          <a:noFill/>
        </p:spPr>
        <p:txBody>
          <a:bodyPr wrap="square">
            <a:spAutoFit/>
          </a:bodyPr>
          <a:lstStyle/>
          <a:p>
            <a:r>
              <a:rPr lang="en-IN" sz="1600" b="1" dirty="0">
                <a:solidFill>
                  <a:srgbClr val="C00000"/>
                </a:solidFill>
              </a:rPr>
              <a:t>DataFrame and Series:</a:t>
            </a:r>
          </a:p>
          <a:p>
            <a:endParaRPr lang="en-IN" sz="1600" dirty="0"/>
          </a:p>
          <a:p>
            <a:r>
              <a:rPr lang="en-IN" sz="1600" b="1" dirty="0"/>
              <a:t>DataFrame: </a:t>
            </a:r>
            <a:r>
              <a:rPr lang="en-IN" sz="1600" dirty="0"/>
              <a:t>A 2-dimensional, table-like data structure with rows and columns (similar to a spreadsheet or SQL table).</a:t>
            </a:r>
          </a:p>
          <a:p>
            <a:r>
              <a:rPr lang="en-IN" sz="1600" b="1" dirty="0"/>
              <a:t>Series:</a:t>
            </a:r>
            <a:r>
              <a:rPr lang="en-IN" sz="1600" dirty="0"/>
              <a:t> A 1-dimensional array-like object that can hold any data type (e.g., integers, strings, floats). A DataFrame is essentially a collection of Series.</a:t>
            </a:r>
          </a:p>
        </p:txBody>
      </p:sp>
      <p:sp>
        <p:nvSpPr>
          <p:cNvPr id="10" name="Rectangle 1">
            <a:extLst>
              <a:ext uri="{FF2B5EF4-FFF2-40B4-BE49-F238E27FC236}">
                <a16:creationId xmlns:a16="http://schemas.microsoft.com/office/drawing/2014/main" id="{00E4EECE-0490-D1DC-3637-8C56A5594F93}"/>
              </a:ext>
            </a:extLst>
          </p:cNvPr>
          <p:cNvSpPr>
            <a:spLocks noChangeArrowheads="1"/>
          </p:cNvSpPr>
          <p:nvPr/>
        </p:nvSpPr>
        <p:spPr bwMode="auto">
          <a:xfrm>
            <a:off x="719137" y="4228921"/>
            <a:ext cx="11472863" cy="265451"/>
          </a:xfrm>
          <a:prstGeom prst="rect">
            <a:avLst/>
          </a:prstGeom>
          <a:solidFill>
            <a:schemeClr val="bg1"/>
          </a:solidFill>
          <a:ln>
            <a:noFill/>
          </a:ln>
          <a:effectLst/>
        </p:spPr>
        <p:txBody>
          <a:bodyPr vert="horz" wrap="square" lIns="91440" tIns="1904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820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8488-1184-DE95-A692-FD9E70D677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DB7C9D-17E5-C7BB-F5EB-93BF5F0A6F11}"/>
              </a:ext>
            </a:extLst>
          </p:cNvPr>
          <p:cNvSpPr txBox="1"/>
          <p:nvPr/>
        </p:nvSpPr>
        <p:spPr>
          <a:xfrm>
            <a:off x="228601" y="2087463"/>
            <a:ext cx="11963399" cy="477053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apple-system"/>
              </a:rPr>
              <a:t>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apple-system"/>
              </a:rPr>
              <a:t>data</a:t>
            </a:r>
            <a:r>
              <a:rPr kumimoji="0" lang="en-US" altLang="en-US" sz="1600" b="1" i="1" u="none" strike="noStrike" cap="none" normalizeH="0" baseline="0" dirty="0" err="1">
                <a:ln>
                  <a:noFill/>
                </a:ln>
                <a:effectLst/>
                <a:latin typeface="-apple-system"/>
              </a:rPr>
              <a:t>ndarray</a:t>
            </a:r>
            <a:r>
              <a:rPr kumimoji="0" lang="en-US" altLang="en-US" sz="1600" b="1" i="1" u="none" strike="noStrike" cap="none" normalizeH="0" baseline="0" dirty="0">
                <a:ln>
                  <a:noFill/>
                </a:ln>
                <a:effectLst/>
                <a:latin typeface="-apple-system"/>
              </a:rPr>
              <a:t> (structured or homogeneous), </a:t>
            </a:r>
            <a:r>
              <a:rPr kumimoji="0" lang="en-US" altLang="en-US" sz="1600" b="1" i="1" u="none" strike="noStrike" cap="none" normalizeH="0" baseline="0" dirty="0" err="1">
                <a:ln>
                  <a:noFill/>
                </a:ln>
                <a:effectLst/>
                <a:latin typeface="-apple-system"/>
              </a:rPr>
              <a:t>Iterable</a:t>
            </a:r>
            <a:r>
              <a:rPr kumimoji="0" lang="en-US" altLang="en-US" sz="1600" b="1" i="1" u="none" strike="noStrike" cap="none" normalizeH="0" baseline="0" dirty="0">
                <a:ln>
                  <a:noFill/>
                </a:ln>
                <a:effectLst/>
                <a:latin typeface="-apple-system"/>
              </a:rPr>
              <a:t>, </a:t>
            </a:r>
            <a:r>
              <a:rPr kumimoji="0" lang="en-US" altLang="en-US" sz="1600" b="1" i="1" u="none" strike="noStrike" cap="none" normalizeH="0" baseline="0" dirty="0" err="1">
                <a:ln>
                  <a:noFill/>
                </a:ln>
                <a:effectLst/>
                <a:latin typeface="-apple-system"/>
              </a:rPr>
              <a:t>dict</a:t>
            </a:r>
            <a:r>
              <a:rPr kumimoji="0" lang="en-US" altLang="en-US" sz="1600" b="1" i="1" u="none" strike="noStrike" cap="none" normalizeH="0" baseline="0" dirty="0">
                <a:ln>
                  <a:noFill/>
                </a:ln>
                <a:effectLst/>
                <a:latin typeface="-apple-system"/>
              </a:rPr>
              <a:t>, or DataFrame</a:t>
            </a:r>
            <a:endParaRPr kumimoji="0" lang="en-US" altLang="en-US" sz="1600" b="1" i="0" u="none" strike="noStrike" cap="none" normalizeH="0" baseline="0" dirty="0">
              <a:ln>
                <a:noFill/>
              </a:ln>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effectLst/>
                <a:latin typeface="-apple-system"/>
              </a:rPr>
              <a:t>Dict</a:t>
            </a:r>
            <a:r>
              <a:rPr kumimoji="0" lang="en-US" altLang="en-US" sz="1600" b="0" i="0" u="none" strike="noStrike" cap="none" normalizeH="0" baseline="0" dirty="0">
                <a:ln>
                  <a:noFill/>
                </a:ln>
                <a:effectLst/>
                <a:latin typeface="-apple-system"/>
              </a:rPr>
              <a:t> can contain Series, arrays, constants, </a:t>
            </a:r>
            <a:r>
              <a:rPr kumimoji="0" lang="en-US" altLang="en-US" sz="1600" b="0" i="0" u="none" strike="noStrike" cap="none" normalizeH="0" baseline="0" dirty="0" err="1">
                <a:ln>
                  <a:noFill/>
                </a:ln>
                <a:effectLst/>
                <a:latin typeface="-apple-system"/>
              </a:rPr>
              <a:t>dataclass</a:t>
            </a:r>
            <a:r>
              <a:rPr kumimoji="0" lang="en-US" altLang="en-US" sz="1600" b="0" i="0" u="none" strike="noStrike" cap="none" normalizeH="0" baseline="0" dirty="0">
                <a:ln>
                  <a:noFill/>
                </a:ln>
                <a:effectLst/>
                <a:latin typeface="-apple-system"/>
              </a:rPr>
              <a:t> or list-like objects. If data is a </a:t>
            </a:r>
            <a:r>
              <a:rPr kumimoji="0" lang="en-US" altLang="en-US" sz="1600" b="0" i="0" u="none" strike="noStrike" cap="none" normalizeH="0" baseline="0" dirty="0" err="1">
                <a:ln>
                  <a:noFill/>
                </a:ln>
                <a:effectLst/>
                <a:latin typeface="-apple-system"/>
              </a:rPr>
              <a:t>dict</a:t>
            </a:r>
            <a:r>
              <a:rPr kumimoji="0" lang="en-US" altLang="en-US" sz="1600" b="0" i="0" u="none" strike="noStrike" cap="none" normalizeH="0" baseline="0" dirty="0">
                <a:ln>
                  <a:noFill/>
                </a:ln>
                <a:effectLst/>
                <a:latin typeface="-apple-system"/>
              </a:rPr>
              <a:t>, column order follows insertion-order. If a </a:t>
            </a:r>
            <a:r>
              <a:rPr kumimoji="0" lang="en-US" altLang="en-US" sz="1600" b="0" i="0" u="none" strike="noStrike" cap="none" normalizeH="0" baseline="0" dirty="0" err="1">
                <a:ln>
                  <a:noFill/>
                </a:ln>
                <a:effectLst/>
                <a:latin typeface="-apple-system"/>
              </a:rPr>
              <a:t>dict</a:t>
            </a:r>
            <a:r>
              <a:rPr kumimoji="0" lang="en-US" altLang="en-US" sz="1600" b="0" i="0" u="none" strike="noStrike" cap="none" normalizeH="0" baseline="0" dirty="0">
                <a:ln>
                  <a:noFill/>
                </a:ln>
                <a:effectLst/>
                <a:latin typeface="-apple-system"/>
              </a:rPr>
              <a:t> contains Series which have an index defined, it is aligned by its index. This alignment also occurs if data is a Series or a DataFrame itself. Alignment is done on Series/DataFrame inputs.</a:t>
            </a: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pple-system"/>
              </a:rPr>
              <a:t>If data is a list of </a:t>
            </a:r>
            <a:r>
              <a:rPr kumimoji="0" lang="en-US" altLang="en-US" sz="1600" b="0" i="0" u="none" strike="noStrike" cap="none" normalizeH="0" baseline="0" dirty="0" err="1">
                <a:ln>
                  <a:noFill/>
                </a:ln>
                <a:effectLst/>
                <a:latin typeface="-apple-system"/>
              </a:rPr>
              <a:t>dicts</a:t>
            </a:r>
            <a:r>
              <a:rPr kumimoji="0" lang="en-US" altLang="en-US" sz="1600" b="0" i="0" u="none" strike="noStrike" cap="none" normalizeH="0" baseline="0" dirty="0">
                <a:ln>
                  <a:noFill/>
                </a:ln>
                <a:effectLst/>
                <a:latin typeface="-apple-system"/>
              </a:rPr>
              <a:t>, column order follows insertion-order.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apple-system"/>
              </a:rPr>
              <a:t>index</a:t>
            </a:r>
            <a:r>
              <a:rPr kumimoji="0" lang="en-US" altLang="en-US" sz="1600" b="1" i="1" u="none" strike="noStrike" cap="none" normalizeH="0" baseline="0" dirty="0" err="1">
                <a:ln>
                  <a:noFill/>
                </a:ln>
                <a:effectLst/>
                <a:latin typeface="-apple-system"/>
              </a:rPr>
              <a:t>Index</a:t>
            </a:r>
            <a:r>
              <a:rPr kumimoji="0" lang="en-US" altLang="en-US" sz="1600" b="1" i="1" u="none" strike="noStrike" cap="none" normalizeH="0" baseline="0" dirty="0">
                <a:ln>
                  <a:noFill/>
                </a:ln>
                <a:effectLst/>
                <a:latin typeface="-apple-system"/>
              </a:rPr>
              <a:t> or array-like</a:t>
            </a:r>
            <a:endParaRPr kumimoji="0" lang="en-US" altLang="en-US" sz="1600" b="1" i="0" u="none" strike="noStrike" cap="none" normalizeH="0" baseline="0" dirty="0">
              <a:ln>
                <a:noFill/>
              </a:ln>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pple-system"/>
              </a:rPr>
              <a:t>Index to use for resulting frame. Will default to </a:t>
            </a:r>
            <a:r>
              <a:rPr kumimoji="0" lang="en-US" altLang="en-US" sz="1600" b="0" i="0" u="none" strike="noStrike" cap="none" normalizeH="0" baseline="0" dirty="0" err="1">
                <a:ln>
                  <a:noFill/>
                </a:ln>
                <a:effectLst/>
                <a:latin typeface="-apple-system"/>
              </a:rPr>
              <a:t>RangeIndex</a:t>
            </a:r>
            <a:r>
              <a:rPr kumimoji="0" lang="en-US" altLang="en-US" sz="1600" b="0" i="0" u="none" strike="noStrike" cap="none" normalizeH="0" baseline="0" dirty="0">
                <a:ln>
                  <a:noFill/>
                </a:ln>
                <a:effectLst/>
                <a:latin typeface="-apple-system"/>
              </a:rPr>
              <a:t> if no indexing information part of input data and no index provided.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apple-system"/>
              </a:rPr>
              <a:t>columns</a:t>
            </a:r>
            <a:r>
              <a:rPr kumimoji="0" lang="en-US" altLang="en-US" sz="1600" b="1" i="1" u="none" strike="noStrike" cap="none" normalizeH="0" baseline="0" dirty="0" err="1">
                <a:ln>
                  <a:noFill/>
                </a:ln>
                <a:effectLst/>
                <a:latin typeface="-apple-system"/>
              </a:rPr>
              <a:t>Index</a:t>
            </a:r>
            <a:r>
              <a:rPr kumimoji="0" lang="en-US" altLang="en-US" sz="1600" b="1" i="1" u="none" strike="noStrike" cap="none" normalizeH="0" baseline="0" dirty="0">
                <a:ln>
                  <a:noFill/>
                </a:ln>
                <a:effectLst/>
                <a:latin typeface="-apple-system"/>
              </a:rPr>
              <a:t> or array-like</a:t>
            </a:r>
            <a:endParaRPr kumimoji="0" lang="en-US" altLang="en-US" sz="1600" b="1" i="0" u="none" strike="noStrike" cap="none" normalizeH="0" baseline="0" dirty="0">
              <a:ln>
                <a:noFill/>
              </a:ln>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pple-system"/>
              </a:rPr>
              <a:t>Column labels to use for resulting frame when data does not have them, defaulting to </a:t>
            </a:r>
            <a:r>
              <a:rPr kumimoji="0" lang="en-US" altLang="en-US" sz="1600" b="0" i="0" u="none" strike="noStrike" cap="none" normalizeH="0" baseline="0" dirty="0" err="1">
                <a:ln>
                  <a:noFill/>
                </a:ln>
                <a:effectLst/>
                <a:latin typeface="-apple-system"/>
              </a:rPr>
              <a:t>RangeIndex</a:t>
            </a:r>
            <a:r>
              <a:rPr kumimoji="0" lang="en-US" altLang="en-US" sz="1600" b="0" i="0" u="none" strike="noStrike" cap="none" normalizeH="0" baseline="0" dirty="0">
                <a:ln>
                  <a:noFill/>
                </a:ln>
                <a:effectLst/>
                <a:latin typeface="-apple-system"/>
              </a:rPr>
              <a:t>(0, 1, 2, …, n). If data contains column labels, will perform column selection instead.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apple-system"/>
              </a:rPr>
              <a:t>dtype</a:t>
            </a:r>
            <a:r>
              <a:rPr kumimoji="0" lang="en-US" altLang="en-US" sz="1600" b="1" i="1" u="none" strike="noStrike" cap="none" normalizeH="0" baseline="0" dirty="0" err="1">
                <a:ln>
                  <a:noFill/>
                </a:ln>
                <a:effectLst/>
                <a:latin typeface="-apple-system"/>
              </a:rPr>
              <a:t>dtype</a:t>
            </a:r>
            <a:r>
              <a:rPr kumimoji="0" lang="en-US" altLang="en-US" sz="1600" b="1" i="1" u="none" strike="noStrike" cap="none" normalizeH="0" baseline="0" dirty="0">
                <a:ln>
                  <a:noFill/>
                </a:ln>
                <a:effectLst/>
                <a:latin typeface="-apple-system"/>
              </a:rPr>
              <a:t>, default None</a:t>
            </a:r>
            <a:endParaRPr kumimoji="0" lang="en-US" altLang="en-US" sz="1600" b="1" i="0" u="none" strike="noStrike" cap="none" normalizeH="0" baseline="0" dirty="0">
              <a:ln>
                <a:noFill/>
              </a:ln>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pple-system"/>
              </a:rPr>
              <a:t>Data type to force. Only a single </a:t>
            </a:r>
            <a:r>
              <a:rPr kumimoji="0" lang="en-US" altLang="en-US" sz="1600" b="0" i="0" u="none" strike="noStrike" cap="none" normalizeH="0" baseline="0" dirty="0" err="1">
                <a:ln>
                  <a:noFill/>
                </a:ln>
                <a:effectLst/>
                <a:latin typeface="-apple-system"/>
              </a:rPr>
              <a:t>dtype</a:t>
            </a:r>
            <a:r>
              <a:rPr kumimoji="0" lang="en-US" altLang="en-US" sz="1600" b="0" i="0" u="none" strike="noStrike" cap="none" normalizeH="0" baseline="0" dirty="0">
                <a:ln>
                  <a:noFill/>
                </a:ln>
                <a:effectLst/>
                <a:latin typeface="-apple-system"/>
              </a:rPr>
              <a:t> is allowed. If None, infer.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apple-system"/>
              </a:rPr>
              <a:t>copy</a:t>
            </a:r>
            <a:r>
              <a:rPr kumimoji="0" lang="en-US" altLang="en-US" sz="1600" b="1" i="1" u="none" strike="noStrike" cap="none" normalizeH="0" baseline="0" dirty="0" err="1">
                <a:ln>
                  <a:noFill/>
                </a:ln>
                <a:effectLst/>
                <a:latin typeface="-apple-system"/>
              </a:rPr>
              <a:t>bool</a:t>
            </a:r>
            <a:r>
              <a:rPr kumimoji="0" lang="en-US" altLang="en-US" sz="1600" b="1" i="1" u="none" strike="noStrike" cap="none" normalizeH="0" baseline="0" dirty="0">
                <a:ln>
                  <a:noFill/>
                </a:ln>
                <a:effectLst/>
                <a:latin typeface="-apple-system"/>
              </a:rPr>
              <a:t> or None, default None</a:t>
            </a:r>
            <a:endParaRPr kumimoji="0" lang="en-US" altLang="en-US" sz="1600" b="1" i="0" u="none" strike="noStrike" cap="none" normalizeH="0" baseline="0" dirty="0">
              <a:ln>
                <a:noFill/>
              </a:ln>
              <a:effectLst/>
              <a:latin typeface="-apple-system"/>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pple-system"/>
              </a:rPr>
              <a:t>Copy data from inputs. For </a:t>
            </a:r>
            <a:r>
              <a:rPr kumimoji="0" lang="en-US" altLang="en-US" sz="1600" b="0" i="0" u="none" strike="noStrike" cap="none" normalizeH="0" baseline="0" dirty="0" err="1">
                <a:ln>
                  <a:noFill/>
                </a:ln>
                <a:effectLst/>
                <a:latin typeface="-apple-system"/>
              </a:rPr>
              <a:t>dict</a:t>
            </a:r>
            <a:r>
              <a:rPr kumimoji="0" lang="en-US" altLang="en-US" sz="1600" b="0" i="0" u="none" strike="noStrike" cap="none" normalizeH="0" baseline="0" dirty="0">
                <a:ln>
                  <a:noFill/>
                </a:ln>
                <a:effectLst/>
                <a:latin typeface="-apple-system"/>
              </a:rPr>
              <a:t> data, the default of None behaves like </a:t>
            </a:r>
            <a:r>
              <a:rPr kumimoji="0" lang="en-US" altLang="en-US" sz="1600" b="0" i="0" u="none" strike="noStrike" cap="none" normalizeH="0" baseline="0" dirty="0">
                <a:ln>
                  <a:noFill/>
                </a:ln>
                <a:effectLst/>
                <a:latin typeface="var(--pst-font-family-monospace)"/>
              </a:rPr>
              <a:t>copy=True</a:t>
            </a:r>
            <a:r>
              <a:rPr kumimoji="0" lang="en-US" altLang="en-US" sz="1600" b="0" i="0" u="none" strike="noStrike" cap="none" normalizeH="0" baseline="0" dirty="0">
                <a:ln>
                  <a:noFill/>
                </a:ln>
                <a:effectLst/>
                <a:latin typeface="-apple-system"/>
              </a:rPr>
              <a:t>. For DataFrame or 2d </a:t>
            </a:r>
            <a:r>
              <a:rPr kumimoji="0" lang="en-US" altLang="en-US" sz="1600" b="0" i="0" u="none" strike="noStrike" cap="none" normalizeH="0" baseline="0" dirty="0" err="1">
                <a:ln>
                  <a:noFill/>
                </a:ln>
                <a:effectLst/>
                <a:latin typeface="-apple-system"/>
              </a:rPr>
              <a:t>ndarray</a:t>
            </a:r>
            <a:r>
              <a:rPr kumimoji="0" lang="en-US" altLang="en-US" sz="1600" b="0" i="0" u="none" strike="noStrike" cap="none" normalizeH="0" baseline="0" dirty="0">
                <a:ln>
                  <a:noFill/>
                </a:ln>
                <a:effectLst/>
                <a:latin typeface="-apple-system"/>
              </a:rPr>
              <a:t> input, the default of None behaves like </a:t>
            </a:r>
            <a:r>
              <a:rPr kumimoji="0" lang="en-US" altLang="en-US" sz="1600" b="0" i="0" u="none" strike="noStrike" cap="none" normalizeH="0" baseline="0" dirty="0">
                <a:ln>
                  <a:noFill/>
                </a:ln>
                <a:effectLst/>
                <a:latin typeface="var(--pst-font-family-monospace)"/>
              </a:rPr>
              <a:t>copy=False</a:t>
            </a:r>
            <a:r>
              <a:rPr kumimoji="0" lang="en-US" altLang="en-US" sz="1600" b="0" i="0" u="none" strike="noStrike" cap="none" normalizeH="0" baseline="0" dirty="0">
                <a:ln>
                  <a:noFill/>
                </a:ln>
                <a:effectLst/>
                <a:latin typeface="-apple-system"/>
              </a:rPr>
              <a:t>. If data is a </a:t>
            </a:r>
            <a:r>
              <a:rPr kumimoji="0" lang="en-US" altLang="en-US" sz="1600" b="0" i="0" u="none" strike="noStrike" cap="none" normalizeH="0" baseline="0" dirty="0" err="1">
                <a:ln>
                  <a:noFill/>
                </a:ln>
                <a:effectLst/>
                <a:latin typeface="-apple-system"/>
              </a:rPr>
              <a:t>dict</a:t>
            </a:r>
            <a:r>
              <a:rPr kumimoji="0" lang="en-US" altLang="en-US" sz="1600" b="0" i="0" u="none" strike="noStrike" cap="none" normalizeH="0" baseline="0" dirty="0">
                <a:ln>
                  <a:noFill/>
                </a:ln>
                <a:effectLst/>
                <a:latin typeface="-apple-system"/>
              </a:rPr>
              <a:t> containing one or more Series (possibly of different </a:t>
            </a:r>
            <a:r>
              <a:rPr kumimoji="0" lang="en-US" altLang="en-US" sz="1600" b="0" i="0" u="none" strike="noStrike" cap="none" normalizeH="0" baseline="0" dirty="0" err="1">
                <a:ln>
                  <a:noFill/>
                </a:ln>
                <a:effectLst/>
                <a:latin typeface="-apple-system"/>
              </a:rPr>
              <a:t>dtypes</a:t>
            </a:r>
            <a:r>
              <a:rPr kumimoji="0" lang="en-US" altLang="en-US" sz="1600" b="0" i="0" u="none" strike="noStrike" cap="none" normalizeH="0" baseline="0" dirty="0">
                <a:ln>
                  <a:noFill/>
                </a:ln>
                <a:effectLst/>
                <a:latin typeface="-apple-system"/>
              </a:rPr>
              <a:t>), </a:t>
            </a:r>
            <a:r>
              <a:rPr kumimoji="0" lang="en-US" altLang="en-US" sz="1600" b="0" i="0" u="none" strike="noStrike" cap="none" normalizeH="0" baseline="0" dirty="0">
                <a:ln>
                  <a:noFill/>
                </a:ln>
                <a:effectLst/>
                <a:latin typeface="var(--pst-font-family-monospace)"/>
              </a:rPr>
              <a:t>copy=False</a:t>
            </a:r>
            <a:r>
              <a:rPr kumimoji="0" lang="en-US" altLang="en-US" sz="1600" b="0" i="0" u="none" strike="noStrike" cap="none" normalizeH="0" baseline="0" dirty="0">
                <a:ln>
                  <a:noFill/>
                </a:ln>
                <a:effectLst/>
                <a:latin typeface="-apple-system"/>
              </a:rPr>
              <a:t> will ensure that these inputs are not copied.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9" name="TextBox 8">
            <a:extLst>
              <a:ext uri="{FF2B5EF4-FFF2-40B4-BE49-F238E27FC236}">
                <a16:creationId xmlns:a16="http://schemas.microsoft.com/office/drawing/2014/main" id="{FD0E84C3-E885-293F-71DE-F00715E58E2D}"/>
              </a:ext>
            </a:extLst>
          </p:cNvPr>
          <p:cNvSpPr txBox="1"/>
          <p:nvPr/>
        </p:nvSpPr>
        <p:spPr>
          <a:xfrm>
            <a:off x="228601" y="429227"/>
            <a:ext cx="10868026" cy="2092881"/>
          </a:xfrm>
          <a:prstGeom prst="rect">
            <a:avLst/>
          </a:prstGeom>
          <a:noFill/>
        </p:spPr>
        <p:txBody>
          <a:bodyPr wrap="square">
            <a:spAutoFit/>
          </a:bodyPr>
          <a:lstStyle/>
          <a:p>
            <a:pPr algn="l"/>
            <a:r>
              <a:rPr lang="en-IN" sz="1600" b="1" i="0" dirty="0" err="1">
                <a:solidFill>
                  <a:srgbClr val="C00000"/>
                </a:solidFill>
                <a:effectLst/>
                <a:latin typeface="-apple-system"/>
              </a:rPr>
              <a:t>pandas.DataFrame</a:t>
            </a:r>
            <a:endParaRPr lang="en-IN" sz="1600" b="1" i="0" dirty="0">
              <a:solidFill>
                <a:srgbClr val="C00000"/>
              </a:solidFill>
              <a:effectLst/>
              <a:latin typeface="-apple-system"/>
            </a:endParaRPr>
          </a:p>
          <a:p>
            <a:pPr algn="l"/>
            <a:endParaRPr lang="en-IN" sz="1600" b="1" dirty="0">
              <a:latin typeface="-apple-system"/>
            </a:endParaRPr>
          </a:p>
          <a:p>
            <a:pPr algn="l"/>
            <a:r>
              <a:rPr lang="it-IT" sz="1600" b="1" i="1" dirty="0">
                <a:effectLst/>
                <a:latin typeface="SFMono-Regular"/>
              </a:rPr>
              <a:t>class </a:t>
            </a:r>
            <a:r>
              <a:rPr lang="it-IT" sz="1600" b="1" i="0" dirty="0">
                <a:effectLst/>
                <a:latin typeface="SFMono-Regular"/>
              </a:rPr>
              <a:t>pandas.DataFrame(</a:t>
            </a:r>
            <a:r>
              <a:rPr lang="it-IT" sz="1600" b="1" i="1" dirty="0">
                <a:effectLst/>
                <a:latin typeface="SFMono-Regular"/>
              </a:rPr>
              <a:t>data</a:t>
            </a:r>
            <a:r>
              <a:rPr lang="it-IT" sz="1600" b="0" i="1" dirty="0">
                <a:effectLst/>
                <a:latin typeface="SFMono-Regular"/>
              </a:rPr>
              <a:t>=None</a:t>
            </a:r>
            <a:r>
              <a:rPr lang="it-IT" sz="1600" b="1" i="0" dirty="0">
                <a:effectLst/>
                <a:latin typeface="SFMono-Regular"/>
              </a:rPr>
              <a:t>, </a:t>
            </a:r>
            <a:r>
              <a:rPr lang="it-IT" sz="1600" b="1" i="1" dirty="0">
                <a:effectLst/>
                <a:latin typeface="SFMono-Regular"/>
              </a:rPr>
              <a:t>index</a:t>
            </a:r>
            <a:r>
              <a:rPr lang="it-IT" sz="1600" b="0" i="1" dirty="0">
                <a:effectLst/>
                <a:latin typeface="SFMono-Regular"/>
              </a:rPr>
              <a:t>=None</a:t>
            </a:r>
            <a:r>
              <a:rPr lang="it-IT" sz="1600" b="1" i="0" dirty="0">
                <a:effectLst/>
                <a:latin typeface="SFMono-Regular"/>
              </a:rPr>
              <a:t>, </a:t>
            </a:r>
            <a:r>
              <a:rPr lang="it-IT" sz="1600" b="1" i="1" dirty="0">
                <a:effectLst/>
                <a:latin typeface="SFMono-Regular"/>
              </a:rPr>
              <a:t>columns</a:t>
            </a:r>
            <a:r>
              <a:rPr lang="it-IT" sz="1600" b="0" i="1" dirty="0">
                <a:effectLst/>
                <a:latin typeface="SFMono-Regular"/>
              </a:rPr>
              <a:t>=None</a:t>
            </a:r>
            <a:r>
              <a:rPr lang="it-IT" sz="1600" b="1" i="0" dirty="0">
                <a:effectLst/>
                <a:latin typeface="SFMono-Regular"/>
              </a:rPr>
              <a:t>, </a:t>
            </a:r>
            <a:r>
              <a:rPr lang="it-IT" sz="1600" b="1" i="1" dirty="0">
                <a:effectLst/>
                <a:latin typeface="SFMono-Regular"/>
              </a:rPr>
              <a:t>dtype</a:t>
            </a:r>
            <a:r>
              <a:rPr lang="it-IT" sz="1600" b="0" i="1" dirty="0">
                <a:effectLst/>
                <a:latin typeface="SFMono-Regular"/>
              </a:rPr>
              <a:t>=None</a:t>
            </a:r>
            <a:r>
              <a:rPr lang="it-IT" sz="1600" b="1" i="0" dirty="0">
                <a:effectLst/>
                <a:latin typeface="SFMono-Regular"/>
              </a:rPr>
              <a:t>, </a:t>
            </a:r>
            <a:r>
              <a:rPr lang="it-IT" sz="1600" b="1" i="1" dirty="0">
                <a:effectLst/>
                <a:latin typeface="SFMono-Regular"/>
              </a:rPr>
              <a:t>copy</a:t>
            </a:r>
            <a:r>
              <a:rPr lang="it-IT" sz="1600" b="0" i="1" dirty="0">
                <a:effectLst/>
                <a:latin typeface="SFMono-Regular"/>
              </a:rPr>
              <a:t>=None</a:t>
            </a:r>
            <a:r>
              <a:rPr lang="it-IT" sz="1600" b="1" i="0" dirty="0">
                <a:effectLst/>
                <a:latin typeface="SFMono-Regular"/>
              </a:rPr>
              <a:t>)</a:t>
            </a:r>
          </a:p>
          <a:p>
            <a:pPr algn="l"/>
            <a:endParaRPr lang="it-IT" sz="1600" b="1" i="0" dirty="0">
              <a:effectLst/>
              <a:latin typeface="SFMono-Regular"/>
            </a:endParaRPr>
          </a:p>
          <a:p>
            <a:pPr algn="l"/>
            <a:r>
              <a:rPr lang="en-US" sz="1600" b="0" i="0" dirty="0">
                <a:effectLst/>
                <a:latin typeface="-apple-system"/>
              </a:rPr>
              <a:t>Two-dimensional, size-mutable, potentially heterogeneous tabular data.</a:t>
            </a:r>
          </a:p>
          <a:p>
            <a:pPr algn="l"/>
            <a:r>
              <a:rPr lang="en-US" sz="1600" b="0" i="0" dirty="0">
                <a:effectLst/>
                <a:latin typeface="-apple-system"/>
              </a:rPr>
              <a:t>Data structure also contains labeled axes (rows and columns). Arithmetic operations align on both row and column labels. Can be thought of as a </a:t>
            </a:r>
            <a:r>
              <a:rPr lang="en-US" sz="1600" b="0" i="0" dirty="0" err="1">
                <a:effectLst/>
                <a:latin typeface="-apple-system"/>
              </a:rPr>
              <a:t>dict</a:t>
            </a:r>
            <a:r>
              <a:rPr lang="en-US" sz="1600" b="0" i="0" dirty="0">
                <a:effectLst/>
                <a:latin typeface="-apple-system"/>
              </a:rPr>
              <a:t>-like container for Series objects. The primary pandas data structure.</a:t>
            </a:r>
          </a:p>
          <a:p>
            <a:pPr algn="l"/>
            <a:endParaRPr lang="en-IN" sz="1600" b="1" i="0" dirty="0">
              <a:effectLst/>
              <a:latin typeface="-apple-system"/>
            </a:endParaRPr>
          </a:p>
        </p:txBody>
      </p:sp>
    </p:spTree>
    <p:extLst>
      <p:ext uri="{BB962C8B-B14F-4D97-AF65-F5344CB8AC3E}">
        <p14:creationId xmlns:p14="http://schemas.microsoft.com/office/powerpoint/2010/main" val="3977108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3196</Words>
  <Application>Microsoft Office PowerPoint</Application>
  <PresentationFormat>Widescreen</PresentationFormat>
  <Paragraphs>287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Arial Black</vt:lpstr>
      <vt:lpstr>Arial Unicode MS</vt:lpstr>
      <vt:lpstr>Calibri</vt:lpstr>
      <vt:lpstr>Calibri (Body)</vt:lpstr>
      <vt:lpstr>Calibri Light</vt:lpstr>
      <vt:lpstr>SFMono-Regular</vt:lpstr>
      <vt:lpstr>var(--pst-font-family-monospace)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budhani</dc:creator>
  <cp:lastModifiedBy>vikas budhani</cp:lastModifiedBy>
  <cp:revision>25</cp:revision>
  <dcterms:created xsi:type="dcterms:W3CDTF">2025-01-14T17:15:14Z</dcterms:created>
  <dcterms:modified xsi:type="dcterms:W3CDTF">2025-02-03T06:30:54Z</dcterms:modified>
</cp:coreProperties>
</file>