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fc119dc6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fc119dc6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fc119dc6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fc119dc6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fc119dc6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fc119dc6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fc119dc6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fc119dc6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c119d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c119d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fc119dc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fc119dc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fc119dc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fc119dc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fc119dc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fc119dc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fc119dc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fc119dc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c119dc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c119dc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fc119dc6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fc119dc6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c119dc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fc119dc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7.jpg"/><Relationship Id="rId5"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41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500"/>
              <a:t>Restaurant Bill Management System</a:t>
            </a:r>
            <a:endParaRPr b="1" sz="4500"/>
          </a:p>
        </p:txBody>
      </p:sp>
      <p:sp>
        <p:nvSpPr>
          <p:cNvPr id="129" name="Google Shape;129;p13"/>
          <p:cNvSpPr txBox="1"/>
          <p:nvPr>
            <p:ph idx="1" type="subTitle"/>
          </p:nvPr>
        </p:nvSpPr>
        <p:spPr>
          <a:xfrm>
            <a:off x="2239700" y="3413158"/>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879"/>
              <a:t>Kavya Garg -RA1911003010807</a:t>
            </a:r>
            <a:endParaRPr sz="1879"/>
          </a:p>
          <a:p>
            <a:pPr indent="0" lvl="0" marL="0" rtl="0" algn="ctr">
              <a:lnSpc>
                <a:spcPct val="80000"/>
              </a:lnSpc>
              <a:spcBef>
                <a:spcPts val="0"/>
              </a:spcBef>
              <a:spcAft>
                <a:spcPts val="0"/>
              </a:spcAft>
              <a:buSzPts val="605"/>
              <a:buNone/>
            </a:pPr>
            <a:r>
              <a:rPr lang="en" sz="1879"/>
              <a:t>Prashi Kumar-RA1911003010818</a:t>
            </a:r>
            <a:endParaRPr sz="1879"/>
          </a:p>
          <a:p>
            <a:pPr indent="0" lvl="0" marL="0" rtl="0" algn="ctr">
              <a:lnSpc>
                <a:spcPct val="80000"/>
              </a:lnSpc>
              <a:spcBef>
                <a:spcPts val="0"/>
              </a:spcBef>
              <a:spcAft>
                <a:spcPts val="0"/>
              </a:spcAft>
              <a:buSzPts val="605"/>
              <a:buNone/>
            </a:pPr>
            <a:r>
              <a:rPr lang="en" sz="1879"/>
              <a:t>Tarun Bolisetty-RA1911003010819</a:t>
            </a:r>
            <a:endParaRPr sz="18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61950" y="321475"/>
            <a:ext cx="75057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CUSTOMER’S ORDER / MENU:</a:t>
            </a:r>
            <a:endParaRPr b="1"/>
          </a:p>
        </p:txBody>
      </p:sp>
      <p:pic>
        <p:nvPicPr>
          <p:cNvPr id="188" name="Google Shape;188;p22"/>
          <p:cNvPicPr preferRelativeResize="0"/>
          <p:nvPr/>
        </p:nvPicPr>
        <p:blipFill rotWithShape="1">
          <a:blip r:embed="rId3">
            <a:alphaModFix/>
          </a:blip>
          <a:srcRect b="6770" l="0" r="5695" t="3912"/>
          <a:stretch/>
        </p:blipFill>
        <p:spPr>
          <a:xfrm>
            <a:off x="467700" y="926000"/>
            <a:ext cx="4416026" cy="1903075"/>
          </a:xfrm>
          <a:prstGeom prst="rect">
            <a:avLst/>
          </a:prstGeom>
          <a:noFill/>
          <a:ln>
            <a:noFill/>
          </a:ln>
          <a:effectLst>
            <a:outerShdw blurRad="57150" rotWithShape="0" algn="bl" dir="8400000" dist="114300">
              <a:srgbClr val="B7B7B7">
                <a:alpha val="86000"/>
              </a:srgbClr>
            </a:outerShdw>
          </a:effectLst>
        </p:spPr>
      </p:pic>
      <p:pic>
        <p:nvPicPr>
          <p:cNvPr id="189" name="Google Shape;189;p22"/>
          <p:cNvPicPr preferRelativeResize="0"/>
          <p:nvPr/>
        </p:nvPicPr>
        <p:blipFill>
          <a:blip r:embed="rId4">
            <a:alphaModFix/>
          </a:blip>
          <a:stretch>
            <a:fillRect/>
          </a:stretch>
        </p:blipFill>
        <p:spPr>
          <a:xfrm>
            <a:off x="4946075" y="2686050"/>
            <a:ext cx="3771731" cy="2009626"/>
          </a:xfrm>
          <a:prstGeom prst="rect">
            <a:avLst/>
          </a:prstGeom>
          <a:noFill/>
          <a:ln>
            <a:noFill/>
          </a:ln>
          <a:effectLst>
            <a:outerShdw blurRad="57150" rotWithShape="0" algn="bl" dir="8400000" dist="114300">
              <a:srgbClr val="B7B7B7">
                <a:alpha val="86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38150" y="351600"/>
            <a:ext cx="7505700" cy="7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ADMIN :</a:t>
            </a:r>
            <a:endParaRPr b="1"/>
          </a:p>
        </p:txBody>
      </p:sp>
      <p:pic>
        <p:nvPicPr>
          <p:cNvPr id="195" name="Google Shape;195;p23"/>
          <p:cNvPicPr preferRelativeResize="0"/>
          <p:nvPr/>
        </p:nvPicPr>
        <p:blipFill rotWithShape="1">
          <a:blip r:embed="rId3">
            <a:alphaModFix/>
          </a:blip>
          <a:srcRect b="7364" l="22195" r="22150" t="5169"/>
          <a:stretch/>
        </p:blipFill>
        <p:spPr>
          <a:xfrm>
            <a:off x="581875" y="1015925"/>
            <a:ext cx="3093850" cy="2735176"/>
          </a:xfrm>
          <a:prstGeom prst="rect">
            <a:avLst/>
          </a:prstGeom>
          <a:noFill/>
          <a:ln>
            <a:noFill/>
          </a:ln>
          <a:effectLst>
            <a:outerShdw blurRad="57150" rotWithShape="0" algn="bl" dir="8400000" dist="114300">
              <a:srgbClr val="B7B7B7">
                <a:alpha val="86000"/>
              </a:srgbClr>
            </a:outerShdw>
          </a:effectLst>
        </p:spPr>
      </p:pic>
      <p:pic>
        <p:nvPicPr>
          <p:cNvPr id="196" name="Google Shape;196;p23"/>
          <p:cNvPicPr preferRelativeResize="0"/>
          <p:nvPr/>
        </p:nvPicPr>
        <p:blipFill>
          <a:blip r:embed="rId4">
            <a:alphaModFix/>
          </a:blip>
          <a:stretch>
            <a:fillRect/>
          </a:stretch>
        </p:blipFill>
        <p:spPr>
          <a:xfrm>
            <a:off x="3859300" y="476025"/>
            <a:ext cx="4671100" cy="2004169"/>
          </a:xfrm>
          <a:prstGeom prst="rect">
            <a:avLst/>
          </a:prstGeom>
          <a:noFill/>
          <a:ln>
            <a:noFill/>
          </a:ln>
          <a:effectLst>
            <a:outerShdw blurRad="57150" rotWithShape="0" algn="bl" dir="8400000" dist="114300">
              <a:srgbClr val="B7B7B7">
                <a:alpha val="86000"/>
              </a:srgbClr>
            </a:outerShdw>
          </a:effectLst>
        </p:spPr>
      </p:pic>
      <p:pic>
        <p:nvPicPr>
          <p:cNvPr id="197" name="Google Shape;197;p23"/>
          <p:cNvPicPr preferRelativeResize="0"/>
          <p:nvPr/>
        </p:nvPicPr>
        <p:blipFill>
          <a:blip r:embed="rId5">
            <a:alphaModFix/>
          </a:blip>
          <a:stretch>
            <a:fillRect/>
          </a:stretch>
        </p:blipFill>
        <p:spPr>
          <a:xfrm>
            <a:off x="3859300" y="2640238"/>
            <a:ext cx="4671110" cy="2070287"/>
          </a:xfrm>
          <a:prstGeom prst="rect">
            <a:avLst/>
          </a:prstGeom>
          <a:noFill/>
          <a:ln>
            <a:noFill/>
          </a:ln>
          <a:effectLst>
            <a:outerShdw blurRad="57150" rotWithShape="0" algn="bl" dir="8400000" dist="114300">
              <a:srgbClr val="B7B7B7">
                <a:alpha val="86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61950" y="219300"/>
            <a:ext cx="7505700" cy="5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BILLING:</a:t>
            </a:r>
            <a:endParaRPr b="1"/>
          </a:p>
        </p:txBody>
      </p:sp>
      <p:pic>
        <p:nvPicPr>
          <p:cNvPr id="203" name="Google Shape;203;p24"/>
          <p:cNvPicPr preferRelativeResize="0"/>
          <p:nvPr/>
        </p:nvPicPr>
        <p:blipFill rotWithShape="1">
          <a:blip r:embed="rId3">
            <a:alphaModFix/>
          </a:blip>
          <a:srcRect b="0" l="0" r="2562" t="0"/>
          <a:stretch/>
        </p:blipFill>
        <p:spPr>
          <a:xfrm>
            <a:off x="433350" y="815575"/>
            <a:ext cx="3914925" cy="2260125"/>
          </a:xfrm>
          <a:prstGeom prst="rect">
            <a:avLst/>
          </a:prstGeom>
          <a:noFill/>
          <a:ln>
            <a:noFill/>
          </a:ln>
          <a:effectLst>
            <a:outerShdw blurRad="57150" rotWithShape="0" algn="bl" dir="8400000" dist="114300">
              <a:srgbClr val="B7B7B7">
                <a:alpha val="86000"/>
              </a:srgbClr>
            </a:outerShdw>
          </a:effectLst>
        </p:spPr>
      </p:pic>
      <p:pic>
        <p:nvPicPr>
          <p:cNvPr id="204" name="Google Shape;204;p24"/>
          <p:cNvPicPr preferRelativeResize="0"/>
          <p:nvPr/>
        </p:nvPicPr>
        <p:blipFill>
          <a:blip r:embed="rId4">
            <a:alphaModFix/>
          </a:blip>
          <a:stretch>
            <a:fillRect/>
          </a:stretch>
        </p:blipFill>
        <p:spPr>
          <a:xfrm>
            <a:off x="4419600" y="2571750"/>
            <a:ext cx="4338525" cy="2040462"/>
          </a:xfrm>
          <a:prstGeom prst="rect">
            <a:avLst/>
          </a:prstGeom>
          <a:noFill/>
          <a:ln>
            <a:noFill/>
          </a:ln>
          <a:effectLst>
            <a:outerShdw blurRad="57150" rotWithShape="0" algn="bl" dir="8400000" dist="114300">
              <a:srgbClr val="B7B7B7">
                <a:alpha val="86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693200"/>
            <a:ext cx="7505700" cy="367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5100"/>
              <a:t>THANK YOU!</a:t>
            </a:r>
            <a:endParaRPr b="1"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26325" y="1003800"/>
            <a:ext cx="8520600" cy="3450900"/>
          </a:xfrm>
          <a:prstGeom prst="rect">
            <a:avLst/>
          </a:prstGeom>
        </p:spPr>
        <p:txBody>
          <a:bodyPr anchorCtr="0" anchor="t" bIns="91425" lIns="91425" spcFirstLastPara="1" rIns="91425" wrap="square" tIns="91425">
            <a:normAutofit fontScale="90000"/>
          </a:bodyPr>
          <a:lstStyle/>
          <a:p>
            <a:pPr indent="0" lvl="0" marL="12700" marR="12700" rtl="0" algn="ctr">
              <a:lnSpc>
                <a:spcPct val="115000"/>
              </a:lnSpc>
              <a:spcBef>
                <a:spcPts val="100"/>
              </a:spcBef>
              <a:spcAft>
                <a:spcPts val="0"/>
              </a:spcAft>
              <a:buClr>
                <a:schemeClr val="dk1"/>
              </a:buClr>
              <a:buSzPct val="35483"/>
              <a:buFont typeface="Arial"/>
              <a:buNone/>
            </a:pPr>
            <a:r>
              <a:t/>
            </a:r>
            <a:endParaRPr b="1" sz="3100">
              <a:latin typeface="Verdana"/>
              <a:ea typeface="Verdana"/>
              <a:cs typeface="Verdana"/>
              <a:sym typeface="Verdana"/>
            </a:endParaRPr>
          </a:p>
          <a:p>
            <a:pPr indent="0" lvl="0" marL="0" marR="12700" rtl="0" algn="ctr">
              <a:lnSpc>
                <a:spcPct val="115000"/>
              </a:lnSpc>
              <a:spcBef>
                <a:spcPts val="100"/>
              </a:spcBef>
              <a:spcAft>
                <a:spcPts val="0"/>
              </a:spcAft>
              <a:buClr>
                <a:schemeClr val="dk1"/>
              </a:buClr>
              <a:buSzPct val="35483"/>
              <a:buFont typeface="Arial"/>
              <a:buNone/>
            </a:pPr>
            <a:r>
              <a:rPr b="1" lang="en" sz="3100">
                <a:latin typeface="Verdana"/>
                <a:ea typeface="Verdana"/>
                <a:cs typeface="Verdana"/>
                <a:sym typeface="Verdana"/>
              </a:rPr>
              <a:t>The project intends to  provide a solution to  implement the Restaurant Bill Management  System, using a database  and web pages to interact  with the database.</a:t>
            </a:r>
            <a:endParaRPr b="1" sz="3100">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3A3A3A"/>
                </a:solidFill>
                <a:highlight>
                  <a:srgbClr val="FFFFFF"/>
                </a:highlight>
                <a:latin typeface="Montserrat"/>
                <a:ea typeface="Montserrat"/>
                <a:cs typeface="Montserrat"/>
                <a:sym typeface="Montserrat"/>
              </a:rPr>
              <a:t>Nowadays web services technology is widely used to integrate heterogeneous systems and develop new applications. Here an application of integration of restaurant management systems by web services technology is presented. Smart Restaurant integrates lots of systems of hotel industry such as Ordering System Kitchen Order Ticket (KOT), Billing System and various services booking. This integration solution can add or expand hotel software system in any size of hotel chains environment.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46" name="Google Shape;146;p16"/>
          <p:cNvSpPr txBox="1"/>
          <p:nvPr>
            <p:ph idx="1" type="body"/>
          </p:nvPr>
        </p:nvSpPr>
        <p:spPr>
          <a:xfrm>
            <a:off x="819150" y="1152525"/>
            <a:ext cx="7505700" cy="24480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770"/>
              <a:buFont typeface="Arial"/>
              <a:buNone/>
            </a:pPr>
            <a:r>
              <a:rPr lang="en" sz="1070">
                <a:solidFill>
                  <a:srgbClr val="3A3A3A"/>
                </a:solidFill>
                <a:highlight>
                  <a:srgbClr val="FFFFFF"/>
                </a:highlight>
                <a:latin typeface="Montserrat"/>
                <a:ea typeface="Montserrat"/>
                <a:cs typeface="Montserrat"/>
                <a:sym typeface="Montserrat"/>
              </a:rPr>
              <a:t>Traditionally the method in which customers specify their desired menu to the waiter who takes the order on a paper. Personally, he then takes the order to the kitchen department and then he supply the food item to the customer. So, it was a time-consuming process. It leads to wastage of paper and also it requires reprinting of all menu cards. Also, in many cases for small change to be making in menu card it is not convenient to print all menu cards again and again. Simply saying that the menu card once printed can’t be changed. After some days, the menu card lost its worthy look and attractiveness.</a:t>
            </a:r>
            <a:endParaRPr sz="1070">
              <a:solidFill>
                <a:srgbClr val="3A3A3A"/>
              </a:solidFill>
              <a:highlight>
                <a:srgbClr val="FFFFFF"/>
              </a:highlight>
              <a:latin typeface="Montserrat"/>
              <a:ea typeface="Montserrat"/>
              <a:cs typeface="Montserrat"/>
              <a:sym typeface="Montserrat"/>
            </a:endParaRPr>
          </a:p>
          <a:p>
            <a:pPr indent="0" lvl="0" marL="0" rtl="0" algn="l">
              <a:lnSpc>
                <a:spcPct val="140000"/>
              </a:lnSpc>
              <a:spcBef>
                <a:spcPts val="1800"/>
              </a:spcBef>
              <a:spcAft>
                <a:spcPts val="0"/>
              </a:spcAft>
              <a:buClr>
                <a:schemeClr val="dk1"/>
              </a:buClr>
              <a:buSzPts val="770"/>
              <a:buFont typeface="Arial"/>
              <a:buNone/>
            </a:pPr>
            <a:r>
              <a:rPr lang="en" sz="1070">
                <a:solidFill>
                  <a:srgbClr val="3A3A3A"/>
                </a:solidFill>
                <a:highlight>
                  <a:srgbClr val="FFFFFF"/>
                </a:highlight>
                <a:latin typeface="Montserrat"/>
                <a:ea typeface="Montserrat"/>
                <a:cs typeface="Montserrat"/>
                <a:sym typeface="Montserrat"/>
              </a:rPr>
              <a:t>Many of the hotel are managed their workflow and services by paper work and manually which take time and high budget for management. busy day of people schedule and value of time become important day by day so Smart Restaurant handle the system as booking and ordering by digitally which become save manpower and time of staff of hotel. Generating KOT by application is easy to save paper, staff and time. The hotel are services and facilized in a traditional way, from waiters to kitchen also on account. More recently, these system is one of the major problem for hotel to manage their manpower and guests.</a:t>
            </a:r>
            <a:endParaRPr sz="1070">
              <a:solidFill>
                <a:srgbClr val="3A3A3A"/>
              </a:solidFill>
              <a:highlight>
                <a:srgbClr val="FFFFFF"/>
              </a:highlight>
              <a:latin typeface="Montserrat"/>
              <a:ea typeface="Montserrat"/>
              <a:cs typeface="Montserrat"/>
              <a:sym typeface="Montserrat"/>
            </a:endParaRPr>
          </a:p>
          <a:p>
            <a:pPr indent="0" lvl="0" marL="0" rtl="0" algn="l">
              <a:lnSpc>
                <a:spcPct val="105000"/>
              </a:lnSpc>
              <a:spcBef>
                <a:spcPts val="1800"/>
              </a:spcBef>
              <a:spcAft>
                <a:spcPts val="1200"/>
              </a:spcAft>
              <a:buSzPts val="770"/>
              <a:buNone/>
            </a:pPr>
            <a:r>
              <a:t/>
            </a:r>
            <a:endParaRPr sz="12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479714" y="357227"/>
            <a:ext cx="7505700" cy="60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is it required?</a:t>
            </a:r>
            <a:endParaRPr b="1"/>
          </a:p>
        </p:txBody>
      </p:sp>
      <p:sp>
        <p:nvSpPr>
          <p:cNvPr id="152" name="Google Shape;152;p17"/>
          <p:cNvSpPr txBox="1"/>
          <p:nvPr>
            <p:ph idx="1" type="body"/>
          </p:nvPr>
        </p:nvSpPr>
        <p:spPr>
          <a:xfrm>
            <a:off x="387900" y="958525"/>
            <a:ext cx="8520600" cy="412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This system is to automate day to day activity of a restaurant. Restaurant is a kind of business that serves people all over world with ready-made food. This system is to provide service facility to restaurant and also to the customer. This restaurant management system can be used by employees in a restaurant to handle the clients, their orders and can help them easily find free tables or place orders. The services that are provided is food ordering and reservation table management by the custom.</a:t>
            </a:r>
            <a:endParaRPr sz="1075">
              <a:solidFill>
                <a:srgbClr val="3A3A3A"/>
              </a:solidFill>
              <a:highlight>
                <a:srgbClr val="FFFFFF"/>
              </a:highlight>
              <a:latin typeface="Montserrat"/>
              <a:ea typeface="Montserrat"/>
              <a:cs typeface="Montserrat"/>
              <a:sym typeface="Montserrat"/>
            </a:endParaRPr>
          </a:p>
          <a:p>
            <a:pPr indent="0" lvl="0" marL="0" rtl="0" algn="l">
              <a:lnSpc>
                <a:spcPct val="95000"/>
              </a:lnSpc>
              <a:spcBef>
                <a:spcPts val="1200"/>
              </a:spcBef>
              <a:spcAft>
                <a:spcPts val="0"/>
              </a:spcAft>
              <a:buSzPts val="605"/>
              <a:buNone/>
            </a:pPr>
            <a:r>
              <a:rPr b="1" lang="en" sz="1075">
                <a:solidFill>
                  <a:srgbClr val="3A3A3A"/>
                </a:solidFill>
                <a:highlight>
                  <a:srgbClr val="FFFFFF"/>
                </a:highlight>
                <a:latin typeface="Montserrat"/>
                <a:ea typeface="Montserrat"/>
                <a:cs typeface="Montserrat"/>
                <a:sym typeface="Montserrat"/>
              </a:rPr>
              <a:t>Primary Objectives</a:t>
            </a:r>
            <a:endParaRPr b="1" sz="1075">
              <a:solidFill>
                <a:srgbClr val="3A3A3A"/>
              </a:solidFill>
              <a:highlight>
                <a:srgbClr val="FFFFFF"/>
              </a:highlight>
              <a:latin typeface="Montserrat"/>
              <a:ea typeface="Montserrat"/>
              <a:cs typeface="Montserrat"/>
              <a:sym typeface="Montserrat"/>
            </a:endParaRPr>
          </a:p>
          <a:p>
            <a:pPr indent="0" lvl="0" marL="0" rtl="0" algn="l">
              <a:lnSpc>
                <a:spcPct val="95000"/>
              </a:lnSpc>
              <a:spcBef>
                <a:spcPts val="1200"/>
              </a:spcBef>
              <a:spcAft>
                <a:spcPts val="0"/>
              </a:spcAft>
              <a:buSzPts val="605"/>
              <a:buNone/>
            </a:pPr>
            <a:r>
              <a:rPr lang="en" sz="1075">
                <a:solidFill>
                  <a:srgbClr val="3A3A3A"/>
                </a:solidFill>
                <a:highlight>
                  <a:srgbClr val="FFFFFF"/>
                </a:highlight>
                <a:latin typeface="Montserrat"/>
                <a:ea typeface="Montserrat"/>
                <a:cs typeface="Montserrat"/>
                <a:sym typeface="Montserrat"/>
              </a:rPr>
              <a:t>The main objective of this project is to make the ordering system of restaurant digital and effective. People would not have to wait for ordering the food and any kind of booking services which will be eliminating delay in services.</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1200"/>
              </a:spcBef>
              <a:spcAft>
                <a:spcPts val="0"/>
              </a:spcAft>
              <a:buSzPts val="605"/>
              <a:buNone/>
            </a:pPr>
            <a:r>
              <a:rPr b="1" lang="en" sz="1075">
                <a:solidFill>
                  <a:srgbClr val="3A3A3A"/>
                </a:solidFill>
                <a:highlight>
                  <a:srgbClr val="FFFFFF"/>
                </a:highlight>
                <a:latin typeface="Montserrat"/>
                <a:ea typeface="Montserrat"/>
                <a:cs typeface="Montserrat"/>
                <a:sym typeface="Montserrat"/>
              </a:rPr>
              <a:t>Features:</a:t>
            </a:r>
            <a:endParaRPr b="1"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t/>
            </a:r>
            <a:endParaRPr b="1"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provide a feature rich for Digital KOT service</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provide efficient management of users divided in 3 general categories as Guest User, Waiters/kitchen and Account.</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build a feature rich for Automatic billing.</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provide efficient Kitchen Display of KOT</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b="1" lang="en" sz="1075">
                <a:solidFill>
                  <a:srgbClr val="3A3A3A"/>
                </a:solidFill>
                <a:highlight>
                  <a:srgbClr val="FFFFFF"/>
                </a:highlight>
                <a:latin typeface="Montserrat"/>
                <a:ea typeface="Montserrat"/>
                <a:cs typeface="Montserrat"/>
                <a:sym typeface="Montserrat"/>
              </a:rPr>
              <a:t>Secondary Objectives</a:t>
            </a:r>
            <a:endParaRPr b="1"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t/>
            </a:r>
            <a:endParaRPr b="1"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enable guest to search and view the menus of hotel and their restaurant.</a:t>
            </a:r>
            <a:endParaRPr sz="1075">
              <a:solidFill>
                <a:srgbClr val="3A3A3A"/>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605"/>
              <a:buNone/>
            </a:pPr>
            <a:r>
              <a:rPr lang="en" sz="1075">
                <a:solidFill>
                  <a:srgbClr val="3A3A3A"/>
                </a:solidFill>
                <a:highlight>
                  <a:srgbClr val="FFFFFF"/>
                </a:highlight>
                <a:latin typeface="Montserrat"/>
                <a:ea typeface="Montserrat"/>
                <a:cs typeface="Montserrat"/>
                <a:sym typeface="Montserrat"/>
              </a:rPr>
              <a:t>- To provide a platform itself being a select and order the menus and book services.</a:t>
            </a:r>
            <a:endParaRPr sz="1020">
              <a:solidFill>
                <a:srgbClr val="3A3A3A"/>
              </a:solidFill>
              <a:highlight>
                <a:srgbClr val="FFFFFF"/>
              </a:highlight>
              <a:latin typeface="Montserrat"/>
              <a:ea typeface="Montserrat"/>
              <a:cs typeface="Montserrat"/>
              <a:sym typeface="Montserrat"/>
            </a:endParaRPr>
          </a:p>
          <a:p>
            <a:pPr indent="0" lvl="0" marL="0" rtl="0" algn="l">
              <a:lnSpc>
                <a:spcPct val="95000"/>
              </a:lnSpc>
              <a:spcBef>
                <a:spcPts val="0"/>
              </a:spcBef>
              <a:spcAft>
                <a:spcPts val="1200"/>
              </a:spcAft>
              <a:buSzPts val="605"/>
              <a:buNone/>
            </a:pPr>
            <a:r>
              <a:t/>
            </a:r>
            <a:endParaRPr sz="750">
              <a:solidFill>
                <a:srgbClr val="202124"/>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475300" y="730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Tools used:</a:t>
            </a:r>
            <a:endParaRPr b="1" sz="3200"/>
          </a:p>
        </p:txBody>
      </p:sp>
      <p:pic>
        <p:nvPicPr>
          <p:cNvPr id="158" name="Google Shape;158;p18"/>
          <p:cNvPicPr preferRelativeResize="0"/>
          <p:nvPr/>
        </p:nvPicPr>
        <p:blipFill>
          <a:blip r:embed="rId3">
            <a:alphaModFix/>
          </a:blip>
          <a:stretch>
            <a:fillRect/>
          </a:stretch>
        </p:blipFill>
        <p:spPr>
          <a:xfrm>
            <a:off x="181447" y="1953336"/>
            <a:ext cx="1769553" cy="1769526"/>
          </a:xfrm>
          <a:prstGeom prst="rect">
            <a:avLst/>
          </a:prstGeom>
          <a:noFill/>
          <a:ln>
            <a:noFill/>
          </a:ln>
        </p:spPr>
      </p:pic>
      <p:pic>
        <p:nvPicPr>
          <p:cNvPr id="159" name="Google Shape;159;p18"/>
          <p:cNvPicPr preferRelativeResize="0"/>
          <p:nvPr/>
        </p:nvPicPr>
        <p:blipFill>
          <a:blip r:embed="rId4">
            <a:alphaModFix/>
          </a:blip>
          <a:stretch>
            <a:fillRect/>
          </a:stretch>
        </p:blipFill>
        <p:spPr>
          <a:xfrm>
            <a:off x="1951000" y="1915230"/>
            <a:ext cx="1308249" cy="1845734"/>
          </a:xfrm>
          <a:prstGeom prst="rect">
            <a:avLst/>
          </a:prstGeom>
          <a:noFill/>
          <a:ln>
            <a:noFill/>
          </a:ln>
        </p:spPr>
      </p:pic>
      <p:pic>
        <p:nvPicPr>
          <p:cNvPr id="160" name="Google Shape;160;p18"/>
          <p:cNvPicPr preferRelativeResize="0"/>
          <p:nvPr/>
        </p:nvPicPr>
        <p:blipFill>
          <a:blip r:embed="rId5">
            <a:alphaModFix/>
          </a:blip>
          <a:stretch>
            <a:fillRect/>
          </a:stretch>
        </p:blipFill>
        <p:spPr>
          <a:xfrm>
            <a:off x="3390138" y="2284950"/>
            <a:ext cx="2662785" cy="1437901"/>
          </a:xfrm>
          <a:prstGeom prst="rect">
            <a:avLst/>
          </a:prstGeom>
          <a:noFill/>
          <a:ln>
            <a:noFill/>
          </a:ln>
        </p:spPr>
      </p:pic>
      <p:pic>
        <p:nvPicPr>
          <p:cNvPr id="161" name="Google Shape;161;p18"/>
          <p:cNvPicPr preferRelativeResize="0"/>
          <p:nvPr/>
        </p:nvPicPr>
        <p:blipFill>
          <a:blip r:embed="rId6">
            <a:alphaModFix/>
          </a:blip>
          <a:stretch>
            <a:fillRect/>
          </a:stretch>
        </p:blipFill>
        <p:spPr>
          <a:xfrm>
            <a:off x="6183825" y="2284942"/>
            <a:ext cx="2581399" cy="13360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341550"/>
            <a:ext cx="750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ER DIAGRAM:</a:t>
            </a:r>
            <a:endParaRPr b="1"/>
          </a:p>
        </p:txBody>
      </p:sp>
      <p:sp>
        <p:nvSpPr>
          <p:cNvPr id="167" name="Google Shape;167;p19"/>
          <p:cNvSpPr txBox="1"/>
          <p:nvPr>
            <p:ph idx="1" type="body"/>
          </p:nvPr>
        </p:nvSpPr>
        <p:spPr>
          <a:xfrm>
            <a:off x="819150" y="914250"/>
            <a:ext cx="7870500" cy="38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819150" y="914250"/>
            <a:ext cx="7870500" cy="361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550200" y="384925"/>
            <a:ext cx="8043600" cy="58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REGISTRATION:</a:t>
            </a:r>
            <a:endParaRPr b="1"/>
          </a:p>
        </p:txBody>
      </p:sp>
      <p:pic>
        <p:nvPicPr>
          <p:cNvPr id="174" name="Google Shape;174;p20"/>
          <p:cNvPicPr preferRelativeResize="0"/>
          <p:nvPr/>
        </p:nvPicPr>
        <p:blipFill rotWithShape="1">
          <a:blip r:embed="rId3">
            <a:alphaModFix/>
          </a:blip>
          <a:srcRect b="6773" l="22981" r="20482" t="5144"/>
          <a:stretch/>
        </p:blipFill>
        <p:spPr>
          <a:xfrm>
            <a:off x="607300" y="967525"/>
            <a:ext cx="3384650" cy="2401301"/>
          </a:xfrm>
          <a:prstGeom prst="rect">
            <a:avLst/>
          </a:prstGeom>
          <a:noFill/>
          <a:ln>
            <a:noFill/>
          </a:ln>
          <a:effectLst>
            <a:outerShdw blurRad="57150" rotWithShape="0" algn="bl" dir="8400000" dist="114300">
              <a:srgbClr val="B7B7B7">
                <a:alpha val="86000"/>
              </a:srgbClr>
            </a:outerShdw>
          </a:effectLst>
        </p:spPr>
      </p:pic>
      <p:pic>
        <p:nvPicPr>
          <p:cNvPr id="175" name="Google Shape;175;p20"/>
          <p:cNvPicPr preferRelativeResize="0"/>
          <p:nvPr/>
        </p:nvPicPr>
        <p:blipFill>
          <a:blip r:embed="rId4">
            <a:alphaModFix/>
          </a:blip>
          <a:stretch>
            <a:fillRect/>
          </a:stretch>
        </p:blipFill>
        <p:spPr>
          <a:xfrm>
            <a:off x="4248250" y="2232700"/>
            <a:ext cx="4506838" cy="2401300"/>
          </a:xfrm>
          <a:prstGeom prst="rect">
            <a:avLst/>
          </a:prstGeom>
          <a:noFill/>
          <a:ln>
            <a:noFill/>
          </a:ln>
          <a:effectLst>
            <a:outerShdw blurRad="57150" rotWithShape="0" algn="bl" dir="8400000" dist="114300">
              <a:srgbClr val="B7B7B7">
                <a:alpha val="86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38150" y="371700"/>
            <a:ext cx="7505700" cy="59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LOGIN:</a:t>
            </a:r>
            <a:endParaRPr b="1"/>
          </a:p>
        </p:txBody>
      </p:sp>
      <p:pic>
        <p:nvPicPr>
          <p:cNvPr id="181" name="Google Shape;181;p21"/>
          <p:cNvPicPr preferRelativeResize="0"/>
          <p:nvPr/>
        </p:nvPicPr>
        <p:blipFill rotWithShape="1">
          <a:blip r:embed="rId3">
            <a:alphaModFix/>
          </a:blip>
          <a:srcRect b="24079" l="19934" r="17946" t="10646"/>
          <a:stretch/>
        </p:blipFill>
        <p:spPr>
          <a:xfrm>
            <a:off x="590550" y="964500"/>
            <a:ext cx="4039648" cy="2100150"/>
          </a:xfrm>
          <a:prstGeom prst="rect">
            <a:avLst/>
          </a:prstGeom>
          <a:noFill/>
          <a:ln>
            <a:noFill/>
          </a:ln>
          <a:effectLst>
            <a:outerShdw blurRad="57150" rotWithShape="0" algn="bl" dir="8400000" dist="114300">
              <a:srgbClr val="B7B7B7">
                <a:alpha val="86000"/>
              </a:srgbClr>
            </a:outerShdw>
          </a:effectLst>
        </p:spPr>
      </p:pic>
      <p:pic>
        <p:nvPicPr>
          <p:cNvPr id="182" name="Google Shape;182;p21"/>
          <p:cNvPicPr preferRelativeResize="0"/>
          <p:nvPr/>
        </p:nvPicPr>
        <p:blipFill>
          <a:blip r:embed="rId4">
            <a:alphaModFix/>
          </a:blip>
          <a:stretch>
            <a:fillRect/>
          </a:stretch>
        </p:blipFill>
        <p:spPr>
          <a:xfrm>
            <a:off x="4779825" y="2571753"/>
            <a:ext cx="3941626" cy="2100147"/>
          </a:xfrm>
          <a:prstGeom prst="rect">
            <a:avLst/>
          </a:prstGeom>
          <a:noFill/>
          <a:ln>
            <a:noFill/>
          </a:ln>
          <a:effectLst>
            <a:outerShdw blurRad="57150" rotWithShape="0" algn="bl" dir="8400000" dist="114300">
              <a:srgbClr val="B7B7B7">
                <a:alpha val="86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