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7" r:id="rId4"/>
    <p:sldMasterId id="2147483910" r:id="rId5"/>
  </p:sldMasterIdLst>
  <p:notesMasterIdLst>
    <p:notesMasterId r:id="rId27"/>
  </p:notesMasterIdLst>
  <p:handoutMasterIdLst>
    <p:handoutMasterId r:id="rId28"/>
  </p:handoutMasterIdLst>
  <p:sldIdLst>
    <p:sldId id="2076137445" r:id="rId6"/>
    <p:sldId id="2076137441" r:id="rId7"/>
    <p:sldId id="2076137475" r:id="rId8"/>
    <p:sldId id="2076137452" r:id="rId9"/>
    <p:sldId id="2076137476" r:id="rId10"/>
    <p:sldId id="2076137453" r:id="rId11"/>
    <p:sldId id="2076137454" r:id="rId12"/>
    <p:sldId id="2076137455" r:id="rId13"/>
    <p:sldId id="2076137457" r:id="rId14"/>
    <p:sldId id="2076137458" r:id="rId15"/>
    <p:sldId id="2076137460" r:id="rId16"/>
    <p:sldId id="2076137463" r:id="rId17"/>
    <p:sldId id="2076137464" r:id="rId18"/>
    <p:sldId id="2076137465" r:id="rId19"/>
    <p:sldId id="2076137466" r:id="rId20"/>
    <p:sldId id="2076137467" r:id="rId21"/>
    <p:sldId id="2076137468" r:id="rId22"/>
    <p:sldId id="2076137469" r:id="rId23"/>
    <p:sldId id="2076137474" r:id="rId24"/>
    <p:sldId id="2076137472" r:id="rId25"/>
    <p:sldId id="2076137473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FAB"/>
    <a:srgbClr val="0070C0"/>
    <a:srgbClr val="D21F88"/>
    <a:srgbClr val="ED7D31"/>
    <a:srgbClr val="2AC2AC"/>
    <a:srgbClr val="7F739A"/>
    <a:srgbClr val="FF3F5F"/>
    <a:srgbClr val="2993FF"/>
    <a:srgbClr val="FF637D"/>
    <a:srgbClr val="3BC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5033" autoAdjust="0"/>
  </p:normalViewPr>
  <p:slideViewPr>
    <p:cSldViewPr snapToGrid="0">
      <p:cViewPr varScale="1">
        <p:scale>
          <a:sx n="60" d="100"/>
          <a:sy n="60" d="100"/>
        </p:scale>
        <p:origin x="572" y="4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920ABC-E11D-42B4-A428-76B2C5BC0052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EED04-A4F0-49ED-B42E-211B56474E8D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18539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7F00D-4760-47E1-14EB-B989C046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94ABA-B54D-6828-282D-345BD98E0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53A723-65FE-29D9-1B6B-1408F2932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DCE6E2B-6F4F-2D9F-7F23-EC18920AFF2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4630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4869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7382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er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86069" y="1662388"/>
            <a:ext cx="2472192" cy="4301321"/>
          </a:xfrm>
          <a:prstGeom prst="downArrowCallout">
            <a:avLst>
              <a:gd name="adj1" fmla="val 17910"/>
              <a:gd name="adj2" fmla="val 8955"/>
              <a:gd name="adj3" fmla="val 6884"/>
              <a:gd name="adj4" fmla="val 9604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277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4383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152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152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152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152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767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767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767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767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Oval 29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0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8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1969623"/>
            <a:ext cx="4930517" cy="3710692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880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Oval 8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Oval 18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9" name="Oval 18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212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30435" y="1368171"/>
            <a:ext cx="3957835" cy="522281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7349356" y="1368171"/>
            <a:ext cx="3957835" cy="522281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33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96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Oval 28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7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12170441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913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85124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1969623"/>
            <a:ext cx="4930517" cy="3710692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0435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8727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Oval 1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1" name="Oval 20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Oval 2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578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1" name="Oval 30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12723" y="1731349"/>
            <a:ext cx="1966555" cy="4155551"/>
            <a:chOff x="3189614" y="1562392"/>
            <a:chExt cx="1474916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837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284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3864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er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260208" y="1893005"/>
            <a:ext cx="3926352" cy="3710692"/>
          </a:xfrm>
          <a:prstGeom prst="downArrowCallout">
            <a:avLst>
              <a:gd name="adj1" fmla="val 15850"/>
              <a:gd name="adj2" fmla="val 3818"/>
              <a:gd name="adj3" fmla="val 3117"/>
              <a:gd name="adj4" fmla="val 9688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Down Arrow Callout 15"/>
          <p:cNvSpPr/>
          <p:nvPr userDrawn="1"/>
        </p:nvSpPr>
        <p:spPr>
          <a:xfrm>
            <a:off x="2721" y="1893005"/>
            <a:ext cx="3868529" cy="3710692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Down Arrow Callout 16"/>
          <p:cNvSpPr/>
          <p:nvPr userDrawn="1"/>
        </p:nvSpPr>
        <p:spPr>
          <a:xfrm>
            <a:off x="3871250" y="1893005"/>
            <a:ext cx="4388959" cy="3710692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65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6" grpId="0" animBg="1"/>
      <p:bldP spid="1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er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86069" y="1662388"/>
            <a:ext cx="2472192" cy="4301321"/>
          </a:xfrm>
          <a:prstGeom prst="downArrowCallout">
            <a:avLst>
              <a:gd name="adj1" fmla="val 17910"/>
              <a:gd name="adj2" fmla="val 8955"/>
              <a:gd name="adj3" fmla="val 6884"/>
              <a:gd name="adj4" fmla="val 9604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846843" y="1662388"/>
            <a:ext cx="2472192" cy="4301321"/>
          </a:xfrm>
          <a:prstGeom prst="downArrowCallout">
            <a:avLst>
              <a:gd name="adj1" fmla="val 17910"/>
              <a:gd name="adj2" fmla="val 8955"/>
              <a:gd name="adj3" fmla="val 6884"/>
              <a:gd name="adj4" fmla="val 9604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26700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9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7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46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slideLayout" Target="../slideLayouts/slideLayout45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22.xml"/><Relationship Id="rId41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MSIPCMContentMarking" descr="{&quot;HashCode&quot;:269484293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2017EAEA-1AF4-4920-BFDA-2C18FF9F69DF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800" dirty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33057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6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  <p:sldLayoutId id="2147483929" r:id="rId19"/>
    <p:sldLayoutId id="2147483930" r:id="rId20"/>
    <p:sldLayoutId id="2147483931" r:id="rId21"/>
    <p:sldLayoutId id="2147483932" r:id="rId22"/>
    <p:sldLayoutId id="2147483933" r:id="rId23"/>
    <p:sldLayoutId id="2147483934" r:id="rId24"/>
    <p:sldLayoutId id="2147483935" r:id="rId25"/>
    <p:sldLayoutId id="2147483936" r:id="rId26"/>
    <p:sldLayoutId id="2147483937" r:id="rId27"/>
    <p:sldLayoutId id="2147483938" r:id="rId28"/>
    <p:sldLayoutId id="2147483939" r:id="rId29"/>
    <p:sldLayoutId id="2147483940" r:id="rId30"/>
    <p:sldLayoutId id="2147483941" r:id="rId31"/>
    <p:sldLayoutId id="2147483942" r:id="rId32"/>
    <p:sldLayoutId id="2147483943" r:id="rId33"/>
    <p:sldLayoutId id="2147483944" r:id="rId34"/>
    <p:sldLayoutId id="2147483945" r:id="rId35"/>
    <p:sldLayoutId id="2147483946" r:id="rId36"/>
    <p:sldLayoutId id="2147483947" r:id="rId37"/>
    <p:sldLayoutId id="2147483948" r:id="rId38"/>
    <p:sldLayoutId id="2147483949" r:id="rId39"/>
    <p:sldLayoutId id="2147483950" r:id="rId40"/>
    <p:sldLayoutId id="2147483951" r:id="rId41"/>
    <p:sldLayoutId id="2147483952" r:id="rId42"/>
    <p:sldLayoutId id="2147483953" r:id="rId43"/>
    <p:sldLayoutId id="2147483954" r:id="rId44"/>
    <p:sldLayoutId id="2147483955" r:id="rId45"/>
    <p:sldLayoutId id="2147483957" r:id="rId46"/>
    <p:sldLayoutId id="2147483958" r:id="rId47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530034"/>
            <a:ext cx="5605272" cy="56052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DBDC67-B1F2-057E-3091-8BB8A9D08E3C}"/>
              </a:ext>
            </a:extLst>
          </p:cNvPr>
          <p:cNvSpPr txBox="1">
            <a:spLocks/>
          </p:cNvSpPr>
          <p:nvPr/>
        </p:nvSpPr>
        <p:spPr>
          <a:xfrm>
            <a:off x="6096000" y="1770607"/>
            <a:ext cx="5987298" cy="291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Assignment:</a:t>
            </a:r>
            <a:br>
              <a:rPr lang="en-IN" sz="3600" b="1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Lending Club Case Study</a:t>
            </a:r>
            <a:br>
              <a:rPr lang="en-IN" sz="3600" b="1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solidFill>
                  <a:srgbClr val="943F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943F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20.11.2024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357F5-0B2F-4D19-6AF6-99D446F5B313}"/>
              </a:ext>
            </a:extLst>
          </p:cNvPr>
          <p:cNvSpPr txBox="1"/>
          <p:nvPr/>
        </p:nvSpPr>
        <p:spPr>
          <a:xfrm>
            <a:off x="9367284" y="5358809"/>
            <a:ext cx="272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943F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IN" sz="1800" b="1" dirty="0">
                <a:solidFill>
                  <a:srgbClr val="943F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solidFill>
                  <a:srgbClr val="943F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rgbClr val="943F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Viraja Rama Gade</a:t>
            </a:r>
            <a:br>
              <a:rPr lang="en-IN" sz="1800" b="1" dirty="0">
                <a:solidFill>
                  <a:srgbClr val="943F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rgbClr val="943F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Neha Garg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68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192405"/>
            <a:ext cx="10515600" cy="6104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D21F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analysis of the variables is as follows: (2/2)</a:t>
            </a:r>
            <a:endParaRPr lang="en-IN" sz="3600" b="1" dirty="0">
              <a:solidFill>
                <a:srgbClr val="D21F88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185139" y="1530804"/>
            <a:ext cx="3468141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 Status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185138" y="2125794"/>
            <a:ext cx="4148862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Borrowers with Verified status default more frequently compared to those with Source Verified or Not Verified statuses.</a:t>
            </a:r>
          </a:p>
        </p:txBody>
      </p:sp>
      <p:sp>
        <p:nvSpPr>
          <p:cNvPr id="6" name="Freeform 45"/>
          <p:cNvSpPr>
            <a:spLocks noEditPoints="1"/>
          </p:cNvSpPr>
          <p:nvPr/>
        </p:nvSpPr>
        <p:spPr bwMode="auto">
          <a:xfrm>
            <a:off x="600851" y="1570932"/>
            <a:ext cx="411416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6564468" y="393027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575" y="3977176"/>
            <a:ext cx="3734126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Trend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108575" y="4490730"/>
            <a:ext cx="4712701" cy="11079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Defaults have shown an increasing trend from 2007 to 2011. This indicates a need to tighten credit policies or track macroeconomic conditions influencing defaults</a:t>
            </a:r>
          </a:p>
        </p:txBody>
      </p: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663780" y="148135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AC2A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250075" y="1485866"/>
            <a:ext cx="1928413" cy="307777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2AC2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Ownership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71102" y="2039427"/>
            <a:ext cx="4029722" cy="8309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Mortgage borrowers show higher default rates compared to Renters or Owners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00851" y="3962058"/>
            <a:ext cx="411416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3F5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1185138" y="3935093"/>
            <a:ext cx="3626306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FF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 Experience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151179" y="4490730"/>
            <a:ext cx="4148861" cy="11079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Borrowers with 10+ years of experience have higher probabilities of both full repayment and default, depending on other factors.</a:t>
            </a:r>
          </a:p>
        </p:txBody>
      </p:sp>
      <p:cxnSp>
        <p:nvCxnSpPr>
          <p:cNvPr id="22" name="Straight Line buttom"/>
          <p:cNvCxnSpPr>
            <a:cxnSpLocks/>
          </p:cNvCxnSpPr>
          <p:nvPr/>
        </p:nvCxnSpPr>
        <p:spPr>
          <a:xfrm>
            <a:off x="6065267" y="1180214"/>
            <a:ext cx="30733" cy="4944139"/>
          </a:xfrm>
          <a:prstGeom prst="line">
            <a:avLst/>
          </a:prstGeom>
          <a:ln w="28575">
            <a:solidFill>
              <a:srgbClr val="943FAB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Line buttom"/>
          <p:cNvCxnSpPr/>
          <p:nvPr/>
        </p:nvCxnSpPr>
        <p:spPr>
          <a:xfrm flipV="1">
            <a:off x="523240" y="784858"/>
            <a:ext cx="11328769" cy="74218"/>
          </a:xfrm>
          <a:prstGeom prst="line">
            <a:avLst/>
          </a:prstGeom>
          <a:ln w="28575">
            <a:solidFill>
              <a:srgbClr val="943FAB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61827"/>
            <a:ext cx="7518400" cy="471365"/>
          </a:xfrm>
        </p:spPr>
        <p:txBody>
          <a:bodyPr/>
          <a:lstStyle/>
          <a:p>
            <a:r>
              <a:rPr lang="en-IN" sz="40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across different </a:t>
            </a:r>
            <a:r>
              <a:rPr lang="en-IN" sz="4000" dirty="0" err="1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</a:t>
            </a:r>
            <a:r>
              <a:rPr lang="en-IN" sz="40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706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Line buttom"/>
          <p:cNvCxnSpPr/>
          <p:nvPr/>
        </p:nvCxnSpPr>
        <p:spPr>
          <a:xfrm>
            <a:off x="845385" y="1199229"/>
            <a:ext cx="1065608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08140" y="271279"/>
            <a:ext cx="7518400" cy="471365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Across different variate Analysis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Placeholder 3"/>
          <p:cNvSpPr txBox="1">
            <a:spLocks/>
          </p:cNvSpPr>
          <p:nvPr/>
        </p:nvSpPr>
        <p:spPr>
          <a:xfrm>
            <a:off x="1246099" y="1413672"/>
            <a:ext cx="3110583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Loan Amount: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1246099" y="1901320"/>
            <a:ext cx="3166419" cy="47397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of loans are below ₹1,50,000.</a:t>
            </a:r>
          </a:p>
          <a:p>
            <a:pPr algn="just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exceeding ₹2,00,000 are rare.</a:t>
            </a:r>
          </a:p>
        </p:txBody>
      </p:sp>
      <p:cxnSp>
        <p:nvCxnSpPr>
          <p:cNvPr id="29" name="Straight Line buttom"/>
          <p:cNvCxnSpPr/>
          <p:nvPr/>
        </p:nvCxnSpPr>
        <p:spPr>
          <a:xfrm flipV="1">
            <a:off x="710058" y="3955312"/>
            <a:ext cx="10879430" cy="648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94077" y="3830552"/>
            <a:ext cx="4987924" cy="246221"/>
          </a:xfrm>
          <a:prstGeom prst="rect">
            <a:avLst/>
          </a:prstGeom>
          <a:solidFill>
            <a:srgbClr val="943FAB"/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of Segmented Univariate Analysis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94076" y="1064824"/>
            <a:ext cx="5126242" cy="246221"/>
          </a:xfrm>
          <a:prstGeom prst="rect">
            <a:avLst/>
          </a:prstGeom>
          <a:solidFill>
            <a:srgbClr val="D21F88"/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of Univariate Analysis: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661811" y="1423022"/>
            <a:ext cx="411416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45"/>
          <p:cNvSpPr>
            <a:spLocks noEditPoints="1"/>
          </p:cNvSpPr>
          <p:nvPr/>
        </p:nvSpPr>
        <p:spPr bwMode="auto">
          <a:xfrm>
            <a:off x="4416304" y="158151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Placeholder 3"/>
          <p:cNvSpPr txBox="1">
            <a:spLocks/>
          </p:cNvSpPr>
          <p:nvPr/>
        </p:nvSpPr>
        <p:spPr>
          <a:xfrm>
            <a:off x="4957203" y="1413672"/>
            <a:ext cx="1155766" cy="24622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FF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Installments:</a:t>
            </a:r>
          </a:p>
        </p:txBody>
      </p:sp>
      <p:sp>
        <p:nvSpPr>
          <p:cNvPr id="70" name="Text Placeholder 3"/>
          <p:cNvSpPr txBox="1">
            <a:spLocks/>
          </p:cNvSpPr>
          <p:nvPr/>
        </p:nvSpPr>
        <p:spPr>
          <a:xfrm>
            <a:off x="4959632" y="1713861"/>
            <a:ext cx="3497358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4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installment amounts range between ₹100 and ₹450.</a:t>
            </a:r>
          </a:p>
        </p:txBody>
      </p:sp>
      <p:sp>
        <p:nvSpPr>
          <p:cNvPr id="71" name="Freeform 45"/>
          <p:cNvSpPr>
            <a:spLocks noEditPoints="1"/>
          </p:cNvSpPr>
          <p:nvPr/>
        </p:nvSpPr>
        <p:spPr bwMode="auto">
          <a:xfrm>
            <a:off x="8224244" y="156449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8765143" y="1401504"/>
            <a:ext cx="1322478" cy="24622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2AC2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Bankruptcy:</a:t>
            </a:r>
          </a:p>
        </p:txBody>
      </p:sp>
      <p:sp>
        <p:nvSpPr>
          <p:cNvPr id="73" name="Text Placeholder 3"/>
          <p:cNvSpPr txBox="1">
            <a:spLocks/>
          </p:cNvSpPr>
          <p:nvPr/>
        </p:nvSpPr>
        <p:spPr>
          <a:xfrm>
            <a:off x="8765143" y="1713796"/>
            <a:ext cx="2907538" cy="6463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sz="14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93% of borrowers have not declared bankruptcy, making them a lower-risk group.</a:t>
            </a: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687533" y="2661716"/>
            <a:ext cx="397214" cy="35323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Placeholder 3"/>
          <p:cNvSpPr txBox="1">
            <a:spLocks/>
          </p:cNvSpPr>
          <p:nvPr/>
        </p:nvSpPr>
        <p:spPr>
          <a:xfrm>
            <a:off x="1219990" y="2692305"/>
            <a:ext cx="3218635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3BC7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Loan Status:</a:t>
            </a:r>
          </a:p>
        </p:txBody>
      </p:sp>
      <p:sp>
        <p:nvSpPr>
          <p:cNvPr id="76" name="Text Placeholder 3"/>
          <p:cNvSpPr txBox="1">
            <a:spLocks/>
          </p:cNvSpPr>
          <p:nvPr/>
        </p:nvSpPr>
        <p:spPr>
          <a:xfrm>
            <a:off x="1230817" y="3071793"/>
            <a:ext cx="3008071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sz="14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Paid loans significantly outnumber Defaulted loans.</a:t>
            </a:r>
          </a:p>
        </p:txBody>
      </p:sp>
      <p:sp>
        <p:nvSpPr>
          <p:cNvPr id="102" name="Text Placeholder 3"/>
          <p:cNvSpPr txBox="1">
            <a:spLocks/>
          </p:cNvSpPr>
          <p:nvPr/>
        </p:nvSpPr>
        <p:spPr>
          <a:xfrm>
            <a:off x="1186477" y="4252782"/>
            <a:ext cx="2882231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Term:</a:t>
            </a:r>
          </a:p>
        </p:txBody>
      </p:sp>
      <p:sp>
        <p:nvSpPr>
          <p:cNvPr id="103" name="Text Placeholder 3"/>
          <p:cNvSpPr txBox="1">
            <a:spLocks/>
          </p:cNvSpPr>
          <p:nvPr/>
        </p:nvSpPr>
        <p:spPr>
          <a:xfrm>
            <a:off x="1186477" y="4585180"/>
            <a:ext cx="3104806" cy="90486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36-month term: More users fully repay their loans. </a:t>
            </a:r>
          </a:p>
          <a:p>
            <a:pPr algn="l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60-month term: Higher proportion of defaults.</a:t>
            </a:r>
          </a:p>
        </p:txBody>
      </p:sp>
      <p:sp>
        <p:nvSpPr>
          <p:cNvPr id="104" name="Freeform 45"/>
          <p:cNvSpPr>
            <a:spLocks noEditPoints="1"/>
          </p:cNvSpPr>
          <p:nvPr/>
        </p:nvSpPr>
        <p:spPr bwMode="auto">
          <a:xfrm>
            <a:off x="602189" y="4262132"/>
            <a:ext cx="411416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Freeform 45"/>
          <p:cNvSpPr>
            <a:spLocks noEditPoints="1"/>
          </p:cNvSpPr>
          <p:nvPr/>
        </p:nvSpPr>
        <p:spPr bwMode="auto">
          <a:xfrm>
            <a:off x="4356682" y="442062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 Placeholder 3"/>
          <p:cNvSpPr txBox="1">
            <a:spLocks/>
          </p:cNvSpPr>
          <p:nvPr/>
        </p:nvSpPr>
        <p:spPr>
          <a:xfrm>
            <a:off x="4897581" y="4252782"/>
            <a:ext cx="1293624" cy="24622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IN" sz="1600" b="1" dirty="0">
                <a:solidFill>
                  <a:srgbClr val="FF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Purpose:</a:t>
            </a:r>
          </a:p>
        </p:txBody>
      </p:sp>
      <p:sp>
        <p:nvSpPr>
          <p:cNvPr id="107" name="Text Placeholder 3"/>
          <p:cNvSpPr txBox="1">
            <a:spLocks/>
          </p:cNvSpPr>
          <p:nvPr/>
        </p:nvSpPr>
        <p:spPr>
          <a:xfrm>
            <a:off x="4897582" y="4543197"/>
            <a:ext cx="3170520" cy="6463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 is the most common purpose for both the highest number of fully paid and defaulted loans.</a:t>
            </a:r>
          </a:p>
        </p:txBody>
      </p:sp>
      <p:sp>
        <p:nvSpPr>
          <p:cNvPr id="108" name="Freeform 45"/>
          <p:cNvSpPr>
            <a:spLocks noEditPoints="1"/>
          </p:cNvSpPr>
          <p:nvPr/>
        </p:nvSpPr>
        <p:spPr bwMode="auto">
          <a:xfrm>
            <a:off x="8164622" y="440360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 Placeholder 3"/>
          <p:cNvSpPr txBox="1">
            <a:spLocks/>
          </p:cNvSpPr>
          <p:nvPr/>
        </p:nvSpPr>
        <p:spPr>
          <a:xfrm>
            <a:off x="8705521" y="4240614"/>
            <a:ext cx="1294970" cy="24622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IN" sz="1600" b="1" dirty="0">
                <a:solidFill>
                  <a:srgbClr val="2AC2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Trend:</a:t>
            </a:r>
            <a:endParaRPr lang="en-US" sz="1600" b="1" dirty="0">
              <a:solidFill>
                <a:srgbClr val="2AC2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8705520" y="4519542"/>
            <a:ext cx="3191269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Defaults show an increasing trend year-on-year from 2007 to 2011.</a:t>
            </a:r>
          </a:p>
        </p:txBody>
      </p:sp>
      <p:sp>
        <p:nvSpPr>
          <p:cNvPr id="111" name="Freeform 110"/>
          <p:cNvSpPr>
            <a:spLocks noEditPoints="1"/>
          </p:cNvSpPr>
          <p:nvPr/>
        </p:nvSpPr>
        <p:spPr bwMode="auto">
          <a:xfrm>
            <a:off x="602189" y="5717284"/>
            <a:ext cx="458952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 Placeholder 3"/>
          <p:cNvSpPr txBox="1">
            <a:spLocks/>
          </p:cNvSpPr>
          <p:nvPr/>
        </p:nvSpPr>
        <p:spPr>
          <a:xfrm>
            <a:off x="1138047" y="5656394"/>
            <a:ext cx="3218635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3BC7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DTI Ratio:</a:t>
            </a:r>
          </a:p>
        </p:txBody>
      </p:sp>
      <p:sp>
        <p:nvSpPr>
          <p:cNvPr id="113" name="Text Placeholder 3"/>
          <p:cNvSpPr txBox="1">
            <a:spLocks/>
          </p:cNvSpPr>
          <p:nvPr/>
        </p:nvSpPr>
        <p:spPr>
          <a:xfrm>
            <a:off x="1150316" y="5950714"/>
            <a:ext cx="3088572" cy="86151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3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Loans with a Debt-to-Income (DTI) ratio of 10–15% have a higher number of defaults.</a:t>
            </a:r>
          </a:p>
          <a:p>
            <a:pPr lvl="0" algn="l" defTabSz="1219170">
              <a:spcBef>
                <a:spcPct val="20000"/>
              </a:spcBef>
              <a:defRPr/>
            </a:pPr>
            <a:r>
              <a:rPr lang="en-US" sz="13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DTI ratios further increase the likelihood of defaults.</a:t>
            </a:r>
          </a:p>
        </p:txBody>
      </p:sp>
      <p:sp>
        <p:nvSpPr>
          <p:cNvPr id="114" name="Freeform 45"/>
          <p:cNvSpPr>
            <a:spLocks noEditPoints="1"/>
          </p:cNvSpPr>
          <p:nvPr/>
        </p:nvSpPr>
        <p:spPr bwMode="auto">
          <a:xfrm>
            <a:off x="4357937" y="562586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 Placeholder 3"/>
          <p:cNvSpPr txBox="1">
            <a:spLocks/>
          </p:cNvSpPr>
          <p:nvPr/>
        </p:nvSpPr>
        <p:spPr>
          <a:xfrm>
            <a:off x="4897581" y="5580829"/>
            <a:ext cx="1701171" cy="24622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299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Status:</a:t>
            </a:r>
            <a:endParaRPr lang="en-US" sz="1600" dirty="0">
              <a:solidFill>
                <a:srgbClr val="299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 Placeholder 3"/>
          <p:cNvSpPr txBox="1">
            <a:spLocks/>
          </p:cNvSpPr>
          <p:nvPr/>
        </p:nvSpPr>
        <p:spPr>
          <a:xfrm>
            <a:off x="4897582" y="5881154"/>
            <a:ext cx="3055599" cy="6463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rates are higher among "Verified" users compared to "Source Verified" or "Not Verified" borrowers.</a:t>
            </a: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8139057" y="562650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7F739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F739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8685865" y="5629819"/>
            <a:ext cx="2903624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Home Ownership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9C92B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8685866" y="5939409"/>
            <a:ext cx="2903622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borrowers exhibit higher charge-off rates.</a:t>
            </a:r>
          </a:p>
        </p:txBody>
      </p:sp>
      <p:sp>
        <p:nvSpPr>
          <p:cNvPr id="39" name="Freeform 45"/>
          <p:cNvSpPr>
            <a:spLocks noEditPoints="1"/>
          </p:cNvSpPr>
          <p:nvPr/>
        </p:nvSpPr>
        <p:spPr bwMode="auto">
          <a:xfrm>
            <a:off x="4357937" y="266100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Placeholder 3"/>
          <p:cNvSpPr txBox="1">
            <a:spLocks/>
          </p:cNvSpPr>
          <p:nvPr/>
        </p:nvSpPr>
        <p:spPr>
          <a:xfrm>
            <a:off x="4897581" y="2615969"/>
            <a:ext cx="1248612" cy="24622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299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Loan Term:</a:t>
            </a: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4897582" y="2947143"/>
            <a:ext cx="3055599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36-month loans are more popular compared to 60-month loans.</a:t>
            </a:r>
          </a:p>
        </p:txBody>
      </p:sp>
    </p:spTree>
    <p:extLst>
      <p:ext uri="{BB962C8B-B14F-4D97-AF65-F5344CB8AC3E}">
        <p14:creationId xmlns:p14="http://schemas.microsoft.com/office/powerpoint/2010/main" val="111997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"/>
    </mc:Choice>
    <mc:Fallback xmlns="">
      <p:transition advTm="6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Line buttom"/>
          <p:cNvCxnSpPr/>
          <p:nvPr/>
        </p:nvCxnSpPr>
        <p:spPr>
          <a:xfrm>
            <a:off x="994415" y="1454115"/>
            <a:ext cx="1065608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67500" y="269918"/>
            <a:ext cx="7518400" cy="471365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Across different variate Analysis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139586" y="6946353"/>
            <a:ext cx="610241" cy="366183"/>
          </a:xfrm>
        </p:spPr>
        <p:txBody>
          <a:bodyPr/>
          <a:lstStyle/>
          <a:p>
            <a:fld id="{C136B7D2-B98C-44FD-8D04-7EC62A56497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Placeholder 3"/>
          <p:cNvSpPr txBox="1">
            <a:spLocks/>
          </p:cNvSpPr>
          <p:nvPr/>
        </p:nvSpPr>
        <p:spPr>
          <a:xfrm>
            <a:off x="1276579" y="2079003"/>
            <a:ext cx="3110583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Loan Grades: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1276579" y="2449697"/>
            <a:ext cx="3166419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21917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grades (A and B) have fewer defaults; Riskier grades (C to G) exhibit higher default rates.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43106" y="1319710"/>
            <a:ext cx="5126242" cy="246221"/>
          </a:xfrm>
          <a:prstGeom prst="rect">
            <a:avLst/>
          </a:prstGeom>
          <a:solidFill>
            <a:srgbClr val="D21F88"/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of Bivariate / Multivariate Analysis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692291" y="2103742"/>
            <a:ext cx="411416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45"/>
          <p:cNvSpPr>
            <a:spLocks noEditPoints="1"/>
          </p:cNvSpPr>
          <p:nvPr/>
        </p:nvSpPr>
        <p:spPr bwMode="auto">
          <a:xfrm>
            <a:off x="4388417" y="20791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Placeholder 3"/>
          <p:cNvSpPr txBox="1">
            <a:spLocks/>
          </p:cNvSpPr>
          <p:nvPr/>
        </p:nvSpPr>
        <p:spPr>
          <a:xfrm>
            <a:off x="4987683" y="2094392"/>
            <a:ext cx="1682192" cy="27699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FF3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Interest Rates:</a:t>
            </a:r>
          </a:p>
        </p:txBody>
      </p:sp>
      <p:sp>
        <p:nvSpPr>
          <p:cNvPr id="70" name="Text Placeholder 3"/>
          <p:cNvSpPr txBox="1">
            <a:spLocks/>
          </p:cNvSpPr>
          <p:nvPr/>
        </p:nvSpPr>
        <p:spPr>
          <a:xfrm>
            <a:off x="4990112" y="2394581"/>
            <a:ext cx="3497358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Loans with interest rates above 15% show a noticeable increase in default density.</a:t>
            </a:r>
          </a:p>
        </p:txBody>
      </p:sp>
      <p:sp>
        <p:nvSpPr>
          <p:cNvPr id="71" name="Freeform 45"/>
          <p:cNvSpPr>
            <a:spLocks noEditPoints="1"/>
          </p:cNvSpPr>
          <p:nvPr/>
        </p:nvSpPr>
        <p:spPr bwMode="auto">
          <a:xfrm>
            <a:off x="8254724" y="203507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8795623" y="2082224"/>
            <a:ext cx="1487587" cy="27699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2AC2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Bankruptcy:</a:t>
            </a:r>
          </a:p>
        </p:txBody>
      </p:sp>
      <p:sp>
        <p:nvSpPr>
          <p:cNvPr id="73" name="Text Placeholder 3"/>
          <p:cNvSpPr txBox="1">
            <a:spLocks/>
          </p:cNvSpPr>
          <p:nvPr/>
        </p:nvSpPr>
        <p:spPr>
          <a:xfrm>
            <a:off x="8795623" y="2394516"/>
            <a:ext cx="2907538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Borrowers without public bankruptcy records are safer loan candidates.</a:t>
            </a: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718013" y="3342436"/>
            <a:ext cx="397214" cy="35323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Placeholder 3"/>
          <p:cNvSpPr txBox="1">
            <a:spLocks/>
          </p:cNvSpPr>
          <p:nvPr/>
        </p:nvSpPr>
        <p:spPr>
          <a:xfrm>
            <a:off x="1250470" y="3373025"/>
            <a:ext cx="3218635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3BC7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Employment Experience:</a:t>
            </a:r>
          </a:p>
        </p:txBody>
      </p:sp>
      <p:sp>
        <p:nvSpPr>
          <p:cNvPr id="76" name="Text Placeholder 3"/>
          <p:cNvSpPr txBox="1">
            <a:spLocks/>
          </p:cNvSpPr>
          <p:nvPr/>
        </p:nvSpPr>
        <p:spPr>
          <a:xfrm>
            <a:off x="1261297" y="3752513"/>
            <a:ext cx="3008071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Borrowers with 10+ years of experience account for the majority of loans.</a:t>
            </a:r>
          </a:p>
        </p:txBody>
      </p:sp>
      <p:sp>
        <p:nvSpPr>
          <p:cNvPr id="39" name="Freeform 45"/>
          <p:cNvSpPr>
            <a:spLocks noEditPoints="1"/>
          </p:cNvSpPr>
          <p:nvPr/>
        </p:nvSpPr>
        <p:spPr bwMode="auto">
          <a:xfrm>
            <a:off x="4388417" y="334172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Placeholder 3"/>
          <p:cNvSpPr txBox="1">
            <a:spLocks/>
          </p:cNvSpPr>
          <p:nvPr/>
        </p:nvSpPr>
        <p:spPr>
          <a:xfrm>
            <a:off x="4928061" y="3296689"/>
            <a:ext cx="2045432" cy="27699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299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Home Ownership:</a:t>
            </a: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4928062" y="3627863"/>
            <a:ext cx="3055599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borrowers do not own a house, indicating reliance on income stability rather than collateral.</a:t>
            </a:r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8254724" y="33923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8794368" y="3347339"/>
            <a:ext cx="2135521" cy="27699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Verification Status:</a:t>
            </a:r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8794369" y="3678513"/>
            <a:ext cx="3055599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50% of loans are issued to "Verified" or "Source Verified" users.</a:t>
            </a: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4448038" y="474984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4987682" y="4704811"/>
            <a:ext cx="1643720" cy="27699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Loan Growth:</a:t>
            </a: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4987683" y="5035985"/>
            <a:ext cx="3055599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issuance doubled annually from 2007 to 2011, indicating increased lending activity.</a:t>
            </a:r>
          </a:p>
        </p:txBody>
      </p:sp>
    </p:spTree>
    <p:extLst>
      <p:ext uri="{BB962C8B-B14F-4D97-AF65-F5344CB8AC3E}">
        <p14:creationId xmlns:p14="http://schemas.microsoft.com/office/powerpoint/2010/main" val="10661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"/>
    </mc:Choice>
    <mc:Fallback xmlns="">
      <p:transition advTm="6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61827"/>
            <a:ext cx="7518400" cy="471365"/>
          </a:xfrm>
        </p:spPr>
        <p:txBody>
          <a:bodyPr/>
          <a:lstStyle/>
          <a:p>
            <a:r>
              <a:rPr lang="en-IN" sz="40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Key Graphical Analysis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4067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720" y="150707"/>
            <a:ext cx="7518400" cy="471365"/>
          </a:xfrm>
        </p:spPr>
        <p:txBody>
          <a:bodyPr/>
          <a:lstStyle/>
          <a:p>
            <a:r>
              <a:rPr lang="en-US" sz="32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3200" dirty="0" err="1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32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Numeric Variables and Loan Status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" y="1506090"/>
            <a:ext cx="5739956" cy="39410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0" y="712321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Loan Amount:  </a:t>
            </a:r>
          </a:p>
          <a:p>
            <a:pPr marL="342900" indent="-342900">
              <a:buAutoNum type="arabicPeriod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Strong positive correlation with total payment(0.88) which means higher loan amounts obviously have higher total payments; Weak negative correlation with Loan status. Slightly suggests that higher loan amounts may be less likely to default.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2. Interest Rate:  </a:t>
            </a:r>
          </a:p>
          <a:p>
            <a:pPr lvl="1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Negative correlation with loan status (-0.21)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Highere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interest rates are defaulting more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3. DTI: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Very weak correlation with loan status (-.05) almost no impact on loan status directly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4. Annual income, no of open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public records have not much impact on loan status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Interst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rates and loan amounts have decent correlation as expected conceptually.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all, interest rate (-0.21) is strongest, indicating high </a:t>
            </a:r>
            <a:r>
              <a:rPr lang="en-IN" sz="1600" b="1" dirty="0" err="1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int_rate</a:t>
            </a:r>
            <a:r>
              <a:rPr lang="en-IN" sz="16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notable factor for default.</a:t>
            </a:r>
          </a:p>
        </p:txBody>
      </p:sp>
    </p:spTree>
    <p:extLst>
      <p:ext uri="{BB962C8B-B14F-4D97-AF65-F5344CB8AC3E}">
        <p14:creationId xmlns:p14="http://schemas.microsoft.com/office/powerpoint/2010/main" val="158355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720" y="150707"/>
            <a:ext cx="7518400" cy="471365"/>
          </a:xfrm>
        </p:spPr>
        <p:txBody>
          <a:bodyPr/>
          <a:lstStyle/>
          <a:p>
            <a:r>
              <a:rPr lang="en-US" sz="32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Plot of Loan Amount, Interest Rate, DTI by Loan Status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6096000" y="712321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Above plot Observations:</a:t>
            </a:r>
          </a:p>
          <a:p>
            <a:pPr marL="342900" indent="-342900"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Loan Amount vs. Interest Rate:    </a:t>
            </a:r>
          </a:p>
          <a:p>
            <a:pPr marL="342900" indent="-342900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Higher interest rates tend to be associated with smaller loan amounts.</a:t>
            </a:r>
          </a:p>
          <a:p>
            <a:pPr marL="342900" indent="-342900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Charged Off loans are more concentrated in the upper-interest regions, regardless of loan amount.</a:t>
            </a:r>
          </a:p>
          <a:p>
            <a:pPr marL="342900" indent="-342900"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Interest Rate vs. DTI:    </a:t>
            </a:r>
          </a:p>
          <a:p>
            <a:pPr marL="342900" indent="-342900"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 to the first plot, higher interest rates combined with moderately high DTI values (&gt;15) show an increased likelihood of loans being Charged Off.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3. Note:    </a:t>
            </a:r>
          </a:p>
          <a:p>
            <a:pPr marL="342900" indent="-342900"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Interest Rate is a Key Predictor: Higher interest rates are strongly associated with loan defaults (Charged Off loans).    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Loan Amount May Play a Role: While defaults occur across all loan amounts, there may be slightly higher risks for lower loan amounts combined with higher interest rates</a:t>
            </a:r>
            <a:endParaRPr lang="en-IN" sz="1600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2" y="879355"/>
            <a:ext cx="6287603" cy="3560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2" y="4503872"/>
            <a:ext cx="6006492" cy="18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3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720" y="150707"/>
            <a:ext cx="7518400" cy="471365"/>
          </a:xfrm>
        </p:spPr>
        <p:txBody>
          <a:bodyPr/>
          <a:lstStyle/>
          <a:p>
            <a:r>
              <a:rPr lang="en-US" sz="32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Plots of Numerical Variables by Loan Status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7467600" y="1903865"/>
            <a:ext cx="411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seen here:</a:t>
            </a:r>
          </a:p>
          <a:p>
            <a:endParaRPr lang="en-US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and interest rates appear to have strong correlations with loan status. </a:t>
            </a:r>
          </a:p>
          <a:p>
            <a:endParaRPr lang="en-US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 with low income and high interest rates are more likely to default.</a:t>
            </a:r>
          </a:p>
          <a:p>
            <a:endParaRPr lang="en-US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amount and </a:t>
            </a:r>
            <a:r>
              <a:rPr lang="en-US" b="1" dirty="0" err="1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less impact</a:t>
            </a:r>
            <a:endParaRPr lang="en-IN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0" y="800017"/>
            <a:ext cx="6989600" cy="2634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" y="3612025"/>
            <a:ext cx="7118921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904067"/>
            <a:ext cx="7518400" cy="471365"/>
          </a:xfrm>
        </p:spPr>
        <p:txBody>
          <a:bodyPr/>
          <a:lstStyle/>
          <a:p>
            <a:r>
              <a:rPr lang="en-IN" dirty="0">
                <a:solidFill>
                  <a:srgbClr val="943FAB"/>
                </a:solidFill>
              </a:rPr>
              <a:t>Annexures</a:t>
            </a:r>
          </a:p>
        </p:txBody>
      </p:sp>
    </p:spTree>
    <p:extLst>
      <p:ext uri="{BB962C8B-B14F-4D97-AF65-F5344CB8AC3E}">
        <p14:creationId xmlns:p14="http://schemas.microsoft.com/office/powerpoint/2010/main" val="185896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720" y="150707"/>
            <a:ext cx="7518400" cy="471365"/>
          </a:xfrm>
        </p:spPr>
        <p:txBody>
          <a:bodyPr/>
          <a:lstStyle/>
          <a:p>
            <a:r>
              <a:rPr lang="en-US" sz="32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Plots of Numerical Variables by Loan Status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7467600" y="1903865"/>
            <a:ext cx="411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seen here:</a:t>
            </a:r>
          </a:p>
          <a:p>
            <a:endParaRPr lang="en-US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and interest rates appear to have strong correlations with loan status. </a:t>
            </a:r>
          </a:p>
          <a:p>
            <a:endParaRPr lang="en-US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 with low income and high interest rates are more likely to default.</a:t>
            </a:r>
          </a:p>
          <a:p>
            <a:endParaRPr lang="en-US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amount and </a:t>
            </a:r>
            <a:r>
              <a:rPr lang="en-US" b="1" dirty="0" err="1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less impact</a:t>
            </a:r>
            <a:endParaRPr lang="en-IN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0" y="800017"/>
            <a:ext cx="6989600" cy="2634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" y="3612025"/>
            <a:ext cx="7118921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6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45" y="357728"/>
            <a:ext cx="11343640" cy="73742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2634C7-CC6E-23CE-5493-6F5D74D52147}"/>
              </a:ext>
            </a:extLst>
          </p:cNvPr>
          <p:cNvSpPr txBox="1">
            <a:spLocks/>
          </p:cNvSpPr>
          <p:nvPr/>
        </p:nvSpPr>
        <p:spPr>
          <a:xfrm>
            <a:off x="280285" y="956929"/>
            <a:ext cx="11343640" cy="136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case study is to implement EDA techniques on a real world problem and understand the insights and present in a business first manner via presentation.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02E1C6-0AEA-B610-7D62-95A79C10F422}"/>
              </a:ext>
            </a:extLst>
          </p:cNvPr>
          <p:cNvSpPr txBox="1">
            <a:spLocks/>
          </p:cNvSpPr>
          <p:nvPr/>
        </p:nvSpPr>
        <p:spPr>
          <a:xfrm>
            <a:off x="280285" y="2677655"/>
            <a:ext cx="11343640" cy="737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0B9AB9-D1D5-88DE-2D2E-F4013BF1A31D}"/>
              </a:ext>
            </a:extLst>
          </p:cNvPr>
          <p:cNvSpPr txBox="1">
            <a:spLocks/>
          </p:cNvSpPr>
          <p:nvPr/>
        </p:nvSpPr>
        <p:spPr>
          <a:xfrm>
            <a:off x="280285" y="3539635"/>
            <a:ext cx="11343640" cy="1638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company faces a dual risk when approving loans: losing business by rejecting reliable applicants or incurring financial loss by approving high-risk ones. The objective is to identify patterns of default based on borrowers' past loan histories.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91" y="189474"/>
            <a:ext cx="7518400" cy="471365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Key Graphs: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8449685" y="803079"/>
            <a:ext cx="35492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:</a:t>
            </a:r>
          </a:p>
          <a:p>
            <a:pPr marL="457200" indent="-4572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36 Months loan term has been taken by most of the people where 60 months is less</a:t>
            </a:r>
          </a:p>
          <a:p>
            <a:pPr marL="457200" indent="-4572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Maximum loans were taken by people who has 10+ years of experience.</a:t>
            </a:r>
          </a:p>
          <a:p>
            <a:pPr marL="457200" indent="-4572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Most loans has grade A &amp; B compare to others. Means higher grades loans were taken.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1" y="924775"/>
            <a:ext cx="8224046" cy="2610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0" y="3799616"/>
            <a:ext cx="7706898" cy="27231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49685" y="4093459"/>
            <a:ext cx="35492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:</a:t>
            </a:r>
          </a:p>
          <a:p>
            <a:endParaRPr lang="en-US" sz="1600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Loan issue is getting doubled each year from 2007 to 2011.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More number of people took loan due to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debt_consolidation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4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91" y="189474"/>
            <a:ext cx="7518400" cy="471365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D21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Key Graphs:</a:t>
            </a:r>
            <a:endParaRPr lang="en-IN" sz="3200" dirty="0"/>
          </a:p>
        </p:txBody>
      </p:sp>
      <p:sp>
        <p:nvSpPr>
          <p:cNvPr id="9" name="Rectangle 8"/>
          <p:cNvSpPr/>
          <p:nvPr/>
        </p:nvSpPr>
        <p:spPr>
          <a:xfrm>
            <a:off x="497840" y="4723379"/>
            <a:ext cx="106375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:</a:t>
            </a:r>
          </a:p>
          <a:p>
            <a:endParaRPr lang="en-US" sz="1600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California has highest count with fully paid as well as charged off. How ever the proportion seems to be close to consistent across most states.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California, Florida, Texas, New York have high loan volumes. These states might have more factors contributing to defaults.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50" y="693485"/>
            <a:ext cx="9815430" cy="39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B5183-F31E-98B5-A1EA-EC5889246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762CC1-8281-0D1B-CD8C-AE7A6AA86547}"/>
              </a:ext>
            </a:extLst>
          </p:cNvPr>
          <p:cNvSpPr txBox="1">
            <a:spLocks/>
          </p:cNvSpPr>
          <p:nvPr/>
        </p:nvSpPr>
        <p:spPr>
          <a:xfrm>
            <a:off x="227182" y="139440"/>
            <a:ext cx="11414760" cy="6303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rgbClr val="D21F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endParaRPr lang="en-IN" sz="2000" b="1" dirty="0">
              <a:solidFill>
                <a:srgbClr val="D21F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b="1" dirty="0">
              <a:solidFill>
                <a:srgbClr val="D21F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IN" sz="18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removing irrelevant columns/variables, Correct inconsistencies.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IN" sz="18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Exploratory Data Analysis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Univariate,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</a:p>
          <a:p>
            <a:pPr marL="514350" indent="-514350">
              <a:buAutoNum type="arabicPeriod"/>
            </a:pPr>
            <a:endParaRPr lang="en-IN" sz="1800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IN" sz="18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 Results:</a:t>
            </a:r>
          </a:p>
          <a:p>
            <a:pPr marL="514350" indent="-514350">
              <a:buAutoNum type="arabicPeriod"/>
            </a:pPr>
            <a:endParaRPr lang="en-IN" sz="1800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 high-risk variables (e.g., grades, interest rates, loan term).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borrower segments needing stricter approval or monitoring.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 temporal trends (e.g., year-on-year growth in loans and defaults).</a:t>
            </a:r>
          </a:p>
          <a:p>
            <a:pPr marL="514350" indent="-514350">
              <a:buAutoNum type="arabicPeriod"/>
            </a:pPr>
            <a:endParaRPr lang="en-US" sz="1800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sz="1800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Reporting and Visualization: </a:t>
            </a:r>
            <a:r>
              <a:rPr lang="en-US" sz="1800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visualizations for clarity:</a:t>
            </a:r>
          </a:p>
          <a:p>
            <a:endParaRPr lang="en-US" sz="1800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Bar charts and histograms: For distributions and categorical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Line graphs: For trend analysis (e.g., default trends over time).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Heatmaps: For showing correlations.</a:t>
            </a:r>
          </a:p>
          <a:p>
            <a:pPr marL="514350" indent="-514350">
              <a:buAutoNum type="arabicPeriod"/>
            </a:pPr>
            <a:endParaRPr lang="en-US" sz="1800" b="1" dirty="0">
              <a:solidFill>
                <a:srgbClr val="943F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1" dirty="0">
                <a:solidFill>
                  <a:srgbClr val="943F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Presentation of Key Findings from the Analysis</a:t>
            </a:r>
          </a:p>
        </p:txBody>
      </p:sp>
    </p:spTree>
    <p:extLst>
      <p:ext uri="{BB962C8B-B14F-4D97-AF65-F5344CB8AC3E}">
        <p14:creationId xmlns:p14="http://schemas.microsoft.com/office/powerpoint/2010/main" val="306453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85898-754F-73AA-8FB9-B8F9A3311A7E}"/>
              </a:ext>
            </a:extLst>
          </p:cNvPr>
          <p:cNvSpPr txBox="1"/>
          <p:nvPr/>
        </p:nvSpPr>
        <p:spPr>
          <a:xfrm>
            <a:off x="333661" y="889843"/>
            <a:ext cx="1108570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Driving factors of Defaulting</a:t>
            </a:r>
          </a:p>
          <a:p>
            <a:pPr algn="l"/>
            <a:endParaRPr lang="en-US" sz="10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 Driving factor which can be used to predict the chance of defaulting and avoiding Credit Loss: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Intrest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Status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Annual income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Pub_rec_bankruptcies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44949-AC92-D4E7-C97F-BD9E8DBF05D5}"/>
              </a:ext>
            </a:extLst>
          </p:cNvPr>
          <p:cNvSpPr txBox="1"/>
          <p:nvPr/>
        </p:nvSpPr>
        <p:spPr>
          <a:xfrm>
            <a:off x="199361" y="299115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21F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Summary: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0AFBE-017D-EEDD-8096-1EE8410FB373}"/>
              </a:ext>
            </a:extLst>
          </p:cNvPr>
          <p:cNvSpPr txBox="1"/>
          <p:nvPr/>
        </p:nvSpPr>
        <p:spPr>
          <a:xfrm>
            <a:off x="333661" y="3612822"/>
            <a:ext cx="106462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943FA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Consideration for Default</a:t>
            </a:r>
          </a:p>
          <a:p>
            <a:pPr algn="l"/>
            <a:endParaRPr lang="en-US" sz="10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Borrowers who are considered as "Defaulter"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Borrowers who has 10+ years of experience.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has High debt to Income ratio (DTI).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Borrowers who has least grades like F, G &amp; H are likely high risky customers.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Borrowers who has Annual Income between 2.5 lakhs to 6 lakhs, are likely to become default.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Borrowers who has declared the public Bankruptcy.</a:t>
            </a:r>
          </a:p>
        </p:txBody>
      </p:sp>
    </p:spTree>
    <p:extLst>
      <p:ext uri="{BB962C8B-B14F-4D97-AF65-F5344CB8AC3E}">
        <p14:creationId xmlns:p14="http://schemas.microsoft.com/office/powerpoint/2010/main" val="13360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E441C-2AE7-6063-DE37-8608EA70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9A64F6-3913-4E32-DC7E-CEC62F1A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6" y="51993"/>
            <a:ext cx="7518400" cy="471365"/>
          </a:xfrm>
        </p:spPr>
        <p:txBody>
          <a:bodyPr/>
          <a:lstStyle/>
          <a:p>
            <a:r>
              <a:rPr lang="en-US" sz="2400" dirty="0">
                <a:solidFill>
                  <a:srgbClr val="D21F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5577FAE6-3DE8-BE49-0F1A-BD562A6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035532"/>
            <a:ext cx="610241" cy="36618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25000"/>
                  <a:lumOff val="75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9">
            <a:extLst>
              <a:ext uri="{FF2B5EF4-FFF2-40B4-BE49-F238E27FC236}">
                <a16:creationId xmlns:a16="http://schemas.microsoft.com/office/drawing/2014/main" id="{874D4A9C-59CE-8954-B5B4-1864A2F50F96}"/>
              </a:ext>
            </a:extLst>
          </p:cNvPr>
          <p:cNvGrpSpPr/>
          <p:nvPr/>
        </p:nvGrpSpPr>
        <p:grpSpPr>
          <a:xfrm>
            <a:off x="1169932" y="1878966"/>
            <a:ext cx="10816487" cy="1346987"/>
            <a:chOff x="798970" y="1704793"/>
            <a:chExt cx="1860430" cy="858681"/>
          </a:xfrm>
        </p:grpSpPr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96AAAB01-2A43-185F-6F60-CC0B75FBC181}"/>
                </a:ext>
              </a:extLst>
            </p:cNvPr>
            <p:cNvSpPr txBox="1">
              <a:spLocks/>
            </p:cNvSpPr>
            <p:nvPr/>
          </p:nvSpPr>
          <p:spPr>
            <a:xfrm>
              <a:off x="798970" y="1704793"/>
              <a:ext cx="390413" cy="17658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1219170">
                <a:spcBef>
                  <a:spcPct val="20000"/>
                </a:spcBef>
                <a:defRPr/>
              </a:pPr>
              <a:r>
                <a:rPr lang="en-US" sz="1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 Correlations</a:t>
              </a:r>
              <a:r>
                <a:rPr lang="en-US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8BA6D684-BE17-3C07-8970-86F98DBD7F04}"/>
                </a:ext>
              </a:extLst>
            </p:cNvPr>
            <p:cNvSpPr txBox="1">
              <a:spLocks/>
            </p:cNvSpPr>
            <p:nvPr/>
          </p:nvSpPr>
          <p:spPr>
            <a:xfrm>
              <a:off x="798970" y="1935627"/>
              <a:ext cx="1860430" cy="62784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>
                <a:buFont typeface="+mj-lt"/>
                <a:buAutoNum type="arabicPeriod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Defaults are strongly correlated with higher loan amounts, longer loan terms, and borrowers with lower grades or verification inconsistencies.</a:t>
              </a:r>
            </a:p>
            <a:p>
              <a:pPr marL="285750" indent="-285750" algn="l">
                <a:buFont typeface="+mj-lt"/>
                <a:buAutoNum type="arabicPeriod"/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Economic conditions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(2007–2011) have exacerbated default rates, highlighting the need for adaptive credit policies.</a:t>
              </a:r>
            </a:p>
          </p:txBody>
        </p: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7896945F-F2CC-5AB4-D49E-739E12A9A8EE}"/>
              </a:ext>
            </a:extLst>
          </p:cNvPr>
          <p:cNvGrpSpPr/>
          <p:nvPr/>
        </p:nvGrpSpPr>
        <p:grpSpPr>
          <a:xfrm>
            <a:off x="1134832" y="469178"/>
            <a:ext cx="10886688" cy="1100767"/>
            <a:chOff x="798970" y="1704788"/>
            <a:chExt cx="1860429" cy="701718"/>
          </a:xfrm>
        </p:grpSpPr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88F90625-6229-2388-E9CC-6AA7D33197F2}"/>
                </a:ext>
              </a:extLst>
            </p:cNvPr>
            <p:cNvSpPr txBox="1">
              <a:spLocks/>
            </p:cNvSpPr>
            <p:nvPr/>
          </p:nvSpPr>
          <p:spPr>
            <a:xfrm>
              <a:off x="798970" y="1704788"/>
              <a:ext cx="337491" cy="17658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1219170">
                <a:spcBef>
                  <a:spcPct val="20000"/>
                </a:spcBef>
                <a:defRPr/>
              </a:pPr>
              <a:r>
                <a:rPr lang="en-US" sz="1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High-Risk Factors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Placeholder 3">
              <a:extLst>
                <a:ext uri="{FF2B5EF4-FFF2-40B4-BE49-F238E27FC236}">
                  <a16:creationId xmlns:a16="http://schemas.microsoft.com/office/drawing/2014/main" id="{F13B2AD8-AD5C-DD2D-74E8-6CD8EC2837FB}"/>
                </a:ext>
              </a:extLst>
            </p:cNvPr>
            <p:cNvSpPr txBox="1">
              <a:spLocks/>
            </p:cNvSpPr>
            <p:nvPr/>
          </p:nvSpPr>
          <p:spPr>
            <a:xfrm>
              <a:off x="798970" y="1935622"/>
              <a:ext cx="1860429" cy="47088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>
                <a:buFont typeface="+mj-lt"/>
                <a:buAutoNum type="arabicPeriod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Loans with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low grades (C to G)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higher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DTI ratios (&gt;15%)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and high-interest rates are more prone to defaults.</a:t>
              </a:r>
            </a:p>
            <a:p>
              <a:pPr marL="285750" indent="-285750" algn="l">
                <a:buFont typeface="+mj-lt"/>
                <a:buAutoNum type="arabicPeriod"/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Mortgage borrowers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Verified users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show higher default risks compared to other groups.</a:t>
              </a:r>
            </a:p>
            <a:p>
              <a:pPr marL="285750" indent="-285750" algn="l">
                <a:buFont typeface="+mj-lt"/>
                <a:buAutoNum type="arabicPeriod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Borrowers with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10+ years of employment experience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represent a mixed risk-reward group.</a:t>
              </a:r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895E514C-1D78-2B49-8A59-64B5CF07248C}"/>
              </a:ext>
            </a:extLst>
          </p:cNvPr>
          <p:cNvGrpSpPr/>
          <p:nvPr/>
        </p:nvGrpSpPr>
        <p:grpSpPr>
          <a:xfrm>
            <a:off x="1134832" y="3529637"/>
            <a:ext cx="10816488" cy="1380127"/>
            <a:chOff x="798970" y="1704794"/>
            <a:chExt cx="1860430" cy="80603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E2925642-722A-DA2A-3460-1239B814BC9B}"/>
                </a:ext>
              </a:extLst>
            </p:cNvPr>
            <p:cNvSpPr txBox="1">
              <a:spLocks/>
            </p:cNvSpPr>
            <p:nvPr/>
          </p:nvSpPr>
          <p:spPr>
            <a:xfrm>
              <a:off x="798970" y="1704794"/>
              <a:ext cx="224995" cy="161776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1219170">
                <a:spcBef>
                  <a:spcPct val="20000"/>
                </a:spcBef>
                <a:defRPr/>
              </a:pPr>
              <a:r>
                <a:rPr lang="en-IN" sz="1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Trends</a:t>
              </a:r>
              <a:r>
                <a:rPr lang="en-I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6D09F484-38FC-5A1E-33C9-BCC643D5379A}"/>
                </a:ext>
              </a:extLst>
            </p:cNvPr>
            <p:cNvSpPr txBox="1">
              <a:spLocks/>
            </p:cNvSpPr>
            <p:nvPr/>
          </p:nvSpPr>
          <p:spPr>
            <a:xfrm>
              <a:off x="798970" y="1935628"/>
              <a:ext cx="1860430" cy="57520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>
                <a:buFont typeface="+mj-lt"/>
                <a:buAutoNum type="arabicPeriod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majority of loans are under ₹1,50,000, with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36-month terms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being most popular.</a:t>
              </a:r>
            </a:p>
            <a:p>
              <a:pPr marL="285750" indent="-285750" algn="l">
                <a:buFont typeface="+mj-lt"/>
                <a:buAutoNum type="arabicPeriod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Loan defaults are increasing year-on-year, particularly for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60-month terms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and high-interest loans (&gt;15%).</a:t>
              </a:r>
            </a:p>
            <a:p>
              <a:pPr marL="285750" indent="-285750" algn="l">
                <a:buFont typeface="+mj-lt"/>
                <a:buAutoNum type="arabicPeriod"/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Debt Consolidation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is the dominant loan purpose, accounting for the highest number of both fully paid and defaulted loans.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BDC9A5C-3ABF-CCE6-CB53-F55EBC4E85B8}"/>
              </a:ext>
            </a:extLst>
          </p:cNvPr>
          <p:cNvGrpSpPr/>
          <p:nvPr/>
        </p:nvGrpSpPr>
        <p:grpSpPr>
          <a:xfrm>
            <a:off x="149523" y="3531306"/>
            <a:ext cx="772051" cy="749949"/>
            <a:chOff x="4519259" y="3375310"/>
            <a:chExt cx="579038" cy="56246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FCD962F-F691-9357-7947-888303AA6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259" y="3375310"/>
              <a:ext cx="579038" cy="5624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DA28839C-3426-E965-EF89-52FFFC1857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5957" y="3483720"/>
              <a:ext cx="345642" cy="34564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435C291-E783-CCFA-9056-CAA81812B876}"/>
              </a:ext>
            </a:extLst>
          </p:cNvPr>
          <p:cNvGrpSpPr/>
          <p:nvPr/>
        </p:nvGrpSpPr>
        <p:grpSpPr>
          <a:xfrm>
            <a:off x="149524" y="1811768"/>
            <a:ext cx="772051" cy="749947"/>
            <a:chOff x="4519259" y="1576399"/>
            <a:chExt cx="579038" cy="5624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E96480-3B1E-9043-1C72-C158F16C8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259" y="1576399"/>
              <a:ext cx="579038" cy="5624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B49323A-9FC7-10B0-3212-E2495EA49C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3593" y="1672444"/>
              <a:ext cx="370370" cy="37037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B18C0A-9CF8-A64C-122C-3A44956D5F0C}"/>
              </a:ext>
            </a:extLst>
          </p:cNvPr>
          <p:cNvGrpSpPr/>
          <p:nvPr/>
        </p:nvGrpSpPr>
        <p:grpSpPr>
          <a:xfrm>
            <a:off x="149525" y="432601"/>
            <a:ext cx="772051" cy="749949"/>
            <a:chOff x="4519259" y="2475853"/>
            <a:chExt cx="579038" cy="56246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2000E07-897E-EE60-70BE-1EE18E8F8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259" y="2475853"/>
              <a:ext cx="579038" cy="562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B1C6855A-DF79-AA41-19AE-15FFF200E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972" y="2591278"/>
              <a:ext cx="331612" cy="33161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9">
            <a:extLst>
              <a:ext uri="{FF2B5EF4-FFF2-40B4-BE49-F238E27FC236}">
                <a16:creationId xmlns:a16="http://schemas.microsoft.com/office/drawing/2014/main" id="{B2A1DC9D-FE87-9EAC-0EC1-92DD0616B9A0}"/>
              </a:ext>
            </a:extLst>
          </p:cNvPr>
          <p:cNvGrpSpPr/>
          <p:nvPr/>
        </p:nvGrpSpPr>
        <p:grpSpPr>
          <a:xfrm>
            <a:off x="1134832" y="475543"/>
            <a:ext cx="10886688" cy="1100767"/>
            <a:chOff x="798970" y="1704788"/>
            <a:chExt cx="1860429" cy="701718"/>
          </a:xfrm>
        </p:grpSpPr>
        <p:sp>
          <p:nvSpPr>
            <p:cNvPr id="35" name="Text Placeholder 3">
              <a:extLst>
                <a:ext uri="{FF2B5EF4-FFF2-40B4-BE49-F238E27FC236}">
                  <a16:creationId xmlns:a16="http://schemas.microsoft.com/office/drawing/2014/main" id="{A97D6723-385B-16BA-FA1C-FD05085454D1}"/>
                </a:ext>
              </a:extLst>
            </p:cNvPr>
            <p:cNvSpPr txBox="1">
              <a:spLocks/>
            </p:cNvSpPr>
            <p:nvPr/>
          </p:nvSpPr>
          <p:spPr>
            <a:xfrm>
              <a:off x="798970" y="1704788"/>
              <a:ext cx="337491" cy="17658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1219170">
                <a:spcBef>
                  <a:spcPct val="20000"/>
                </a:spcBef>
                <a:defRPr/>
              </a:pPr>
              <a:r>
                <a:rPr lang="en-US" sz="1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High-Risk Factors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id="{F9BB201E-CE17-1B16-B40D-E1DB4D3DB505}"/>
                </a:ext>
              </a:extLst>
            </p:cNvPr>
            <p:cNvSpPr txBox="1">
              <a:spLocks/>
            </p:cNvSpPr>
            <p:nvPr/>
          </p:nvSpPr>
          <p:spPr>
            <a:xfrm>
              <a:off x="798970" y="1935622"/>
              <a:ext cx="1860429" cy="47088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>
                <a:buFont typeface="+mj-lt"/>
                <a:buAutoNum type="arabicPeriod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Loans with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low grades (C to G)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higher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DTI ratios (&gt;15%)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and high-interest rates are more prone to defaults.</a:t>
              </a:r>
            </a:p>
            <a:p>
              <a:pPr marL="285750" indent="-285750" algn="l">
                <a:buFont typeface="+mj-lt"/>
                <a:buAutoNum type="arabicPeriod"/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Mortgage borrowers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Verified users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show higher default risks compared to other groups.</a:t>
              </a:r>
            </a:p>
            <a:p>
              <a:pPr marL="285750" indent="-285750" algn="l">
                <a:buFont typeface="+mj-lt"/>
                <a:buAutoNum type="arabicPeriod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Borrowers with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10+ years of employment experience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represent a mixed risk-reward group.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9212B4-17A7-07BD-4534-7DD32F39FFC6}"/>
              </a:ext>
            </a:extLst>
          </p:cNvPr>
          <p:cNvSpPr/>
          <p:nvPr/>
        </p:nvSpPr>
        <p:spPr>
          <a:xfrm>
            <a:off x="3481625" y="4954131"/>
            <a:ext cx="5269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D21F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Recommendations</a:t>
            </a:r>
            <a:r>
              <a:rPr lang="en-US" sz="2000" dirty="0">
                <a:solidFill>
                  <a:srgbClr val="D21F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0314-B860-F1D4-2ED6-8325D9C53D3C}"/>
              </a:ext>
            </a:extLst>
          </p:cNvPr>
          <p:cNvSpPr txBox="1"/>
          <p:nvPr/>
        </p:nvSpPr>
        <p:spPr>
          <a:xfrm>
            <a:off x="1092127" y="5360606"/>
            <a:ext cx="106568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Prioritize tracking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Loan Amounts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Loan Term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Interest Rates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DTI Ratios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Grades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risk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Introduce strict approval criteria for high-risk segments, such as borrowers with low grades, high DTI, and long loan terms.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Monitor and review the performance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Debt Consolidation loans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they form a significant portion of the portfolio.</a:t>
            </a:r>
          </a:p>
        </p:txBody>
      </p:sp>
    </p:spTree>
    <p:extLst>
      <p:ext uri="{BB962C8B-B14F-4D97-AF65-F5344CB8AC3E}">
        <p14:creationId xmlns:p14="http://schemas.microsoft.com/office/powerpoint/2010/main" val="10627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92" y="233916"/>
            <a:ext cx="11376267" cy="492714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Analysis of Key Variables changed as we moved across different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93" y="967562"/>
            <a:ext cx="10949233" cy="5433237"/>
          </a:xfrm>
        </p:spPr>
        <p:txBody>
          <a:bodyPr>
            <a:normAutofit/>
          </a:bodyPr>
          <a:lstStyle/>
          <a:p>
            <a:pPr lvl="1"/>
            <a:endParaRPr lang="en-US" sz="1600" b="1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493" y="967562"/>
          <a:ext cx="11254348" cy="553492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32827">
                  <a:extLst>
                    <a:ext uri="{9D8B030D-6E8A-4147-A177-3AD203B41FA5}">
                      <a16:colId xmlns:a16="http://schemas.microsoft.com/office/drawing/2014/main" val="211606715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1436492835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960933681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3486122981"/>
                    </a:ext>
                  </a:extLst>
                </a:gridCol>
              </a:tblGrid>
              <a:tr h="60674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Univariate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Segmented Univariate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Bivariate/Multivariate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14782"/>
                  </a:ext>
                </a:extLst>
              </a:tr>
              <a:tr h="83398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 of loans are below ₹1,50,000.</a:t>
                      </a:r>
                      <a:b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Loans above ₹2,00,000 are rare.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Smaller loans are fully repaid more often.</a:t>
                      </a:r>
                      <a:b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Larger loans tend to default more frequently.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Larger loans with higher interest rates and lower grades significantly increase the risk of defaults.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353419"/>
                  </a:ext>
                </a:extLst>
              </a:tr>
              <a:tr h="60674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Installments</a:t>
                      </a:r>
                      <a:endParaRPr lang="en-IN" sz="16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Most installments range between ₹100–₹450.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Installments are typically higher for defaulted loans compared to fully paid ones.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installments, combined with higher grades or interest rates, show a noticeable increase in defaults.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08321"/>
                  </a:ext>
                </a:extLst>
              </a:tr>
              <a:tr h="90482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- 93% of borrowers have no bankruptcy history.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Borrowers without bankruptcy history are less likely to default.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public bankruptcy record correlates with higher chances of loan approval and full repayment.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796394"/>
                  </a:ext>
                </a:extLst>
              </a:tr>
              <a:tr h="75369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Fully Paid loans significantly outnumber defaults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Default rates are higher among Verified users.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Defaults are higher for loans with longer terms, lower grades, and higher interest rates.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91680"/>
                  </a:ext>
                </a:extLst>
              </a:tr>
              <a:tr h="9175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Term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- 36-month loans are more popular than 60-month loans.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- 36-month loans have higher fully paid rates.</a:t>
                      </a:r>
                      <a:b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- 60-month loans show higher default rates.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60-month loans combined with low grades or high DTI ratios significantly increase default probabilities.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4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92" y="233916"/>
            <a:ext cx="11376267" cy="492714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Analysis of Key Variables changed as we moved across different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93" y="967562"/>
            <a:ext cx="10949233" cy="5433237"/>
          </a:xfrm>
        </p:spPr>
        <p:txBody>
          <a:bodyPr>
            <a:normAutofit/>
          </a:bodyPr>
          <a:lstStyle/>
          <a:p>
            <a:pPr lvl="1"/>
            <a:endParaRPr lang="en-US" sz="1600" b="1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492" y="967562"/>
          <a:ext cx="11254348" cy="554764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32827">
                  <a:extLst>
                    <a:ext uri="{9D8B030D-6E8A-4147-A177-3AD203B41FA5}">
                      <a16:colId xmlns:a16="http://schemas.microsoft.com/office/drawing/2014/main" val="211606715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1436492835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960933681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3486122981"/>
                    </a:ext>
                  </a:extLst>
                </a:gridCol>
              </a:tblGrid>
              <a:tr h="60674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Univariate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Segmented Univariate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Bivariate/Multivariate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14782"/>
                  </a:ext>
                </a:extLst>
              </a:tr>
              <a:tr h="83398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Debt Consolidation is the most common loan purpose.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Debt Consolidation loans have both the highest fully paid and defaulted numbers.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Default risks for Debt Consolidation loans are higher when paired with low grades and higher DTI ratios.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353419"/>
                  </a:ext>
                </a:extLst>
              </a:tr>
              <a:tr h="60674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Trend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Defaults have been increasing year-on-year from 2007 to 2011.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rising trend is amplified for loans with high interest rates and longer terms during this period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08321"/>
                  </a:ext>
                </a:extLst>
              </a:tr>
              <a:tr h="90482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DTI 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Loans with a DTI ratio of 10–15% have the highest number of defaults.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DTI ratios (&gt;15%) combined with high interest rates drastically increase default likelihood.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796394"/>
                  </a:ext>
                </a:extLst>
              </a:tr>
              <a:tr h="75369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Verification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than 50% of loans are issued to Verified or Source Verified borrowers.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rates are higher for Verified borrowers compared to Source Verified or Not Verified borrowers.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Verified borrowers with high DTI ratios and low grades show a significant risk of default.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91680"/>
                  </a:ext>
                </a:extLst>
              </a:tr>
              <a:tr h="9175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Ownership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Most borrowers do not own a house.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Mortgage borrowers have higher charge-off rates compared to Renters or Owners.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Mortgage borrowers with lower grades and higher interest rates are at greater risk of defaults.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4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5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92" y="233916"/>
            <a:ext cx="11376267" cy="492714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Analysis of Key Variables changed as we moved across different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93" y="967562"/>
            <a:ext cx="10949233" cy="5433237"/>
          </a:xfrm>
        </p:spPr>
        <p:txBody>
          <a:bodyPr>
            <a:normAutofit/>
          </a:bodyPr>
          <a:lstStyle/>
          <a:p>
            <a:pPr lvl="1"/>
            <a:endParaRPr lang="en-US" sz="1600" b="1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451" y="1117973"/>
          <a:ext cx="11254348" cy="51324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32827">
                  <a:extLst>
                    <a:ext uri="{9D8B030D-6E8A-4147-A177-3AD203B41FA5}">
                      <a16:colId xmlns:a16="http://schemas.microsoft.com/office/drawing/2014/main" val="211606715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1436492835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960933681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3486122981"/>
                    </a:ext>
                  </a:extLst>
                </a:gridCol>
              </a:tblGrid>
              <a:tr h="6725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Univariate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Segmented Univariate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Bivariate/Multivariate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1F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14782"/>
                  </a:ext>
                </a:extLst>
              </a:tr>
              <a:tr h="118253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Employment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Borrowers with 10+ years of experience account for most loans.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Borrowers with 10+ years of experience are likely to both fully repay loans and default more frequently.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risks increase for 10+ years of experience when combined with higher loan amounts and low grades.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338164"/>
                  </a:ext>
                </a:extLst>
              </a:tr>
              <a:tr h="118253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Debt Consolidation is the most common loan purpose.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Loans with higher interest rates (&gt;15%) show increased default density.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interest rates amplify default risks when paired with longer terms or low borrower grades.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353419"/>
                  </a:ext>
                </a:extLst>
              </a:tr>
              <a:tr h="91224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Grades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Most loans are Grade A or B.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Higher grades (A and B) have fewer defaults; Grades C to G exhibit more defaults.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Grade G loans with high DTI ratios and high interest rates are extremely risky for defaults.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08321"/>
                  </a:ext>
                </a:extLst>
              </a:tr>
              <a:tr h="118253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Growth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issuance doubled annually from 2007 to 2011.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Default risks grew alongside loan issuance, especially for larger loans with higher interest rates during this period.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79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21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192405"/>
            <a:ext cx="10515600" cy="6104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D21F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analysis of the variables is as follows: (1/2)</a:t>
            </a:r>
            <a:endParaRPr lang="en-IN" sz="3600" b="1" dirty="0">
              <a:solidFill>
                <a:srgbClr val="D21F88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246099" y="1382894"/>
            <a:ext cx="3468141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Amount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46098" y="2024051"/>
            <a:ext cx="4148862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loans (above ₹1,50,000) have higher default risks, especially when paired with high interest rates and low borrower grades.</a:t>
            </a:r>
          </a:p>
        </p:txBody>
      </p:sp>
      <p:sp>
        <p:nvSpPr>
          <p:cNvPr id="6" name="Freeform 45"/>
          <p:cNvSpPr>
            <a:spLocks noEditPoints="1"/>
          </p:cNvSpPr>
          <p:nvPr/>
        </p:nvSpPr>
        <p:spPr bwMode="auto">
          <a:xfrm>
            <a:off x="661811" y="1423022"/>
            <a:ext cx="411416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646339" y="498909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190446" y="5036000"/>
            <a:ext cx="3734126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Rate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190446" y="5386599"/>
            <a:ext cx="4192249" cy="98488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Loans with interest rates above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more likely to default, especially when combined with other risk factors like low grades or high DTI ratios.</a:t>
            </a:r>
          </a:p>
        </p:txBody>
      </p: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724740" y="141850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AC2A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311035" y="1423022"/>
            <a:ext cx="3246081" cy="307777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2AC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Debt-to-Income (DTI) Ratio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332062" y="1775487"/>
            <a:ext cx="4029722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Borrowers with a DTI ratio of 10-15% are at higher risk of default. This risk increases further for ratios exceeding 15%.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61811" y="3218716"/>
            <a:ext cx="411416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3F5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1246098" y="3191751"/>
            <a:ext cx="3626306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FF3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Term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212139" y="3747388"/>
            <a:ext cx="4148861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Loans with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60-month term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a significantly higher likelihood of defaults compared to 36-month loans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6733722" y="505877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993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7295648" y="4983615"/>
            <a:ext cx="1567737" cy="307777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299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Grades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7274621" y="5397141"/>
            <a:ext cx="4254873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just" defTabSz="1219170">
              <a:spcBef>
                <a:spcPct val="20000"/>
              </a:spcBef>
              <a:defRPr/>
            </a:pP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grades (C to G) are associated with significantly higher default risks.</a:t>
            </a:r>
          </a:p>
        </p:txBody>
      </p:sp>
      <p:sp>
        <p:nvSpPr>
          <p:cNvPr id="19" name="Freeform 45"/>
          <p:cNvSpPr>
            <a:spLocks noEditPoints="1"/>
          </p:cNvSpPr>
          <p:nvPr/>
        </p:nvSpPr>
        <p:spPr bwMode="auto">
          <a:xfrm>
            <a:off x="6703493" y="3126222"/>
            <a:ext cx="414624" cy="420121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7F739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F739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7332062" y="3154920"/>
            <a:ext cx="3293504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7F7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Purpose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7332062" y="3567155"/>
            <a:ext cx="4096144" cy="98488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219170">
              <a:spcBef>
                <a:spcPct val="20000"/>
              </a:spcBef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Debt Consolidation loans dominate both fully paid and defaulted loans. Monitoring this segment closely is critical, as it carries high volume and risk.</a:t>
            </a:r>
          </a:p>
        </p:txBody>
      </p:sp>
      <p:cxnSp>
        <p:nvCxnSpPr>
          <p:cNvPr id="22" name="Straight Line buttom"/>
          <p:cNvCxnSpPr>
            <a:cxnSpLocks/>
          </p:cNvCxnSpPr>
          <p:nvPr/>
        </p:nvCxnSpPr>
        <p:spPr>
          <a:xfrm>
            <a:off x="6118172" y="1212442"/>
            <a:ext cx="101875" cy="5113932"/>
          </a:xfrm>
          <a:prstGeom prst="line">
            <a:avLst/>
          </a:prstGeom>
          <a:ln w="28575">
            <a:solidFill>
              <a:srgbClr val="943FAB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Line buttom"/>
          <p:cNvCxnSpPr/>
          <p:nvPr/>
        </p:nvCxnSpPr>
        <p:spPr>
          <a:xfrm flipV="1">
            <a:off x="523240" y="784858"/>
            <a:ext cx="11328769" cy="74218"/>
          </a:xfrm>
          <a:prstGeom prst="line">
            <a:avLst/>
          </a:prstGeom>
          <a:ln w="28575">
            <a:solidFill>
              <a:srgbClr val="943FAB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32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FC000"/>
      </a:accent1>
      <a:accent2>
        <a:srgbClr val="FF3F5F"/>
      </a:accent2>
      <a:accent3>
        <a:srgbClr val="2AC2AC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71af3243-3dd4-4a8d-8c0d-dd76da1f02a5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27154</TotalTime>
  <Words>2469</Words>
  <Application>Microsoft Office PowerPoint</Application>
  <PresentationFormat>Widescreen</PresentationFormat>
  <Paragraphs>289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FontAwesome</vt:lpstr>
      <vt:lpstr>Times New Roman</vt:lpstr>
      <vt:lpstr>1_Office Theme</vt:lpstr>
      <vt:lpstr>1_Custom Design</vt:lpstr>
      <vt:lpstr>PowerPoint Presentation</vt:lpstr>
      <vt:lpstr>Objective:</vt:lpstr>
      <vt:lpstr>PowerPoint Presentation</vt:lpstr>
      <vt:lpstr>PowerPoint Presentation</vt:lpstr>
      <vt:lpstr>Executive Summary</vt:lpstr>
      <vt:lpstr>How Analysis of Key Variables changed as we moved across different Variat Analysis (1/3)</vt:lpstr>
      <vt:lpstr>How Analysis of Key Variables changed as we moved across different Variat Analysis (2/3)</vt:lpstr>
      <vt:lpstr>How Analysis of Key Variables changed as we moved across different Variat Analysis (3/3)</vt:lpstr>
      <vt:lpstr>Key analysis of the variables is as follows: (1/2)</vt:lpstr>
      <vt:lpstr>Key analysis of the variables is as follows: (2/2)</vt:lpstr>
      <vt:lpstr>Key Findings across different variat analysis</vt:lpstr>
      <vt:lpstr>Key Findings Across different variate Analysis (1/2)</vt:lpstr>
      <vt:lpstr>Key Findings Across different variate Analysis (2/2)</vt:lpstr>
      <vt:lpstr>Some Key Graphical Analysis</vt:lpstr>
      <vt:lpstr>Correlation Heatmap of Numeric Variables and Loan Status</vt:lpstr>
      <vt:lpstr>Pair Plot of Loan Amount, Interest Rate, DTI by Loan Status</vt:lpstr>
      <vt:lpstr>Box Plots of Numerical Variables by Loan Status</vt:lpstr>
      <vt:lpstr>Annexures</vt:lpstr>
      <vt:lpstr>Box Plots of Numerical Variables by Loan Status</vt:lpstr>
      <vt:lpstr>Other Key Graphs:</vt:lpstr>
      <vt:lpstr>Other Key Graphs: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 Satle</dc:creator>
  <cp:lastModifiedBy>Neha Garg</cp:lastModifiedBy>
  <cp:revision>377</cp:revision>
  <cp:lastPrinted>2024-06-19T07:16:54Z</cp:lastPrinted>
  <dcterms:created xsi:type="dcterms:W3CDTF">2023-07-09T08:51:21Z</dcterms:created>
  <dcterms:modified xsi:type="dcterms:W3CDTF">2024-11-20T16:55:16Z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