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9" r:id="rId3"/>
    <p:sldId id="329" r:id="rId4"/>
    <p:sldId id="338" r:id="rId5"/>
    <p:sldId id="352" r:id="rId6"/>
    <p:sldId id="359" r:id="rId7"/>
    <p:sldId id="353" r:id="rId8"/>
    <p:sldId id="354" r:id="rId9"/>
    <p:sldId id="356" r:id="rId10"/>
    <p:sldId id="331" r:id="rId11"/>
    <p:sldId id="360" r:id="rId12"/>
    <p:sldId id="342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7465"/>
    <a:srgbClr val="555555"/>
    <a:srgbClr val="3D3D3D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6" autoAdjust="0"/>
    <p:restoredTop sz="88909" autoAdjust="0"/>
  </p:normalViewPr>
  <p:slideViewPr>
    <p:cSldViewPr snapToGrid="0" snapToObjects="1">
      <p:cViewPr varScale="1">
        <p:scale>
          <a:sx n="64" d="100"/>
          <a:sy n="64" d="100"/>
        </p:scale>
        <p:origin x="156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41EE8-427D-274C-AC09-7F8784018025}" type="datetime1">
              <a:rPr lang="en-US" smtClean="0"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B22F-56A2-2F46-A5B2-7EF77FDB6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418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B4983-A1D5-2346-8E06-D3B1B2883035}" type="datetime1">
              <a:rPr lang="en-US" smtClean="0"/>
              <a:t>2/13/2017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714A-EC05-274A-AA3E-F54B0F2A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5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Linked list assignment</a:t>
            </a:r>
          </a:p>
          <a:p>
            <a:r>
              <a:rPr lang="en-US" dirty="0"/>
              <a:t>Linked list code</a:t>
            </a:r>
          </a:p>
          <a:p>
            <a:r>
              <a:rPr lang="en-US" dirty="0"/>
              <a:t>Recursion</a:t>
            </a:r>
            <a:r>
              <a:rPr lang="en-US" baseline="0" dirty="0"/>
              <a:t>, array, string harder problems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1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4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head of </a:t>
            </a:r>
            <a:r>
              <a:rPr lang="en-US" dirty="0" err="1"/>
              <a:t>linkedlist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26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Ques</a:t>
            </a:r>
            <a:r>
              <a:rPr lang="en-US" dirty="0"/>
              <a:t> – Print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Ques</a:t>
            </a:r>
            <a:r>
              <a:rPr lang="en-US" dirty="0"/>
              <a:t> – Print the </a:t>
            </a:r>
            <a:r>
              <a:rPr lang="en-US" dirty="0" err="1"/>
              <a:t>ith</a:t>
            </a:r>
            <a:r>
              <a:rPr lang="en-US" dirty="0"/>
              <a:t>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5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depends on language</a:t>
            </a:r>
          </a:p>
          <a:p>
            <a:endParaRPr lang="en-US" dirty="0"/>
          </a:p>
          <a:p>
            <a:r>
              <a:rPr lang="en-US" dirty="0"/>
              <a:t>Same name?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</a:t>
            </a:r>
            <a:r>
              <a:rPr lang="en-US" baseline="0" dirty="0"/>
              <a:t> class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99714A-EC05-274A-AA3E-F54B0F2AB8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69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41682"/>
            <a:ext cx="7187512" cy="4390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D88709D-9A1D-954A-A236-2B264E118153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492" y="1441682"/>
            <a:ext cx="7187512" cy="43909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3274D-054B-AD42-A56C-07D93C858541}" type="datetime2">
              <a:rPr lang="en-IN" smtClean="0"/>
              <a:t>Monday, 13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5904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605206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D4346-4C8B-5C42-A3FF-F13E87E13EF0}" type="datetime2">
              <a:rPr lang="en-IN" smtClean="0"/>
              <a:t>Monday, 13 February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5A5EFCE-CF99-F64B-A734-1CF77AFAD20E}" type="datetime2">
              <a:rPr lang="en-IN" smtClean="0"/>
              <a:t>Monday, 13 February 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B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  <p:pic>
        <p:nvPicPr>
          <p:cNvPr id="72" name="Picture 71" descr="CB_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751" y="6085091"/>
            <a:ext cx="2222500" cy="660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6B2F-4D76-374E-A553-E59AFF59D2F2}" type="datetime2">
              <a:rPr lang="en-IN" smtClean="0"/>
              <a:t>Monday, 13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82222" y="5852160"/>
            <a:ext cx="34581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5" y="1453124"/>
            <a:ext cx="3510993" cy="4353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782222" y="1453124"/>
            <a:ext cx="3458135" cy="43533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4" y="2900829"/>
            <a:ext cx="6981713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981712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6008829" y="-27231"/>
            <a:ext cx="2133600" cy="251724"/>
          </a:xfrm>
        </p:spPr>
        <p:txBody>
          <a:bodyPr/>
          <a:lstStyle/>
          <a:p>
            <a:fld id="{286D4C31-0F4C-034D-B10D-E524AA9EF6C6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53791" y="-20425"/>
            <a:ext cx="1332156" cy="244917"/>
          </a:xfrm>
        </p:spPr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86730" cy="571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721" y="2316009"/>
            <a:ext cx="35116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51168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6460" y="2316010"/>
            <a:ext cx="350389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6460" y="2974694"/>
            <a:ext cx="3503898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788A7-758F-F742-BB3C-BA0FFEEF04E6}" type="datetime2">
              <a:rPr lang="en-IN" smtClean="0"/>
              <a:t>Monday, 13 February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736460" y="5852160"/>
            <a:ext cx="350389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05E6C-5184-1E4B-92E3-954B334F0734}" type="datetime2">
              <a:rPr lang="en-IN" smtClean="0"/>
              <a:t>Monday, 13 February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0E075-EC83-A34B-B154-462E853FB572}" type="datetime2">
              <a:rPr lang="en-IN" smtClean="0"/>
              <a:t>Monday, 13 February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D909-7127-224F-9CF4-E6DDF74B49F5}" type="datetime2">
              <a:rPr lang="en-IN" smtClean="0"/>
              <a:t>Monday, 13 February 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295543" cy="1463153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09"/>
            <a:ext cx="3505200" cy="246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ctr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365B3-3D1C-7A45-B51F-8472055FE3AE}" type="datetime2">
              <a:rPr lang="en-IN" smtClean="0"/>
              <a:t>Monday, 13 February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44929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24600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2460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628" y="722589"/>
            <a:ext cx="7177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1441682"/>
            <a:ext cx="7187512" cy="4390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8829" y="-27231"/>
            <a:ext cx="2133600" cy="251724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A59A973-4408-1E42-9192-C00C334BD61D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53792" y="5852160"/>
            <a:ext cx="35865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53791" y="-20425"/>
            <a:ext cx="1332156" cy="244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7D8DC1C1-2E7A-244A-9034-57DC828FCC6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1" name="Picture 60" descr="CB_logo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  <p:pic>
        <p:nvPicPr>
          <p:cNvPr id="62" name="Picture 61" descr="CB_log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99" y="5852160"/>
            <a:ext cx="1243005" cy="3693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4665" y="2600780"/>
            <a:ext cx="3464691" cy="1656440"/>
          </a:xfrm>
        </p:spPr>
        <p:txBody>
          <a:bodyPr>
            <a:normAutofit/>
          </a:bodyPr>
          <a:lstStyle/>
          <a:p>
            <a:r>
              <a:rPr lang="en-US" sz="3200" dirty="0"/>
              <a:t>Crux</a:t>
            </a:r>
            <a:br>
              <a:rPr lang="en-US" sz="3200" dirty="0"/>
            </a:br>
            <a:r>
              <a:rPr lang="en-US" sz="2200" dirty="0"/>
              <a:t>Lecture -11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34665" y="4421080"/>
            <a:ext cx="3603946" cy="12606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 -1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Linked Lists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3063036" cy="750981"/>
          </a:xfrm>
        </p:spPr>
        <p:txBody>
          <a:bodyPr/>
          <a:lstStyle/>
          <a:p>
            <a:fld id="{22683AA7-7510-6447-AAFB-2824DD009744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0044" y="5679991"/>
            <a:ext cx="1573124" cy="365125"/>
          </a:xfrm>
        </p:spPr>
        <p:txBody>
          <a:bodyPr/>
          <a:lstStyle/>
          <a:p>
            <a:r>
              <a:rPr lang="en-US" dirty="0"/>
              <a:t>Rishab Kapoor</a:t>
            </a:r>
          </a:p>
        </p:txBody>
      </p:sp>
    </p:spTree>
    <p:extLst>
      <p:ext uri="{BB962C8B-B14F-4D97-AF65-F5344CB8AC3E}">
        <p14:creationId xmlns:p14="http://schemas.microsoft.com/office/powerpoint/2010/main" val="2849550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Find mid point of a linked list</a:t>
            </a:r>
          </a:p>
          <a:p>
            <a:r>
              <a:rPr lang="en-US" dirty="0"/>
              <a:t>Find 5</a:t>
            </a:r>
            <a:r>
              <a:rPr lang="en-US" baseline="30000" dirty="0"/>
              <a:t>th</a:t>
            </a:r>
            <a:r>
              <a:rPr lang="en-US" dirty="0"/>
              <a:t> element from end without calculating length of Linked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3C5106-AD1D-AD44-A0E4-1A1CD0042E90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Find </a:t>
            </a:r>
            <a:r>
              <a:rPr lang="en-US"/>
              <a:t>– Iterative</a:t>
            </a:r>
            <a:r>
              <a:rPr lang="en-US" dirty="0"/>
              <a:t>, Recursive</a:t>
            </a:r>
          </a:p>
          <a:p>
            <a:r>
              <a:rPr lang="en-US" dirty="0"/>
              <a:t>Reverse – Iterative, Recursive</a:t>
            </a:r>
          </a:p>
          <a:p>
            <a:r>
              <a:rPr lang="en-US" dirty="0"/>
              <a:t>Reverse – Pointers,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3C5106-AD1D-AD44-A0E4-1A1CD0042E90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4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Given two sorted linked lists merge them into a sorted linked list</a:t>
            </a:r>
          </a:p>
          <a:p>
            <a:r>
              <a:rPr lang="en-US" dirty="0"/>
              <a:t>Implement merge sort</a:t>
            </a:r>
          </a:p>
          <a:p>
            <a:pPr marL="52578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7544FF-5BCC-454B-B6C7-ECF6AF991959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2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Thank You !!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Rishab Kapoor</a:t>
            </a:r>
          </a:p>
          <a:p>
            <a:r>
              <a:rPr lang="en-US" dirty="0">
                <a:solidFill>
                  <a:schemeClr val="tx2"/>
                </a:solidFill>
              </a:rPr>
              <a:t>Rishab.Kapoor.29@gmail.com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AD810-9DAA-3E48-8FA4-1A2C02A66CE1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Placeholder 2" descr="codeBlocks_icons1.png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1" r="8121"/>
          <a:stretch>
            <a:fillRect/>
          </a:stretch>
        </p:blipFill>
        <p:spPr>
          <a:xfrm>
            <a:off x="1004888" y="693738"/>
            <a:ext cx="3359150" cy="5468937"/>
          </a:xfrm>
        </p:spPr>
      </p:pic>
    </p:spTree>
    <p:extLst>
      <p:ext uri="{BB962C8B-B14F-4D97-AF65-F5344CB8AC3E}">
        <p14:creationId xmlns:p14="http://schemas.microsoft.com/office/powerpoint/2010/main" val="143942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Linked Lists?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0738F68-4C89-E54C-8838-1D5F327B9EAD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439333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</a:p>
        </p:txBody>
      </p:sp>
      <p:sp>
        <p:nvSpPr>
          <p:cNvPr id="7" name="Rectangle 6"/>
          <p:cNvSpPr/>
          <p:nvPr/>
        </p:nvSpPr>
        <p:spPr>
          <a:xfrm>
            <a:off x="3019777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0221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35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0666" y="3234267"/>
            <a:ext cx="1016000" cy="592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cxnSp>
        <p:nvCxnSpPr>
          <p:cNvPr id="11" name="Straight Arrow Connector 10"/>
          <p:cNvCxnSpPr>
            <a:stCxn id="3" idx="3"/>
            <a:endCxn id="7" idx="1"/>
          </p:cNvCxnSpPr>
          <p:nvPr/>
        </p:nvCxnSpPr>
        <p:spPr>
          <a:xfrm>
            <a:off x="2455333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035777" y="35560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16221" y="3564467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196666" y="3530600"/>
            <a:ext cx="5644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1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define our own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public class Node&lt;T&gt; {</a:t>
            </a:r>
          </a:p>
          <a:p>
            <a:pPr marL="68580" indent="0">
              <a:buNone/>
            </a:pPr>
            <a:r>
              <a:rPr lang="en-US" dirty="0"/>
              <a:t>	T data;</a:t>
            </a:r>
          </a:p>
          <a:p>
            <a:pPr marL="68580" indent="0">
              <a:buNone/>
            </a:pPr>
            <a:r>
              <a:rPr lang="en-US" dirty="0"/>
              <a:t>	Node&lt;T&gt; next;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905A26-39D8-9849-80BA-2B567F4A2030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50972" y="2900829"/>
            <a:ext cx="7189385" cy="1362075"/>
          </a:xfrm>
        </p:spPr>
        <p:txBody>
          <a:bodyPr anchor="ctr"/>
          <a:lstStyle/>
          <a:p>
            <a:r>
              <a:rPr lang="en-US" dirty="0"/>
              <a:t>Head and Tail nodes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CAAAC-EAA1-0E46-BE73-07262355E82E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2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 err="1"/>
              <a:t>int</a:t>
            </a:r>
            <a:r>
              <a:rPr lang="en-US" dirty="0"/>
              <a:t> size(); </a:t>
            </a:r>
          </a:p>
          <a:p>
            <a:pPr marL="365760" lvl="1" indent="0">
              <a:buNone/>
            </a:pP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isEmpty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getFirst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getLast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getAt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);</a:t>
            </a:r>
          </a:p>
          <a:p>
            <a:pPr marL="365760" lvl="1" indent="0">
              <a:buNone/>
            </a:pPr>
            <a:r>
              <a:rPr lang="en-US" dirty="0"/>
              <a:t>} 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B7E3C7-97D8-5F4F-8F8A-0097E0DA1C0C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3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class </a:t>
            </a:r>
            <a:r>
              <a:rPr lang="en-US" dirty="0" err="1"/>
              <a:t>LinkedList</a:t>
            </a:r>
            <a:r>
              <a:rPr lang="en-US" dirty="0"/>
              <a:t>{</a:t>
            </a:r>
          </a:p>
          <a:p>
            <a:pPr marL="365760" lvl="1" indent="0">
              <a:buNone/>
            </a:pPr>
            <a:r>
              <a:rPr lang="en-US" dirty="0"/>
              <a:t>Void </a:t>
            </a:r>
            <a:r>
              <a:rPr lang="en-US" dirty="0" err="1"/>
              <a:t>addFirst</a:t>
            </a:r>
            <a:r>
              <a:rPr lang="en-US" dirty="0"/>
              <a:t>(T data);</a:t>
            </a:r>
          </a:p>
          <a:p>
            <a:pPr marL="365760" lvl="1" indent="0">
              <a:buNone/>
            </a:pPr>
            <a:r>
              <a:rPr lang="en-US" dirty="0"/>
              <a:t>Void </a:t>
            </a:r>
            <a:r>
              <a:rPr lang="en-US" dirty="0" err="1"/>
              <a:t>addLast</a:t>
            </a:r>
            <a:r>
              <a:rPr lang="en-US" dirty="0"/>
              <a:t>(T data);</a:t>
            </a:r>
          </a:p>
          <a:p>
            <a:pPr marL="365760" lvl="1" indent="0">
              <a:buNone/>
            </a:pPr>
            <a:r>
              <a:rPr lang="en-US" dirty="0"/>
              <a:t>Void </a:t>
            </a:r>
            <a:r>
              <a:rPr lang="en-US" dirty="0" err="1"/>
              <a:t>addAt</a:t>
            </a:r>
            <a:r>
              <a:rPr lang="en-US" dirty="0"/>
              <a:t>(T data,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removeFirst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removeLast</a:t>
            </a:r>
            <a:r>
              <a:rPr lang="en-US" dirty="0"/>
              <a:t>();</a:t>
            </a:r>
          </a:p>
          <a:p>
            <a:pPr marL="365760" lvl="1" indent="0">
              <a:buNone/>
            </a:pPr>
            <a:r>
              <a:rPr lang="en-US" dirty="0"/>
              <a:t>T </a:t>
            </a:r>
            <a:r>
              <a:rPr lang="en-US" dirty="0" err="1"/>
              <a:t>removeAt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);</a:t>
            </a:r>
          </a:p>
          <a:p>
            <a:pPr marL="365760" lvl="1" indent="0">
              <a:buNone/>
            </a:pPr>
            <a:r>
              <a:rPr lang="en-US" dirty="0"/>
              <a:t>Void display();</a:t>
            </a:r>
          </a:p>
          <a:p>
            <a:pPr marL="365760" lvl="1" indent="0">
              <a:buNone/>
            </a:pPr>
            <a:r>
              <a:rPr lang="en-US" dirty="0"/>
              <a:t>} 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B7E3C7-97D8-5F4F-8F8A-0097E0DA1C0C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5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Arrays over Linked List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Random access to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Fast iteration through the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Very compact way to store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4DE6E37-ABB8-6C42-BC4F-30BDA914656E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7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Linked List over Array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/>
              <a:t>Constant time insertion and deletion of elements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Don’t need to know the number of elements 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Insert elements in the middle of the list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F8E9D5B-C8B2-CE4D-A637-F7E73080AEA8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2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8580" indent="0">
              <a:buNone/>
            </a:pPr>
            <a:r>
              <a:rPr lang="en-US" dirty="0"/>
              <a:t>public class Node&lt;T&gt; {</a:t>
            </a:r>
          </a:p>
          <a:p>
            <a:pPr marL="68580" indent="0">
              <a:buNone/>
            </a:pPr>
            <a:r>
              <a:rPr lang="en-US" dirty="0"/>
              <a:t>	T data;</a:t>
            </a:r>
          </a:p>
          <a:p>
            <a:pPr marL="68580" indent="0">
              <a:buNone/>
            </a:pPr>
            <a:r>
              <a:rPr lang="en-US" dirty="0"/>
              <a:t>	Node&lt;T&gt; next;</a:t>
            </a:r>
          </a:p>
          <a:p>
            <a:pPr marL="68580" indent="0">
              <a:buNone/>
            </a:pPr>
            <a:r>
              <a:rPr lang="en-US" dirty="0"/>
              <a:t>	Node&lt;T&gt; </a:t>
            </a:r>
            <a:r>
              <a:rPr lang="en-US" dirty="0" err="1"/>
              <a:t>prev</a:t>
            </a:r>
            <a:r>
              <a:rPr lang="en-US" dirty="0"/>
              <a:t>;</a:t>
            </a:r>
          </a:p>
          <a:p>
            <a:pPr marL="68580" indent="0">
              <a:buNone/>
            </a:pPr>
            <a:r>
              <a:rPr lang="en-US" dirty="0"/>
              <a:t>}</a:t>
            </a: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BDFA0F9-705A-1E43-B770-3E595EDE6F52}" type="datetime2">
              <a:rPr lang="en-IN" smtClean="0"/>
              <a:t>Monday, 13 February 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D8DC1C1-2E7A-244A-9034-57DC828FC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2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B FINAL">
  <a:themeElements>
    <a:clrScheme name="Custom 2">
      <a:dk1>
        <a:srgbClr val="EF5946"/>
      </a:dk1>
      <a:lt1>
        <a:sysClr val="window" lastClr="FFFFFF"/>
      </a:lt1>
      <a:dk2>
        <a:srgbClr val="000000"/>
      </a:dk2>
      <a:lt2>
        <a:srgbClr val="F5F5F5"/>
      </a:lt2>
      <a:accent1>
        <a:srgbClr val="BD5C45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CB FINAL.thmx</Template>
  <TotalTime>18343</TotalTime>
  <Words>331</Words>
  <Application>Microsoft Office PowerPoint</Application>
  <PresentationFormat>On-screen Show (4:3)</PresentationFormat>
  <Paragraphs>120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Wingdings</vt:lpstr>
      <vt:lpstr>Wingdings 2</vt:lpstr>
      <vt:lpstr>CB FINAL</vt:lpstr>
      <vt:lpstr>Crux Lecture -11</vt:lpstr>
      <vt:lpstr>What are Linked Lists? </vt:lpstr>
      <vt:lpstr>Lets define our own Linked List</vt:lpstr>
      <vt:lpstr>Head and Tail nodes</vt:lpstr>
      <vt:lpstr>Lets Try</vt:lpstr>
      <vt:lpstr>Your turn</vt:lpstr>
      <vt:lpstr>Benefits of Arrays over Linked List</vt:lpstr>
      <vt:lpstr>Benefits of Linked List over Array</vt:lpstr>
      <vt:lpstr>Implementation?</vt:lpstr>
      <vt:lpstr>Lets try</vt:lpstr>
      <vt:lpstr>Lets try</vt:lpstr>
      <vt:lpstr>Lets Try</vt:lpstr>
      <vt:lpstr>Thank You !!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Rishab Kapoor</cp:lastModifiedBy>
  <cp:revision>316</cp:revision>
  <cp:lastPrinted>2014-06-03T09:33:39Z</cp:lastPrinted>
  <dcterms:created xsi:type="dcterms:W3CDTF">2014-06-03T09:33:34Z</dcterms:created>
  <dcterms:modified xsi:type="dcterms:W3CDTF">2017-02-12T18:54:29Z</dcterms:modified>
</cp:coreProperties>
</file>