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3"/>
  </p:notesMasterIdLst>
  <p:handoutMasterIdLst>
    <p:handoutMasterId r:id="rId24"/>
  </p:handoutMasterIdLst>
  <p:sldIdLst>
    <p:sldId id="332" r:id="rId2"/>
    <p:sldId id="306" r:id="rId3"/>
    <p:sldId id="293" r:id="rId4"/>
    <p:sldId id="331" r:id="rId5"/>
    <p:sldId id="317" r:id="rId6"/>
    <p:sldId id="318" r:id="rId7"/>
    <p:sldId id="319" r:id="rId8"/>
    <p:sldId id="291" r:id="rId9"/>
    <p:sldId id="307" r:id="rId10"/>
    <p:sldId id="308" r:id="rId11"/>
    <p:sldId id="309" r:id="rId12"/>
    <p:sldId id="310" r:id="rId13"/>
    <p:sldId id="295" r:id="rId14"/>
    <p:sldId id="296" r:id="rId15"/>
    <p:sldId id="320" r:id="rId16"/>
    <p:sldId id="321" r:id="rId17"/>
    <p:sldId id="322" r:id="rId18"/>
    <p:sldId id="328" r:id="rId19"/>
    <p:sldId id="329" r:id="rId20"/>
    <p:sldId id="330" r:id="rId21"/>
    <p:sldId id="33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7465"/>
    <a:srgbClr val="555555"/>
    <a:srgbClr val="3D3D3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3899" autoAdjust="0"/>
  </p:normalViewPr>
  <p:slideViewPr>
    <p:cSldViewPr snapToGrid="0" snapToObjects="1">
      <p:cViewPr varScale="1">
        <p:scale>
          <a:sx n="68" d="100"/>
          <a:sy n="68" d="100"/>
        </p:scale>
        <p:origin x="14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341EE8-427D-274C-AC09-7F8784018025}" type="datetime1">
              <a:rPr lang="en-US" smtClean="0"/>
              <a:t>12/20/2016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04B22F-56A2-2F46-A5B2-7EF77FDB6E83}" type="slidenum">
              <a:rPr lang="en-US" smtClean="0"/>
              <a:t>‹#›</a:t>
            </a:fld>
            <a:endParaRPr lang="en-US"/>
          </a:p>
        </p:txBody>
      </p:sp>
    </p:spTree>
    <p:extLst>
      <p:ext uri="{BB962C8B-B14F-4D97-AF65-F5344CB8AC3E}">
        <p14:creationId xmlns:p14="http://schemas.microsoft.com/office/powerpoint/2010/main" val="5357418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B4983-A1D5-2346-8E06-D3B1B2883035}" type="datetime1">
              <a:rPr lang="en-US" smtClean="0"/>
              <a:t>12/20/2016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9714A-EC05-274A-AA3E-F54B0F2AB8DF}" type="slidenum">
              <a:rPr lang="en-US" smtClean="0"/>
              <a:t>‹#›</a:t>
            </a:fld>
            <a:endParaRPr lang="en-US"/>
          </a:p>
        </p:txBody>
      </p:sp>
    </p:spTree>
    <p:extLst>
      <p:ext uri="{BB962C8B-B14F-4D97-AF65-F5344CB8AC3E}">
        <p14:creationId xmlns:p14="http://schemas.microsoft.com/office/powerpoint/2010/main" val="1759425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9714A-EC05-274A-AA3E-F54B0F2AB8DF}" type="slidenum">
              <a:rPr lang="en-US" smtClean="0"/>
              <a:t>4</a:t>
            </a:fld>
            <a:endParaRPr lang="en-US"/>
          </a:p>
        </p:txBody>
      </p:sp>
    </p:spTree>
    <p:extLst>
      <p:ext uri="{BB962C8B-B14F-4D97-AF65-F5344CB8AC3E}">
        <p14:creationId xmlns:p14="http://schemas.microsoft.com/office/powerpoint/2010/main" val="391460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16</a:t>
            </a:fld>
            <a:endParaRPr lang="en-US"/>
          </a:p>
        </p:txBody>
      </p:sp>
    </p:spTree>
    <p:extLst>
      <p:ext uri="{BB962C8B-B14F-4D97-AF65-F5344CB8AC3E}">
        <p14:creationId xmlns:p14="http://schemas.microsoft.com/office/powerpoint/2010/main" val="125548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18</a:t>
            </a:fld>
            <a:endParaRPr lang="en-US"/>
          </a:p>
        </p:txBody>
      </p:sp>
    </p:spTree>
    <p:extLst>
      <p:ext uri="{BB962C8B-B14F-4D97-AF65-F5344CB8AC3E}">
        <p14:creationId xmlns:p14="http://schemas.microsoft.com/office/powerpoint/2010/main" val="208022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19</a:t>
            </a:fld>
            <a:endParaRPr lang="en-US"/>
          </a:p>
        </p:txBody>
      </p:sp>
    </p:spTree>
    <p:extLst>
      <p:ext uri="{BB962C8B-B14F-4D97-AF65-F5344CB8AC3E}">
        <p14:creationId xmlns:p14="http://schemas.microsoft.com/office/powerpoint/2010/main" val="279406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20</a:t>
            </a:fld>
            <a:endParaRPr lang="en-US"/>
          </a:p>
        </p:txBody>
      </p:sp>
    </p:spTree>
    <p:extLst>
      <p:ext uri="{BB962C8B-B14F-4D97-AF65-F5344CB8AC3E}">
        <p14:creationId xmlns:p14="http://schemas.microsoft.com/office/powerpoint/2010/main" val="13242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C372FAE-57D4-1B4E-B6E6-BACB6BC49AE9}" type="slidenum">
              <a:rPr lang="en-US" smtClean="0"/>
              <a:t>7</a:t>
            </a:fld>
            <a:endParaRPr lang="en-US"/>
          </a:p>
        </p:txBody>
      </p:sp>
    </p:spTree>
    <p:extLst>
      <p:ext uri="{BB962C8B-B14F-4D97-AF65-F5344CB8AC3E}">
        <p14:creationId xmlns:p14="http://schemas.microsoft.com/office/powerpoint/2010/main" val="180534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799714A-EC05-274A-AA3E-F54B0F2AB8DF}" type="slidenum">
              <a:rPr lang="en-US" smtClean="0"/>
              <a:t>8</a:t>
            </a:fld>
            <a:endParaRPr lang="en-US"/>
          </a:p>
        </p:txBody>
      </p:sp>
    </p:spTree>
    <p:extLst>
      <p:ext uri="{BB962C8B-B14F-4D97-AF65-F5344CB8AC3E}">
        <p14:creationId xmlns:p14="http://schemas.microsoft.com/office/powerpoint/2010/main" val="445685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799714A-EC05-274A-AA3E-F54B0F2AB8DF}" type="slidenum">
              <a:rPr lang="en-US" smtClean="0"/>
              <a:t>9</a:t>
            </a:fld>
            <a:endParaRPr lang="en-US"/>
          </a:p>
        </p:txBody>
      </p:sp>
    </p:spTree>
    <p:extLst>
      <p:ext uri="{BB962C8B-B14F-4D97-AF65-F5344CB8AC3E}">
        <p14:creationId xmlns:p14="http://schemas.microsoft.com/office/powerpoint/2010/main" val="445685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799714A-EC05-274A-AA3E-F54B0F2AB8DF}" type="slidenum">
              <a:rPr lang="en-US" smtClean="0"/>
              <a:t>10</a:t>
            </a:fld>
            <a:endParaRPr lang="en-US"/>
          </a:p>
        </p:txBody>
      </p:sp>
    </p:spTree>
    <p:extLst>
      <p:ext uri="{BB962C8B-B14F-4D97-AF65-F5344CB8AC3E}">
        <p14:creationId xmlns:p14="http://schemas.microsoft.com/office/powerpoint/2010/main" val="44568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799714A-EC05-274A-AA3E-F54B0F2AB8DF}" type="slidenum">
              <a:rPr lang="en-US" smtClean="0"/>
              <a:t>11</a:t>
            </a:fld>
            <a:endParaRPr lang="en-US"/>
          </a:p>
        </p:txBody>
      </p:sp>
    </p:spTree>
    <p:extLst>
      <p:ext uri="{BB962C8B-B14F-4D97-AF65-F5344CB8AC3E}">
        <p14:creationId xmlns:p14="http://schemas.microsoft.com/office/powerpoint/2010/main" val="44568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799714A-EC05-274A-AA3E-F54B0F2AB8DF}" type="slidenum">
              <a:rPr lang="en-US" smtClean="0"/>
              <a:t>12</a:t>
            </a:fld>
            <a:endParaRPr lang="en-US"/>
          </a:p>
        </p:txBody>
      </p:sp>
    </p:spTree>
    <p:extLst>
      <p:ext uri="{BB962C8B-B14F-4D97-AF65-F5344CB8AC3E}">
        <p14:creationId xmlns:p14="http://schemas.microsoft.com/office/powerpoint/2010/main" val="44568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14</a:t>
            </a:fld>
            <a:endParaRPr lang="en-US"/>
          </a:p>
        </p:txBody>
      </p:sp>
    </p:spTree>
    <p:extLst>
      <p:ext uri="{BB962C8B-B14F-4D97-AF65-F5344CB8AC3E}">
        <p14:creationId xmlns:p14="http://schemas.microsoft.com/office/powerpoint/2010/main" val="35545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15</a:t>
            </a:fld>
            <a:endParaRPr lang="en-US"/>
          </a:p>
        </p:txBody>
      </p:sp>
    </p:spTree>
    <p:extLst>
      <p:ext uri="{BB962C8B-B14F-4D97-AF65-F5344CB8AC3E}">
        <p14:creationId xmlns:p14="http://schemas.microsoft.com/office/powerpoint/2010/main" val="1530789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30938"/>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831704"/>
            <a:ext cx="3313355" cy="1578932"/>
          </a:xfrm>
        </p:spPr>
        <p:txBody>
          <a:bodyPr anchor="ctr">
            <a:normAutofit/>
          </a:bodyPr>
          <a:lstStyle>
            <a:lvl1pPr>
              <a:defRPr sz="3200"/>
            </a:lvl1pPr>
          </a:lstStyle>
          <a:p>
            <a:br>
              <a:rPr lang="en-US" dirty="0"/>
            </a:br>
            <a:br>
              <a:rPr lang="en-US" dirty="0"/>
            </a:br>
            <a:r>
              <a:rPr lang="en-US" dirty="0"/>
              <a:t>Lecture Title</a:t>
            </a:r>
            <a:br>
              <a:rPr lang="en-US" dirty="0"/>
            </a:br>
            <a:br>
              <a:rPr lang="en-US" dirty="0"/>
            </a:br>
            <a:endParaRPr lang="en-US" dirty="0"/>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44277" y="715266"/>
            <a:ext cx="3325053" cy="5422103"/>
          </a:xfrm>
          <a:prstGeom prst="rect">
            <a:avLst/>
          </a:prstGeom>
        </p:spPr>
      </p:pic>
      <p:pic>
        <p:nvPicPr>
          <p:cNvPr id="72" name="Picture 71"/>
          <p:cNvPicPr>
            <a:picLocks noChangeAspect="1"/>
          </p:cNvPicPr>
          <p:nvPr userDrawn="1"/>
        </p:nvPicPr>
        <p:blipFill>
          <a:blip r:embed="rId3"/>
          <a:stretch>
            <a:fillRect/>
          </a:stretch>
        </p:blipFill>
        <p:spPr>
          <a:xfrm>
            <a:off x="4904207" y="641083"/>
            <a:ext cx="2791993" cy="1162305"/>
          </a:xfrm>
          <a:prstGeom prst="rect">
            <a:avLst/>
          </a:prstGeom>
        </p:spPr>
      </p:pic>
    </p:spTree>
    <p:extLst>
      <p:ext uri="{BB962C8B-B14F-4D97-AF65-F5344CB8AC3E}">
        <p14:creationId xmlns:p14="http://schemas.microsoft.com/office/powerpoint/2010/main" val="294479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98714DF3-86AC-4011-BBCB-159D361877BB}" type="slidenum">
              <a:rPr lang="en-US" smtClean="0"/>
              <a:pPr/>
              <a:t>‹#›</a:t>
            </a:fld>
            <a:endParaRPr lang="en-US" dirty="0"/>
          </a:p>
        </p:txBody>
      </p:sp>
    </p:spTree>
    <p:extLst>
      <p:ext uri="{BB962C8B-B14F-4D97-AF65-F5344CB8AC3E}">
        <p14:creationId xmlns:p14="http://schemas.microsoft.com/office/powerpoint/2010/main" val="390743350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658B6B06-6E22-40A6-BF5F-7B01555206D9}"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57356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07206BD5-5D94-4599-B334-D25178E51AAF}" type="slidenum">
              <a:rPr lang="en-US" smtClean="0"/>
              <a:pPr/>
              <a:t>‹#›</a:t>
            </a:fld>
            <a:endParaRPr lang="en-US" dirty="0"/>
          </a:p>
        </p:txBody>
      </p:sp>
    </p:spTree>
    <p:extLst>
      <p:ext uri="{BB962C8B-B14F-4D97-AF65-F5344CB8AC3E}">
        <p14:creationId xmlns:p14="http://schemas.microsoft.com/office/powerpoint/2010/main" val="22276784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835F4617-8195-498D-A18D-8F3FE6531D84}" type="slidenum">
              <a:rPr lang="en-US" smtClean="0"/>
              <a:pPr/>
              <a:t>‹#›</a:t>
            </a:fld>
            <a:endParaRPr lang="en-US" dirty="0"/>
          </a:p>
        </p:txBody>
      </p:sp>
    </p:spTree>
    <p:extLst>
      <p:ext uri="{BB962C8B-B14F-4D97-AF65-F5344CB8AC3E}">
        <p14:creationId xmlns:p14="http://schemas.microsoft.com/office/powerpoint/2010/main" val="173674384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5BC230-D0DA-428C-B119-86767C0E109E}" type="slidenum">
              <a:rPr lang="en-US" smtClean="0"/>
              <a:pPr/>
              <a:t>‹#›</a:t>
            </a:fld>
            <a:endParaRPr lang="en-US" dirty="0"/>
          </a:p>
        </p:txBody>
      </p:sp>
    </p:spTree>
    <p:extLst>
      <p:ext uri="{BB962C8B-B14F-4D97-AF65-F5344CB8AC3E}">
        <p14:creationId xmlns:p14="http://schemas.microsoft.com/office/powerpoint/2010/main" val="285026769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9" name="Picture 48"/>
          <p:cNvPicPr>
            <a:picLocks noChangeAspect="1"/>
          </p:cNvPicPr>
          <p:nvPr userDrawn="1"/>
        </p:nvPicPr>
        <p:blipFill>
          <a:blip r:embed="rId2"/>
          <a:stretch>
            <a:fillRect/>
          </a:stretch>
        </p:blipFill>
        <p:spPr>
          <a:xfrm>
            <a:off x="1044277" y="715266"/>
            <a:ext cx="3325053" cy="5422103"/>
          </a:xfrm>
          <a:prstGeom prst="rect">
            <a:avLst/>
          </a:prstGeom>
        </p:spPr>
      </p:pic>
      <p:pic>
        <p:nvPicPr>
          <p:cNvPr id="50" name="Picture 49"/>
          <p:cNvPicPr>
            <a:picLocks noChangeAspect="1"/>
          </p:cNvPicPr>
          <p:nvPr userDrawn="1"/>
        </p:nvPicPr>
        <p:blipFill>
          <a:blip r:embed="rId3"/>
          <a:stretch>
            <a:fillRect/>
          </a:stretch>
        </p:blipFill>
        <p:spPr>
          <a:xfrm>
            <a:off x="4904207" y="641083"/>
            <a:ext cx="2791993" cy="1162305"/>
          </a:xfrm>
          <a:prstGeom prst="rect">
            <a:avLst/>
          </a:prstGeom>
        </p:spPr>
      </p:pic>
    </p:spTree>
    <p:extLst>
      <p:ext uri="{BB962C8B-B14F-4D97-AF65-F5344CB8AC3E}">
        <p14:creationId xmlns:p14="http://schemas.microsoft.com/office/powerpoint/2010/main" val="37658758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5851" y="5834474"/>
            <a:ext cx="2321100" cy="689699"/>
          </a:xfrm>
          <a:prstGeom prst="rect">
            <a:avLst/>
          </a:prstGeom>
        </p:spPr>
      </p:pic>
      <p:pic>
        <p:nvPicPr>
          <p:cNvPr id="4" name="Picture 3"/>
          <p:cNvPicPr>
            <a:picLocks noChangeAspect="1"/>
          </p:cNvPicPr>
          <p:nvPr userDrawn="1"/>
        </p:nvPicPr>
        <p:blipFill>
          <a:blip r:embed="rId10"/>
          <a:stretch>
            <a:fillRect/>
          </a:stretch>
        </p:blipFill>
        <p:spPr>
          <a:xfrm>
            <a:off x="7811241" y="362263"/>
            <a:ext cx="866775" cy="1838325"/>
          </a:xfrm>
          <a:prstGeom prst="rect">
            <a:avLst/>
          </a:prstGeom>
        </p:spPr>
      </p:pic>
    </p:spTree>
    <p:extLst>
      <p:ext uri="{BB962C8B-B14F-4D97-AF65-F5344CB8AC3E}">
        <p14:creationId xmlns:p14="http://schemas.microsoft.com/office/powerpoint/2010/main" val="271476152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Lst>
  <p:hf sldNum="0" hdr="0" ft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Programming Fundamentals</a:t>
            </a:r>
          </a:p>
        </p:txBody>
      </p:sp>
      <p:sp>
        <p:nvSpPr>
          <p:cNvPr id="6" name="Subtitle 5"/>
          <p:cNvSpPr>
            <a:spLocks noGrp="1"/>
          </p:cNvSpPr>
          <p:nvPr>
            <p:ph type="subTitle" idx="1"/>
          </p:nvPr>
        </p:nvSpPr>
        <p:spPr/>
        <p:txBody>
          <a:bodyPr/>
          <a:lstStyle/>
          <a:p>
            <a:r>
              <a:rPr lang="en-US" dirty="0"/>
              <a:t>Installations</a:t>
            </a:r>
          </a:p>
          <a:p>
            <a:r>
              <a:rPr lang="en-US" dirty="0"/>
              <a:t>Number Systems</a:t>
            </a:r>
          </a:p>
          <a:p>
            <a:r>
              <a:rPr lang="en-US" dirty="0"/>
              <a:t>Getting Started with Java</a:t>
            </a:r>
          </a:p>
        </p:txBody>
      </p:sp>
      <p:sp>
        <p:nvSpPr>
          <p:cNvPr id="7" name="Text Placeholder 6"/>
          <p:cNvSpPr>
            <a:spLocks noGrp="1"/>
          </p:cNvSpPr>
          <p:nvPr>
            <p:ph type="body" sz="quarter" idx="13"/>
          </p:nvPr>
        </p:nvSpPr>
        <p:spPr/>
        <p:txBody>
          <a:bodyPr/>
          <a:lstStyle/>
          <a:p>
            <a:r>
              <a:rPr lang="en-US" dirty="0"/>
              <a:t>Rishab Kapoor</a:t>
            </a:r>
          </a:p>
        </p:txBody>
      </p:sp>
    </p:spTree>
    <p:extLst>
      <p:ext uri="{BB962C8B-B14F-4D97-AF65-F5344CB8AC3E}">
        <p14:creationId xmlns:p14="http://schemas.microsoft.com/office/powerpoint/2010/main" val="388243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4" y="2579987"/>
            <a:ext cx="6981713" cy="1362075"/>
          </a:xfrm>
        </p:spPr>
        <p:txBody>
          <a:bodyPr anchor="ctr"/>
          <a:lstStyle/>
          <a:p>
            <a:r>
              <a:rPr lang="en-US" dirty="0"/>
              <a:t>Largest of three numbers</a:t>
            </a:r>
          </a:p>
        </p:txBody>
      </p:sp>
      <p:sp>
        <p:nvSpPr>
          <p:cNvPr id="3" name="Footer Placeholder 2"/>
          <p:cNvSpPr>
            <a:spLocks noGrp="1"/>
          </p:cNvSpPr>
          <p:nvPr>
            <p:ph type="ftr" sz="quarter" idx="3"/>
          </p:nvPr>
        </p:nvSpPr>
        <p:spPr/>
        <p:txBody>
          <a:bodyPr/>
          <a:lstStyle/>
          <a:p>
            <a:fld id="{8797C696-D874-4562-8D4A-0B5C22799341}" type="slidenum">
              <a:rPr lang="en-US" smtClean="0"/>
              <a:t>10</a:t>
            </a:fld>
            <a:endParaRPr lang="en-US" dirty="0"/>
          </a:p>
        </p:txBody>
      </p:sp>
    </p:spTree>
    <p:extLst>
      <p:ext uri="{BB962C8B-B14F-4D97-AF65-F5344CB8AC3E}">
        <p14:creationId xmlns:p14="http://schemas.microsoft.com/office/powerpoint/2010/main" val="249485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4" y="2593365"/>
            <a:ext cx="6981713" cy="1362075"/>
          </a:xfrm>
        </p:spPr>
        <p:txBody>
          <a:bodyPr anchor="ctr"/>
          <a:lstStyle/>
          <a:p>
            <a:r>
              <a:rPr lang="en-US" dirty="0"/>
              <a:t>Print sum of numbers from </a:t>
            </a:r>
            <a:br>
              <a:rPr lang="en-US" dirty="0"/>
            </a:br>
            <a:r>
              <a:rPr lang="en-US" dirty="0"/>
              <a:t>1 to N</a:t>
            </a:r>
          </a:p>
        </p:txBody>
      </p:sp>
      <p:sp>
        <p:nvSpPr>
          <p:cNvPr id="3" name="Footer Placeholder 2"/>
          <p:cNvSpPr>
            <a:spLocks noGrp="1"/>
          </p:cNvSpPr>
          <p:nvPr>
            <p:ph type="ftr" sz="quarter" idx="3"/>
          </p:nvPr>
        </p:nvSpPr>
        <p:spPr/>
        <p:txBody>
          <a:bodyPr/>
          <a:lstStyle/>
          <a:p>
            <a:fld id="{85D86B77-7B8A-460A-8BAE-E0B7726B2C15}" type="slidenum">
              <a:rPr lang="en-US" smtClean="0"/>
              <a:t>11</a:t>
            </a:fld>
            <a:endParaRPr lang="en-US" dirty="0"/>
          </a:p>
        </p:txBody>
      </p:sp>
    </p:spTree>
    <p:extLst>
      <p:ext uri="{BB962C8B-B14F-4D97-AF65-F5344CB8AC3E}">
        <p14:creationId xmlns:p14="http://schemas.microsoft.com/office/powerpoint/2010/main" val="108871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5" y="2746289"/>
            <a:ext cx="6981713" cy="1362075"/>
          </a:xfrm>
        </p:spPr>
        <p:txBody>
          <a:bodyPr anchor="ctr"/>
          <a:lstStyle/>
          <a:p>
            <a:r>
              <a:rPr lang="en-US" dirty="0"/>
              <a:t>Change Code to take User Input</a:t>
            </a:r>
          </a:p>
        </p:txBody>
      </p:sp>
      <p:sp>
        <p:nvSpPr>
          <p:cNvPr id="3" name="Footer Placeholder 2"/>
          <p:cNvSpPr>
            <a:spLocks noGrp="1"/>
          </p:cNvSpPr>
          <p:nvPr>
            <p:ph type="ftr" sz="quarter" idx="3"/>
          </p:nvPr>
        </p:nvSpPr>
        <p:spPr/>
        <p:txBody>
          <a:bodyPr/>
          <a:lstStyle/>
          <a:p>
            <a:fld id="{2753C90A-173D-47D9-86CA-7DA511233CDD}" type="slidenum">
              <a:rPr lang="en-US" smtClean="0"/>
              <a:t>12</a:t>
            </a:fld>
            <a:endParaRPr lang="en-US" dirty="0"/>
          </a:p>
        </p:txBody>
      </p:sp>
    </p:spTree>
    <p:extLst>
      <p:ext uri="{BB962C8B-B14F-4D97-AF65-F5344CB8AC3E}">
        <p14:creationId xmlns:p14="http://schemas.microsoft.com/office/powerpoint/2010/main" val="417597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do these problems</a:t>
            </a:r>
          </a:p>
        </p:txBody>
      </p:sp>
      <p:sp>
        <p:nvSpPr>
          <p:cNvPr id="2" name="Content Placeholder 1"/>
          <p:cNvSpPr>
            <a:spLocks noGrp="1"/>
          </p:cNvSpPr>
          <p:nvPr>
            <p:ph idx="1"/>
          </p:nvPr>
        </p:nvSpPr>
        <p:spPr/>
        <p:txBody>
          <a:bodyPr anchor="ctr">
            <a:normAutofit/>
          </a:bodyPr>
          <a:lstStyle/>
          <a:p>
            <a:r>
              <a:rPr lang="en-US" sz="2000" dirty="0"/>
              <a:t>Check if a number is prime</a:t>
            </a:r>
          </a:p>
          <a:p>
            <a:r>
              <a:rPr lang="en-US" sz="2000" dirty="0"/>
              <a:t>Nth Fibonacci number</a:t>
            </a:r>
          </a:p>
          <a:p>
            <a:r>
              <a:rPr lang="en-US" sz="2000" dirty="0"/>
              <a:t>Reverse a number</a:t>
            </a:r>
          </a:p>
        </p:txBody>
      </p:sp>
      <p:sp>
        <p:nvSpPr>
          <p:cNvPr id="3" name="Footer Placeholder 2"/>
          <p:cNvSpPr>
            <a:spLocks noGrp="1"/>
          </p:cNvSpPr>
          <p:nvPr>
            <p:ph type="ftr" sz="quarter" idx="3"/>
          </p:nvPr>
        </p:nvSpPr>
        <p:spPr/>
        <p:txBody>
          <a:bodyPr/>
          <a:lstStyle/>
          <a:p>
            <a:fld id="{3ACE5C37-D2D9-4502-9972-DC9C174DA6AB}" type="slidenum">
              <a:rPr lang="en-US" smtClean="0"/>
              <a:t>13</a:t>
            </a:fld>
            <a:endParaRPr lang="en-US" dirty="0"/>
          </a:p>
        </p:txBody>
      </p:sp>
    </p:spTree>
    <p:extLst>
      <p:ext uri="{BB962C8B-B14F-4D97-AF65-F5344CB8AC3E}">
        <p14:creationId xmlns:p14="http://schemas.microsoft.com/office/powerpoint/2010/main" val="243282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2" name="Content Placeholder 1"/>
          <p:cNvSpPr>
            <a:spLocks noGrp="1"/>
          </p:cNvSpPr>
          <p:nvPr>
            <p:ph idx="1"/>
          </p:nvPr>
        </p:nvSpPr>
        <p:spPr/>
        <p:txBody>
          <a:bodyPr anchor="ctr">
            <a:normAutofit/>
          </a:bodyPr>
          <a:lstStyle/>
          <a:p>
            <a:r>
              <a:rPr lang="en-US" sz="2000" dirty="0"/>
              <a:t>Find all prime numbers between 2 to N</a:t>
            </a:r>
          </a:p>
          <a:p>
            <a:r>
              <a:rPr lang="en-US" sz="2000" dirty="0"/>
              <a:t>Print all Fibonacci number less than N</a:t>
            </a:r>
          </a:p>
          <a:p>
            <a:r>
              <a:rPr lang="en-US" sz="2000" dirty="0"/>
              <a:t>Sum of odd placed digits and even placed digits</a:t>
            </a:r>
          </a:p>
        </p:txBody>
      </p:sp>
      <p:sp>
        <p:nvSpPr>
          <p:cNvPr id="3" name="Footer Placeholder 2"/>
          <p:cNvSpPr>
            <a:spLocks noGrp="1"/>
          </p:cNvSpPr>
          <p:nvPr>
            <p:ph type="ftr" sz="quarter" idx="3"/>
          </p:nvPr>
        </p:nvSpPr>
        <p:spPr/>
        <p:txBody>
          <a:bodyPr/>
          <a:lstStyle/>
          <a:p>
            <a:fld id="{2E268A4F-E411-4495-9119-380877A629EB}" type="slidenum">
              <a:rPr lang="en-US" smtClean="0"/>
              <a:t>14</a:t>
            </a:fld>
            <a:endParaRPr lang="en-US" dirty="0"/>
          </a:p>
        </p:txBody>
      </p:sp>
    </p:spTree>
    <p:extLst>
      <p:ext uri="{BB962C8B-B14F-4D97-AF65-F5344CB8AC3E}">
        <p14:creationId xmlns:p14="http://schemas.microsoft.com/office/powerpoint/2010/main" val="18729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work with High Level?</a:t>
            </a:r>
          </a:p>
        </p:txBody>
      </p:sp>
      <p:sp>
        <p:nvSpPr>
          <p:cNvPr id="4" name="Footer Placeholder 3"/>
          <p:cNvSpPr>
            <a:spLocks noGrp="1"/>
          </p:cNvSpPr>
          <p:nvPr>
            <p:ph type="ftr" sz="quarter" idx="11"/>
          </p:nvPr>
        </p:nvSpPr>
        <p:spPr/>
        <p:txBody>
          <a:bodyPr/>
          <a:lstStyle/>
          <a:p>
            <a:fld id="{66AD3931-3B7E-43BE-AE03-9CED457C12E6}" type="slidenum">
              <a:rPr lang="en-US" smtClean="0"/>
              <a:t>15</a:t>
            </a:fld>
            <a:endParaRPr lang="en-US" dirty="0"/>
          </a:p>
        </p:txBody>
      </p:sp>
      <p:sp>
        <p:nvSpPr>
          <p:cNvPr id="3" name="Rectangle 2"/>
          <p:cNvSpPr/>
          <p:nvPr/>
        </p:nvSpPr>
        <p:spPr>
          <a:xfrm>
            <a:off x="1053628" y="2836324"/>
            <a:ext cx="1845733"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sum = I + j;</a:t>
            </a:r>
          </a:p>
        </p:txBody>
      </p:sp>
      <p:sp>
        <p:nvSpPr>
          <p:cNvPr id="21" name="Rectangle 20"/>
          <p:cNvSpPr/>
          <p:nvPr/>
        </p:nvSpPr>
        <p:spPr>
          <a:xfrm>
            <a:off x="3589867" y="2116657"/>
            <a:ext cx="2116666" cy="29633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Magic Box</a:t>
            </a:r>
          </a:p>
        </p:txBody>
      </p:sp>
      <p:sp>
        <p:nvSpPr>
          <p:cNvPr id="31" name="Rectangle 30"/>
          <p:cNvSpPr/>
          <p:nvPr/>
        </p:nvSpPr>
        <p:spPr>
          <a:xfrm>
            <a:off x="6394625" y="2836324"/>
            <a:ext cx="1845733"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000000 00001 00010 00110 00000 100000</a:t>
            </a:r>
          </a:p>
          <a:p>
            <a:pPr algn="ctr"/>
            <a:endParaRPr lang="en-US" dirty="0">
              <a:solidFill>
                <a:srgbClr val="FFFFFF"/>
              </a:solidFill>
            </a:endParaRPr>
          </a:p>
        </p:txBody>
      </p:sp>
      <p:cxnSp>
        <p:nvCxnSpPr>
          <p:cNvPr id="8" name="Straight Arrow Connector 7"/>
          <p:cNvCxnSpPr>
            <a:stCxn id="3" idx="3"/>
            <a:endCxn id="21" idx="1"/>
          </p:cNvCxnSpPr>
          <p:nvPr/>
        </p:nvCxnSpPr>
        <p:spPr>
          <a:xfrm>
            <a:off x="2899361" y="3598324"/>
            <a:ext cx="690506"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706533" y="3598324"/>
            <a:ext cx="690506"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301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the Magic Box</a:t>
            </a:r>
            <a:endParaRPr lang="en-US" sz="2000" i="1" baseline="30000" dirty="0">
              <a:latin typeface="Symbol" charset="2"/>
              <a:cs typeface="Symbol" charset="2"/>
            </a:endParaRPr>
          </a:p>
        </p:txBody>
      </p:sp>
      <p:sp>
        <p:nvSpPr>
          <p:cNvPr id="3" name="Footer Placeholder 2"/>
          <p:cNvSpPr>
            <a:spLocks noGrp="1"/>
          </p:cNvSpPr>
          <p:nvPr>
            <p:ph type="ftr" sz="quarter" idx="11"/>
          </p:nvPr>
        </p:nvSpPr>
        <p:spPr/>
        <p:txBody>
          <a:bodyPr/>
          <a:lstStyle/>
          <a:p>
            <a:fld id="{AE75B82F-3A04-49CE-9D14-5A23DE5EF7CB}" type="slidenum">
              <a:rPr lang="en-US" smtClean="0"/>
              <a:t>16</a:t>
            </a:fld>
            <a:endParaRPr lang="en-US" dirty="0"/>
          </a:p>
        </p:txBody>
      </p:sp>
      <p:grpSp>
        <p:nvGrpSpPr>
          <p:cNvPr id="57" name="Group 56"/>
          <p:cNvGrpSpPr/>
          <p:nvPr/>
        </p:nvGrpSpPr>
        <p:grpSpPr>
          <a:xfrm>
            <a:off x="3107715" y="1764247"/>
            <a:ext cx="2928570" cy="3874553"/>
            <a:chOff x="2777963" y="1764247"/>
            <a:chExt cx="2928570" cy="3874553"/>
          </a:xfrm>
        </p:grpSpPr>
        <p:grpSp>
          <p:nvGrpSpPr>
            <p:cNvPr id="54" name="Group 53"/>
            <p:cNvGrpSpPr/>
            <p:nvPr/>
          </p:nvGrpSpPr>
          <p:grpSpPr>
            <a:xfrm>
              <a:off x="2777963" y="1764247"/>
              <a:ext cx="2928570" cy="3874553"/>
              <a:chOff x="3589867" y="2116657"/>
              <a:chExt cx="2116666" cy="2963333"/>
            </a:xfrm>
          </p:grpSpPr>
          <p:sp>
            <p:nvSpPr>
              <p:cNvPr id="50" name="Rectangle 49"/>
              <p:cNvSpPr/>
              <p:nvPr/>
            </p:nvSpPr>
            <p:spPr>
              <a:xfrm>
                <a:off x="3589867" y="2116657"/>
                <a:ext cx="2116666" cy="29633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3692363" y="2372267"/>
                <a:ext cx="1913466" cy="282472"/>
              </a:xfrm>
              <a:prstGeom prst="rect">
                <a:avLst/>
              </a:prstGeom>
              <a:noFill/>
            </p:spPr>
            <p:txBody>
              <a:bodyPr wrap="square" rtlCol="0">
                <a:spAutoFit/>
              </a:bodyPr>
              <a:lstStyle/>
              <a:p>
                <a:pPr algn="ctr"/>
                <a:r>
                  <a:rPr lang="en-US" dirty="0">
                    <a:solidFill>
                      <a:srgbClr val="FFFFFF"/>
                    </a:solidFill>
                  </a:rPr>
                  <a:t>Magic Box</a:t>
                </a:r>
              </a:p>
            </p:txBody>
          </p:sp>
        </p:grpSp>
        <p:sp>
          <p:nvSpPr>
            <p:cNvPr id="55" name="Rectangle 54"/>
            <p:cNvSpPr/>
            <p:nvPr/>
          </p:nvSpPr>
          <p:spPr>
            <a:xfrm>
              <a:off x="3277048" y="2760134"/>
              <a:ext cx="1930400" cy="948266"/>
            </a:xfrm>
            <a:prstGeom prst="rect">
              <a:avLst/>
            </a:prstGeom>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56" name="Rectangle 55"/>
            <p:cNvSpPr/>
            <p:nvPr/>
          </p:nvSpPr>
          <p:spPr>
            <a:xfrm>
              <a:off x="3277048" y="4284134"/>
              <a:ext cx="1930400" cy="948266"/>
            </a:xfrm>
            <a:prstGeom prst="rect">
              <a:avLst/>
            </a:prstGeom>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a:t>
              </a:r>
            </a:p>
          </p:txBody>
        </p:sp>
      </p:grpSp>
    </p:spTree>
    <p:extLst>
      <p:ext uri="{BB962C8B-B14F-4D97-AF65-F5344CB8AC3E}">
        <p14:creationId xmlns:p14="http://schemas.microsoft.com/office/powerpoint/2010/main" val="343992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Java Virtual Machine</a:t>
            </a:r>
          </a:p>
        </p:txBody>
      </p:sp>
      <p:sp>
        <p:nvSpPr>
          <p:cNvPr id="2" name="Footer Placeholder 1"/>
          <p:cNvSpPr>
            <a:spLocks noGrp="1"/>
          </p:cNvSpPr>
          <p:nvPr>
            <p:ph type="ftr" sz="quarter" idx="3"/>
          </p:nvPr>
        </p:nvSpPr>
        <p:spPr/>
        <p:txBody>
          <a:bodyPr/>
          <a:lstStyle/>
          <a:p>
            <a:fld id="{A2E4C090-98A8-46EB-B8FF-15F6D7037B36}" type="slidenum">
              <a:rPr lang="en-US" smtClean="0"/>
              <a:t>17</a:t>
            </a:fld>
            <a:endParaRPr lang="en-US" dirty="0"/>
          </a:p>
        </p:txBody>
      </p:sp>
    </p:spTree>
    <p:extLst>
      <p:ext uri="{BB962C8B-B14F-4D97-AF65-F5344CB8AC3E}">
        <p14:creationId xmlns:p14="http://schemas.microsoft.com/office/powerpoint/2010/main" val="314352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2" name="Content Placeholder 1"/>
          <p:cNvSpPr>
            <a:spLocks noGrp="1"/>
          </p:cNvSpPr>
          <p:nvPr>
            <p:ph idx="1"/>
          </p:nvPr>
        </p:nvSpPr>
        <p:spPr/>
        <p:txBody>
          <a:bodyPr anchor="ctr">
            <a:normAutofit/>
          </a:bodyPr>
          <a:lstStyle/>
          <a:p>
            <a:r>
              <a:rPr lang="en-US" sz="2000" dirty="0"/>
              <a:t>Print the following pattern </a:t>
            </a:r>
          </a:p>
          <a:p>
            <a:pPr marL="365760" lvl="1" indent="0">
              <a:buNone/>
            </a:pPr>
            <a:r>
              <a:rPr lang="da-DK" dirty="0"/>
              <a:t>1</a:t>
            </a:r>
          </a:p>
          <a:p>
            <a:pPr marL="365760" lvl="1" indent="0">
              <a:buNone/>
            </a:pPr>
            <a:r>
              <a:rPr lang="da-DK" dirty="0"/>
              <a:t>2 3</a:t>
            </a:r>
          </a:p>
          <a:p>
            <a:pPr marL="365760" lvl="1" indent="0">
              <a:buNone/>
            </a:pPr>
            <a:r>
              <a:rPr lang="da-DK" dirty="0"/>
              <a:t>4 5 6</a:t>
            </a:r>
          </a:p>
          <a:p>
            <a:pPr marL="365760" lvl="1" indent="0">
              <a:buNone/>
            </a:pPr>
            <a:r>
              <a:rPr lang="da-DK" dirty="0"/>
              <a:t>7 8 9 10</a:t>
            </a:r>
          </a:p>
          <a:p>
            <a:pPr marL="68580" indent="0">
              <a:buNone/>
            </a:pPr>
            <a:endParaRPr lang="en-US" sz="2000" dirty="0"/>
          </a:p>
        </p:txBody>
      </p:sp>
      <p:sp>
        <p:nvSpPr>
          <p:cNvPr id="3" name="Footer Placeholder 2"/>
          <p:cNvSpPr>
            <a:spLocks noGrp="1"/>
          </p:cNvSpPr>
          <p:nvPr>
            <p:ph type="ftr" sz="quarter" idx="3"/>
          </p:nvPr>
        </p:nvSpPr>
        <p:spPr/>
        <p:txBody>
          <a:bodyPr/>
          <a:lstStyle/>
          <a:p>
            <a:fld id="{200D894D-E16E-4B7D-BD74-864C2144E70F}" type="slidenum">
              <a:rPr lang="en-US" smtClean="0"/>
              <a:t>18</a:t>
            </a:fld>
            <a:endParaRPr lang="en-US" dirty="0"/>
          </a:p>
        </p:txBody>
      </p:sp>
    </p:spTree>
    <p:extLst>
      <p:ext uri="{BB962C8B-B14F-4D97-AF65-F5344CB8AC3E}">
        <p14:creationId xmlns:p14="http://schemas.microsoft.com/office/powerpoint/2010/main" val="1576271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2" name="Content Placeholder 1"/>
          <p:cNvSpPr>
            <a:spLocks noGrp="1"/>
          </p:cNvSpPr>
          <p:nvPr>
            <p:ph idx="1"/>
          </p:nvPr>
        </p:nvSpPr>
        <p:spPr/>
        <p:txBody>
          <a:bodyPr anchor="ctr">
            <a:normAutofit/>
          </a:bodyPr>
          <a:lstStyle/>
          <a:p>
            <a:r>
              <a:rPr lang="en-US" sz="2000" dirty="0"/>
              <a:t>Print the following pattern </a:t>
            </a:r>
          </a:p>
          <a:p>
            <a:pPr marL="640080" lvl="2" indent="0">
              <a:buNone/>
            </a:pPr>
            <a:r>
              <a:rPr lang="en-US" sz="2400" dirty="0"/>
              <a:t>          1</a:t>
            </a:r>
          </a:p>
          <a:p>
            <a:pPr marL="640080" lvl="2" indent="0">
              <a:buNone/>
            </a:pPr>
            <a:r>
              <a:rPr lang="en-US" sz="2400" dirty="0"/>
              <a:t>       2 3 2</a:t>
            </a:r>
          </a:p>
          <a:p>
            <a:pPr marL="640080" lvl="2" indent="0">
              <a:buNone/>
            </a:pPr>
            <a:r>
              <a:rPr lang="en-US" sz="2400" dirty="0"/>
              <a:t>    3 4 5 4 3</a:t>
            </a:r>
          </a:p>
          <a:p>
            <a:pPr marL="640080" lvl="2" indent="0">
              <a:buNone/>
            </a:pPr>
            <a:r>
              <a:rPr lang="en-US" sz="2400" dirty="0"/>
              <a:t> 4 5 6 7 6 5 4</a:t>
            </a:r>
          </a:p>
        </p:txBody>
      </p:sp>
      <p:sp>
        <p:nvSpPr>
          <p:cNvPr id="3" name="Footer Placeholder 2"/>
          <p:cNvSpPr>
            <a:spLocks noGrp="1"/>
          </p:cNvSpPr>
          <p:nvPr>
            <p:ph type="ftr" sz="quarter" idx="3"/>
          </p:nvPr>
        </p:nvSpPr>
        <p:spPr/>
        <p:txBody>
          <a:bodyPr/>
          <a:lstStyle/>
          <a:p>
            <a:fld id="{F400F29E-FFA5-4DB2-9350-63071131442F}" type="slidenum">
              <a:rPr lang="en-US" smtClean="0"/>
              <a:t>19</a:t>
            </a:fld>
            <a:endParaRPr lang="en-US" dirty="0"/>
          </a:p>
        </p:txBody>
      </p:sp>
    </p:spTree>
    <p:extLst>
      <p:ext uri="{BB962C8B-B14F-4D97-AF65-F5344CB8AC3E}">
        <p14:creationId xmlns:p14="http://schemas.microsoft.com/office/powerpoint/2010/main" val="323904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Eclipse?</a:t>
            </a:r>
          </a:p>
        </p:txBody>
      </p:sp>
      <p:sp>
        <p:nvSpPr>
          <p:cNvPr id="7" name="Footer Placeholder 6"/>
          <p:cNvSpPr>
            <a:spLocks noGrp="1"/>
          </p:cNvSpPr>
          <p:nvPr>
            <p:ph type="ftr" sz="quarter" idx="3"/>
          </p:nvPr>
        </p:nvSpPr>
        <p:spPr/>
        <p:txBody>
          <a:bodyPr/>
          <a:lstStyle/>
          <a:p>
            <a:fld id="{4A9CE70F-AF36-409B-9C8C-DED66CBAE39B}" type="slidenum">
              <a:rPr lang="en-US" smtClean="0"/>
              <a:t>2</a:t>
            </a:fld>
            <a:endParaRPr lang="en-US" dirty="0"/>
          </a:p>
        </p:txBody>
      </p:sp>
    </p:spTree>
    <p:extLst>
      <p:ext uri="{BB962C8B-B14F-4D97-AF65-F5344CB8AC3E}">
        <p14:creationId xmlns:p14="http://schemas.microsoft.com/office/powerpoint/2010/main" val="3992104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2" name="Content Placeholder 1"/>
          <p:cNvSpPr>
            <a:spLocks noGrp="1"/>
          </p:cNvSpPr>
          <p:nvPr>
            <p:ph idx="1"/>
          </p:nvPr>
        </p:nvSpPr>
        <p:spPr/>
        <p:txBody>
          <a:bodyPr anchor="ctr">
            <a:normAutofit/>
          </a:bodyPr>
          <a:lstStyle/>
          <a:p>
            <a:endParaRPr lang="en-US" sz="2000" dirty="0"/>
          </a:p>
          <a:p>
            <a:r>
              <a:rPr lang="en-US" sz="2000" dirty="0"/>
              <a:t>Print the following pattern </a:t>
            </a:r>
          </a:p>
          <a:p>
            <a:pPr marL="640080" lvl="2" indent="0">
              <a:buNone/>
            </a:pPr>
            <a:r>
              <a:rPr lang="en-US" sz="2400" dirty="0"/>
              <a:t> 	       1</a:t>
            </a:r>
          </a:p>
          <a:p>
            <a:pPr marL="640080" lvl="2" indent="0">
              <a:buNone/>
            </a:pPr>
            <a:r>
              <a:rPr lang="en-US" sz="2400" dirty="0"/>
              <a:t>       2 3 2</a:t>
            </a:r>
          </a:p>
          <a:p>
            <a:pPr marL="640080" lvl="2" indent="0">
              <a:buNone/>
            </a:pPr>
            <a:r>
              <a:rPr lang="en-US" sz="2400" dirty="0"/>
              <a:t>    3 4 5 4 3</a:t>
            </a:r>
          </a:p>
          <a:p>
            <a:pPr marL="640080" lvl="2" indent="0">
              <a:buNone/>
            </a:pPr>
            <a:r>
              <a:rPr lang="en-US" sz="2400" dirty="0"/>
              <a:t>       2 3 2</a:t>
            </a:r>
          </a:p>
          <a:p>
            <a:pPr marL="640080" lvl="2" indent="0">
              <a:buNone/>
            </a:pPr>
            <a:r>
              <a:rPr lang="en-US" sz="2400" dirty="0"/>
              <a:t>          1</a:t>
            </a:r>
            <a:endParaRPr lang="en-US" sz="2000" dirty="0"/>
          </a:p>
        </p:txBody>
      </p:sp>
      <p:sp>
        <p:nvSpPr>
          <p:cNvPr id="3" name="Footer Placeholder 2"/>
          <p:cNvSpPr>
            <a:spLocks noGrp="1"/>
          </p:cNvSpPr>
          <p:nvPr>
            <p:ph type="ftr" sz="quarter" idx="3"/>
          </p:nvPr>
        </p:nvSpPr>
        <p:spPr/>
        <p:txBody>
          <a:bodyPr/>
          <a:lstStyle/>
          <a:p>
            <a:fld id="{CF1EC104-2D96-40AD-BC26-AC40133CA421}" type="slidenum">
              <a:rPr lang="en-US" smtClean="0"/>
              <a:t>20</a:t>
            </a:fld>
            <a:endParaRPr lang="en-US" dirty="0"/>
          </a:p>
        </p:txBody>
      </p:sp>
    </p:spTree>
    <p:extLst>
      <p:ext uri="{BB962C8B-B14F-4D97-AF65-F5344CB8AC3E}">
        <p14:creationId xmlns:p14="http://schemas.microsoft.com/office/powerpoint/2010/main" val="303196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6" name="Text Placeholder 5"/>
          <p:cNvSpPr>
            <a:spLocks noGrp="1"/>
          </p:cNvSpPr>
          <p:nvPr>
            <p:ph type="body" sz="quarter" idx="13"/>
          </p:nvPr>
        </p:nvSpPr>
        <p:spPr/>
        <p:txBody>
          <a:bodyPr/>
          <a:lstStyle/>
          <a:p>
            <a:r>
              <a:rPr lang="en-US"/>
              <a:t>Rishab Kapoor</a:t>
            </a:r>
            <a:endParaRPr lang="en-US" dirty="0"/>
          </a:p>
        </p:txBody>
      </p:sp>
    </p:spTree>
    <p:extLst>
      <p:ext uri="{BB962C8B-B14F-4D97-AF65-F5344CB8AC3E}">
        <p14:creationId xmlns:p14="http://schemas.microsoft.com/office/powerpoint/2010/main" val="135656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0972" y="2900829"/>
            <a:ext cx="7189385" cy="1362075"/>
          </a:xfrm>
        </p:spPr>
        <p:txBody>
          <a:bodyPr anchor="ctr"/>
          <a:lstStyle/>
          <a:p>
            <a:r>
              <a:rPr lang="en-US" dirty="0"/>
              <a:t>Any doubts on assignment?</a:t>
            </a:r>
          </a:p>
        </p:txBody>
      </p:sp>
      <p:sp>
        <p:nvSpPr>
          <p:cNvPr id="2" name="Footer Placeholder 1"/>
          <p:cNvSpPr>
            <a:spLocks noGrp="1"/>
          </p:cNvSpPr>
          <p:nvPr>
            <p:ph type="ftr" sz="quarter" idx="3"/>
          </p:nvPr>
        </p:nvSpPr>
        <p:spPr/>
        <p:txBody>
          <a:bodyPr/>
          <a:lstStyle/>
          <a:p>
            <a:fld id="{4B6E45E9-24A5-4B04-96D9-F2242C2BC0BC}" type="slidenum">
              <a:rPr lang="en-US" smtClean="0"/>
              <a:t>3</a:t>
            </a:fld>
            <a:endParaRPr lang="en-US" dirty="0"/>
          </a:p>
        </p:txBody>
      </p:sp>
    </p:spTree>
    <p:extLst>
      <p:ext uri="{BB962C8B-B14F-4D97-AF65-F5344CB8AC3E}">
        <p14:creationId xmlns:p14="http://schemas.microsoft.com/office/powerpoint/2010/main" val="365364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 – 4: Circular Jail Cell</a:t>
            </a:r>
          </a:p>
        </p:txBody>
      </p:sp>
      <p:sp>
        <p:nvSpPr>
          <p:cNvPr id="3" name="Content Placeholder 2"/>
          <p:cNvSpPr>
            <a:spLocks noGrp="1"/>
          </p:cNvSpPr>
          <p:nvPr>
            <p:ph idx="1"/>
          </p:nvPr>
        </p:nvSpPr>
        <p:spPr/>
        <p:txBody>
          <a:bodyPr>
            <a:normAutofit lnSpcReduction="10000"/>
          </a:bodyPr>
          <a:lstStyle/>
          <a:p>
            <a:pPr marL="68580" indent="0">
              <a:buNone/>
            </a:pPr>
            <a:r>
              <a:rPr lang="en-US" dirty="0"/>
              <a:t>There is a circular jail with 100 cells numbered 1-100. Each cell has an inmate and the door is locked. One night the jailor gets drunk and starts running around the jail in circles. In his first round he opens each door. In his second round he visits every 2nd door (2,4,6---) and shuts the door. In the 3rd round he visits every 3rd door (3,6,9---) and if the door is shut he opens it, if it is open he shuts it. This continues for 100 rounds (i.e. 4,8,12 ---; 5,10,15 ---; ---; 49,98 etc.) and exhausted the jailor falls down. </a:t>
            </a:r>
            <a:r>
              <a:rPr lang="en-US" b="1" dirty="0"/>
              <a:t>How many prisoners found their doors open after 100 rounds</a:t>
            </a:r>
            <a:r>
              <a:rPr lang="en-US" dirty="0"/>
              <a:t>?</a:t>
            </a:r>
          </a:p>
          <a:p>
            <a:pPr marL="68580" indent="0">
              <a:buNone/>
            </a:pPr>
            <a:endParaRPr lang="en-US" dirty="0"/>
          </a:p>
          <a:p>
            <a:endParaRPr lang="en-US" dirty="0"/>
          </a:p>
        </p:txBody>
      </p:sp>
      <p:sp>
        <p:nvSpPr>
          <p:cNvPr id="4" name="Footer Placeholder 3"/>
          <p:cNvSpPr>
            <a:spLocks noGrp="1"/>
          </p:cNvSpPr>
          <p:nvPr>
            <p:ph type="ftr" sz="quarter" idx="3"/>
          </p:nvPr>
        </p:nvSpPr>
        <p:spPr/>
        <p:txBody>
          <a:bodyPr/>
          <a:lstStyle/>
          <a:p>
            <a:fld id="{B1A94608-55C8-439C-B5EE-5CB786F42CEC}" type="slidenum">
              <a:rPr lang="en-US" smtClean="0"/>
              <a:pPr/>
              <a:t>4</a:t>
            </a:fld>
            <a:endParaRPr lang="en-US" dirty="0"/>
          </a:p>
        </p:txBody>
      </p:sp>
    </p:spTree>
    <p:extLst>
      <p:ext uri="{BB962C8B-B14F-4D97-AF65-F5344CB8AC3E}">
        <p14:creationId xmlns:p14="http://schemas.microsoft.com/office/powerpoint/2010/main" val="74518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binary number system?</a:t>
            </a:r>
          </a:p>
        </p:txBody>
      </p:sp>
      <p:sp>
        <p:nvSpPr>
          <p:cNvPr id="7" name="Content Placeholder 6"/>
          <p:cNvSpPr>
            <a:spLocks noGrp="1"/>
          </p:cNvSpPr>
          <p:nvPr>
            <p:ph idx="1"/>
          </p:nvPr>
        </p:nvSpPr>
        <p:spPr/>
        <p:txBody>
          <a:bodyPr>
            <a:normAutofit fontScale="92500" lnSpcReduction="10000"/>
          </a:bodyPr>
          <a:lstStyle/>
          <a:p>
            <a:r>
              <a:rPr lang="en-US" dirty="0"/>
              <a:t>We humans use a decimal, or base-10, numbering system, presumably because people have 10 fingers</a:t>
            </a:r>
          </a:p>
          <a:p>
            <a:r>
              <a:rPr lang="en-US" dirty="0"/>
              <a:t>Early computers were designed around the decimal numbering system. This approach made the creation of computer logic capabilities unnecessarily complex and did not make efficient use of resources. (For example, 10 vacuum tubes were needed to represent one decimal digit.)</a:t>
            </a:r>
          </a:p>
          <a:p>
            <a:r>
              <a:rPr lang="en-US" dirty="0"/>
              <a:t> To deal with the basic electronic states of on and off, Von Neumann suggested using the binary numbering system</a:t>
            </a:r>
          </a:p>
          <a:p>
            <a:pPr marL="68580" indent="0">
              <a:buNone/>
            </a:pPr>
            <a:endParaRPr lang="en-US" dirty="0"/>
          </a:p>
          <a:p>
            <a:endParaRPr lang="en-US" dirty="0"/>
          </a:p>
          <a:p>
            <a:endParaRPr lang="en-US" dirty="0"/>
          </a:p>
          <a:p>
            <a:endParaRPr lang="en-US" dirty="0"/>
          </a:p>
          <a:p>
            <a:endParaRPr lang="en-US" dirty="0"/>
          </a:p>
        </p:txBody>
      </p:sp>
      <p:sp>
        <p:nvSpPr>
          <p:cNvPr id="2" name="Footer Placeholder 1"/>
          <p:cNvSpPr>
            <a:spLocks noGrp="1"/>
          </p:cNvSpPr>
          <p:nvPr>
            <p:ph type="ftr" sz="quarter" idx="3"/>
          </p:nvPr>
        </p:nvSpPr>
        <p:spPr/>
        <p:txBody>
          <a:bodyPr/>
          <a:lstStyle/>
          <a:p>
            <a:fld id="{0C1B4621-BA89-4594-8375-7CD81A05DDAD}" type="slidenum">
              <a:rPr lang="en-US" smtClean="0"/>
              <a:t>5</a:t>
            </a:fld>
            <a:endParaRPr lang="en-US" dirty="0"/>
          </a:p>
        </p:txBody>
      </p:sp>
    </p:spTree>
    <p:extLst>
      <p:ext uri="{BB962C8B-B14F-4D97-AF65-F5344CB8AC3E}">
        <p14:creationId xmlns:p14="http://schemas.microsoft.com/office/powerpoint/2010/main" val="195857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binary number system</a:t>
            </a:r>
          </a:p>
        </p:txBody>
      </p:sp>
      <p:sp>
        <p:nvSpPr>
          <p:cNvPr id="7" name="Content Placeholder 6"/>
          <p:cNvSpPr>
            <a:spLocks noGrp="1"/>
          </p:cNvSpPr>
          <p:nvPr>
            <p:ph idx="1"/>
          </p:nvPr>
        </p:nvSpPr>
        <p:spPr/>
        <p:txBody>
          <a:bodyPr>
            <a:normAutofit fontScale="92500"/>
          </a:bodyPr>
          <a:lstStyle/>
          <a:p>
            <a:r>
              <a:rPr lang="en-US" dirty="0"/>
              <a:t>The binary, or base-2, numbering system is based on the same principles as the decimal, or base-10, numbering system, with which we are already familiar</a:t>
            </a:r>
          </a:p>
          <a:p>
            <a:r>
              <a:rPr lang="en-US" dirty="0"/>
              <a:t>Bit(Binary Digit) is the basic unit. It can have only one of two values (0 or 1), and may therefore be physically implemented with a two-state device.</a:t>
            </a:r>
          </a:p>
          <a:p>
            <a:r>
              <a:rPr lang="en-US" dirty="0"/>
              <a:t>Bits are commonly stored and manipulated in groups generally referred as Byte (group of 8 bits)</a:t>
            </a:r>
          </a:p>
          <a:p>
            <a:r>
              <a:rPr lang="en-US" dirty="0"/>
              <a:t>Number of bits effect accuracy of result and also limits the size of numbers manipulated by computer.</a:t>
            </a:r>
          </a:p>
        </p:txBody>
      </p:sp>
      <p:sp>
        <p:nvSpPr>
          <p:cNvPr id="2" name="Footer Placeholder 1"/>
          <p:cNvSpPr>
            <a:spLocks noGrp="1"/>
          </p:cNvSpPr>
          <p:nvPr>
            <p:ph type="ftr" sz="quarter" idx="3"/>
          </p:nvPr>
        </p:nvSpPr>
        <p:spPr/>
        <p:txBody>
          <a:bodyPr/>
          <a:lstStyle/>
          <a:p>
            <a:fld id="{F954C476-B155-476B-B19A-8A080E0AAC1B}" type="slidenum">
              <a:rPr lang="en-US" smtClean="0"/>
              <a:t>6</a:t>
            </a:fld>
            <a:endParaRPr lang="en-US" dirty="0"/>
          </a:p>
        </p:txBody>
      </p:sp>
    </p:spTree>
    <p:extLst>
      <p:ext uri="{BB962C8B-B14F-4D97-AF65-F5344CB8AC3E}">
        <p14:creationId xmlns:p14="http://schemas.microsoft.com/office/powerpoint/2010/main" val="114726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Number Systems</a:t>
            </a:r>
          </a:p>
        </p:txBody>
      </p:sp>
      <p:sp>
        <p:nvSpPr>
          <p:cNvPr id="6" name="Content Placeholder 5"/>
          <p:cNvSpPr>
            <a:spLocks noGrp="1"/>
          </p:cNvSpPr>
          <p:nvPr>
            <p:ph idx="1"/>
          </p:nvPr>
        </p:nvSpPr>
        <p:spPr/>
        <p:txBody>
          <a:bodyPr anchor="ctr"/>
          <a:lstStyle/>
          <a:p>
            <a:r>
              <a:rPr lang="en-US" dirty="0"/>
              <a:t>Hexadecimal Number System (base 16)</a:t>
            </a:r>
          </a:p>
          <a:p>
            <a:r>
              <a:rPr lang="en-US" dirty="0"/>
              <a:t>Octal Number System (base 8)</a:t>
            </a:r>
          </a:p>
        </p:txBody>
      </p:sp>
      <p:sp>
        <p:nvSpPr>
          <p:cNvPr id="3" name="Footer Placeholder 2"/>
          <p:cNvSpPr>
            <a:spLocks noGrp="1"/>
          </p:cNvSpPr>
          <p:nvPr>
            <p:ph type="ftr" sz="quarter" idx="3"/>
          </p:nvPr>
        </p:nvSpPr>
        <p:spPr/>
        <p:txBody>
          <a:bodyPr/>
          <a:lstStyle/>
          <a:p>
            <a:fld id="{40839BB6-4CEF-406E-A5C6-EF6EA43E92A8}" type="slidenum">
              <a:rPr lang="en-US" smtClean="0"/>
              <a:t>7</a:t>
            </a:fld>
            <a:endParaRPr lang="en-US" dirty="0"/>
          </a:p>
        </p:txBody>
      </p:sp>
    </p:spTree>
    <p:extLst>
      <p:ext uri="{BB962C8B-B14F-4D97-AF65-F5344CB8AC3E}">
        <p14:creationId xmlns:p14="http://schemas.microsoft.com/office/powerpoint/2010/main" val="314914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5" y="2746289"/>
            <a:ext cx="6981713" cy="1362075"/>
          </a:xfrm>
        </p:spPr>
        <p:txBody>
          <a:bodyPr anchor="ctr"/>
          <a:lstStyle/>
          <a:p>
            <a:r>
              <a:rPr lang="en-US" dirty="0"/>
              <a:t>Time to write Hello World!</a:t>
            </a:r>
          </a:p>
        </p:txBody>
      </p:sp>
      <p:sp>
        <p:nvSpPr>
          <p:cNvPr id="3" name="Footer Placeholder 2"/>
          <p:cNvSpPr>
            <a:spLocks noGrp="1"/>
          </p:cNvSpPr>
          <p:nvPr>
            <p:ph type="ftr" sz="quarter" idx="3"/>
          </p:nvPr>
        </p:nvSpPr>
        <p:spPr/>
        <p:txBody>
          <a:bodyPr/>
          <a:lstStyle/>
          <a:p>
            <a:fld id="{645130EA-FB9E-4302-9F98-5C2BABC2506F}" type="slidenum">
              <a:rPr lang="en-US" smtClean="0"/>
              <a:t>8</a:t>
            </a:fld>
            <a:endParaRPr lang="en-US" dirty="0"/>
          </a:p>
        </p:txBody>
      </p:sp>
    </p:spTree>
    <p:extLst>
      <p:ext uri="{BB962C8B-B14F-4D97-AF65-F5344CB8AC3E}">
        <p14:creationId xmlns:p14="http://schemas.microsoft.com/office/powerpoint/2010/main" val="349540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4" y="2579987"/>
            <a:ext cx="6981713" cy="1362075"/>
          </a:xfrm>
        </p:spPr>
        <p:txBody>
          <a:bodyPr anchor="ctr"/>
          <a:lstStyle/>
          <a:p>
            <a:r>
              <a:rPr lang="en-US" dirty="0"/>
              <a:t>Simple Interest Calculation</a:t>
            </a:r>
          </a:p>
        </p:txBody>
      </p:sp>
      <p:sp>
        <p:nvSpPr>
          <p:cNvPr id="3" name="Footer Placeholder 2"/>
          <p:cNvSpPr>
            <a:spLocks noGrp="1"/>
          </p:cNvSpPr>
          <p:nvPr>
            <p:ph type="ftr" sz="quarter" idx="3"/>
          </p:nvPr>
        </p:nvSpPr>
        <p:spPr/>
        <p:txBody>
          <a:bodyPr/>
          <a:lstStyle/>
          <a:p>
            <a:fld id="{DB804646-3B3E-4C79-8E8F-96ED500DB35B}" type="slidenum">
              <a:rPr lang="en-US" smtClean="0"/>
              <a:t>9</a:t>
            </a:fld>
            <a:endParaRPr lang="en-US" dirty="0"/>
          </a:p>
        </p:txBody>
      </p:sp>
    </p:spTree>
    <p:extLst>
      <p:ext uri="{BB962C8B-B14F-4D97-AF65-F5344CB8AC3E}">
        <p14:creationId xmlns:p14="http://schemas.microsoft.com/office/powerpoint/2010/main" val="821913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9693</TotalTime>
  <Words>558</Words>
  <Application>Microsoft Office PowerPoint</Application>
  <PresentationFormat>On-screen Show (4:3)</PresentationFormat>
  <Paragraphs>100</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Symbol</vt:lpstr>
      <vt:lpstr>Wingdings 2</vt:lpstr>
      <vt:lpstr>1_CB FINAL</vt:lpstr>
      <vt:lpstr>Programming Fundamentals</vt:lpstr>
      <vt:lpstr>Eclipse?</vt:lpstr>
      <vt:lpstr>Any doubts on assignment?</vt:lpstr>
      <vt:lpstr>BT – 4: Circular Jail Cell</vt:lpstr>
      <vt:lpstr>Why binary number system?</vt:lpstr>
      <vt:lpstr>What is binary number system</vt:lpstr>
      <vt:lpstr>Other Number Systems</vt:lpstr>
      <vt:lpstr>Time to write Hello World!</vt:lpstr>
      <vt:lpstr>Simple Interest Calculation</vt:lpstr>
      <vt:lpstr>Largest of three numbers</vt:lpstr>
      <vt:lpstr>Print sum of numbers from  1 to N</vt:lpstr>
      <vt:lpstr>Change Code to take User Input</vt:lpstr>
      <vt:lpstr>Lets do these problems</vt:lpstr>
      <vt:lpstr>Time to Try?</vt:lpstr>
      <vt:lpstr>How do we work with High Level?</vt:lpstr>
      <vt:lpstr>Components of the Magic Box</vt:lpstr>
      <vt:lpstr>Java Virtual Machine</vt:lpstr>
      <vt:lpstr>Time to Try?</vt:lpstr>
      <vt:lpstr>Time to Try?</vt:lpstr>
      <vt:lpstr>Time to 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Rishab Kapoor</cp:lastModifiedBy>
  <cp:revision>255</cp:revision>
  <cp:lastPrinted>2014-06-03T09:33:39Z</cp:lastPrinted>
  <dcterms:created xsi:type="dcterms:W3CDTF">2014-06-03T09:33:34Z</dcterms:created>
  <dcterms:modified xsi:type="dcterms:W3CDTF">2016-12-20T08:33:07Z</dcterms:modified>
</cp:coreProperties>
</file>