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4" pitchFamily="34" charset="0"/>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890797"/>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WorkSmartWithTech</a:t>
            </a:r>
            <a:endParaRPr lang="en-US" dirty="0"/>
          </a:p>
          <a:p>
            <a:endParaRPr lang="en-US" dirty="0"/>
          </a:p>
          <a:p>
            <a:r>
              <a:rPr lang="en-US" dirty="0"/>
              <a:t>Your team bio : we believe that technology can be a powerful tool for positive social change. Our team is dedicated to leveraging the latest technological advances to create innovative solutions that address pressing social problems</a:t>
            </a:r>
          </a:p>
          <a:p>
            <a:endParaRPr lang="en-US" dirty="0"/>
          </a:p>
          <a:p>
            <a:r>
              <a:rPr lang="en-US" dirty="0"/>
              <a:t>Date : 29</a:t>
            </a:r>
            <a:r>
              <a:rPr lang="en-US" baseline="30000" dirty="0"/>
              <a:t>th</a:t>
            </a:r>
            <a:r>
              <a:rPr lang="en-US" dirty="0"/>
              <a:t> April,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Improving the quality of education in rural areas can be a challenging task, but having skilled teachers is crucial. However, recruiting and training qualified teachers can be a difficult task in rural areas due to the shortage of skilled teachers.</a:t>
            </a:r>
          </a:p>
          <a:p>
            <a:pPr marL="0" marR="0" lvl="0" indent="0" algn="l" rtl="0">
              <a:lnSpc>
                <a:spcPct val="100000"/>
              </a:lnSpc>
              <a:spcBef>
                <a:spcPts val="0"/>
              </a:spcBef>
              <a:spcAft>
                <a:spcPts val="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dirty="0">
                <a:solidFill>
                  <a:srgbClr val="222222"/>
                </a:solidFill>
                <a:highlight>
                  <a:srgbClr val="FFFFFF"/>
                </a:highlight>
                <a:latin typeface="Lato"/>
                <a:ea typeface="Lato"/>
                <a:cs typeface="Lato"/>
                <a:sym typeface="Lato"/>
              </a:rPr>
              <a:t>To address this issue, our solution focuses on providing a technology-based platform that connects teachers from urban and rural areas, encouraging them to collaborate and share their teaching methodologies. By doing so, we aim to improve the quality of education in rural areas by enhancing the skills of teachers. We strongly believe that one good teacher can influence and cultivate many better students, thus benefiting the entire community.</a:t>
            </a:r>
          </a:p>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222222"/>
              </a:solidFill>
              <a:highlight>
                <a:srgbClr val="FFFFFF"/>
              </a:highlight>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Our target users would be:</a:t>
            </a:r>
          </a:p>
          <a:p>
            <a:pPr marL="228600" marR="0" lvl="0" indent="-228600" algn="l" rtl="0">
              <a:lnSpc>
                <a:spcPct val="115000"/>
              </a:lnSpc>
              <a:spcBef>
                <a:spcPts val="1000"/>
              </a:spcBef>
              <a:spcAft>
                <a:spcPts val="1000"/>
              </a:spcAft>
              <a:buClr>
                <a:srgbClr val="000000"/>
              </a:buClr>
              <a:buSzPts val="1200"/>
              <a:buFont typeface="Arial"/>
              <a:buAutoNum type="alphaLcPeriod"/>
            </a:pPr>
            <a:r>
              <a:rPr lang="en-US" sz="1050" dirty="0">
                <a:latin typeface="Lato"/>
                <a:ea typeface="Lato"/>
                <a:cs typeface="Lato"/>
                <a:sym typeface="Lato"/>
              </a:rPr>
              <a:t>Rural schools/teachers who’d like to upgrade their skills.</a:t>
            </a:r>
          </a:p>
          <a:p>
            <a:pPr marL="228600" marR="0" lvl="0" indent="-228600" algn="l" rtl="0">
              <a:lnSpc>
                <a:spcPct val="115000"/>
              </a:lnSpc>
              <a:spcBef>
                <a:spcPts val="1000"/>
              </a:spcBef>
              <a:spcAft>
                <a:spcPts val="1000"/>
              </a:spcAft>
              <a:buClr>
                <a:srgbClr val="000000"/>
              </a:buClr>
              <a:buSzPts val="1200"/>
              <a:buFont typeface="Arial"/>
              <a:buAutoNum type="alphaLcPeriod"/>
            </a:pPr>
            <a:r>
              <a:rPr lang="en-US" sz="1050" dirty="0">
                <a:latin typeface="Lato"/>
                <a:ea typeface="Lato"/>
                <a:cs typeface="Lato"/>
                <a:sym typeface="Lato"/>
              </a:rPr>
              <a:t>Skilled teachers who want to help rural students but can’t travel. They can teach their methods/skills to the participants.</a:t>
            </a:r>
          </a:p>
          <a:p>
            <a:pPr marL="0" marR="0" lvl="0" indent="0" algn="l" rtl="0">
              <a:lnSpc>
                <a:spcPct val="115000"/>
              </a:lnSpc>
              <a:spcBef>
                <a:spcPts val="1000"/>
              </a:spcBef>
              <a:spcAft>
                <a:spcPts val="1000"/>
              </a:spcAft>
              <a:buClr>
                <a:srgbClr val="000000"/>
              </a:buClr>
              <a:buSzPts val="1200"/>
              <a:buFont typeface="Arial"/>
              <a:buNone/>
            </a:pPr>
            <a:r>
              <a:rPr lang="en-US" sz="1200" dirty="0">
                <a:latin typeface="Lato"/>
                <a:ea typeface="Lato"/>
                <a:cs typeface="Lato"/>
                <a:sym typeface="Lato"/>
              </a:rPr>
              <a:t>Pain Points:</a:t>
            </a:r>
          </a:p>
          <a:p>
            <a:pPr marL="228600" marR="0" lvl="0" indent="-228600" algn="l" rtl="0">
              <a:lnSpc>
                <a:spcPct val="115000"/>
              </a:lnSpc>
              <a:spcBef>
                <a:spcPts val="1000"/>
              </a:spcBef>
              <a:spcAft>
                <a:spcPts val="1000"/>
              </a:spcAft>
              <a:buClr>
                <a:srgbClr val="000000"/>
              </a:buClr>
              <a:buSzPts val="1200"/>
              <a:buFont typeface="Arial"/>
              <a:buAutoNum type="alphaLcPeriod"/>
            </a:pPr>
            <a:r>
              <a:rPr lang="en-US" sz="1050" dirty="0">
                <a:latin typeface="Lato"/>
                <a:ea typeface="Lato"/>
                <a:cs typeface="Lato"/>
                <a:sym typeface="Lato"/>
              </a:rPr>
              <a:t>In India we have state educational boards in rural areas where teaching methods are in local language and each board has different curriculum. Syncing a common course would be challenging.</a:t>
            </a:r>
          </a:p>
          <a:p>
            <a:pPr marL="228600" marR="0" lvl="0" indent="-228600" algn="l" rtl="0">
              <a:lnSpc>
                <a:spcPct val="115000"/>
              </a:lnSpc>
              <a:spcBef>
                <a:spcPts val="1000"/>
              </a:spcBef>
              <a:spcAft>
                <a:spcPts val="1000"/>
              </a:spcAft>
              <a:buClr>
                <a:srgbClr val="000000"/>
              </a:buClr>
              <a:buSzPts val="1200"/>
              <a:buFont typeface="Arial"/>
              <a:buAutoNum type="alphaLcPeriod"/>
            </a:pPr>
            <a:r>
              <a:rPr lang="en-US" sz="1050" dirty="0">
                <a:latin typeface="Lato"/>
                <a:ea typeface="Lato"/>
                <a:cs typeface="Lato"/>
                <a:sym typeface="Lato"/>
              </a:rPr>
              <a:t>Teachers currently don’t have any benchmark to evaluate their teaching skills and have tendency to transfer blame students.</a:t>
            </a:r>
          </a:p>
          <a:p>
            <a:pPr marL="228600" marR="0" lvl="0" indent="-228600" algn="l" rtl="0">
              <a:lnSpc>
                <a:spcPct val="115000"/>
              </a:lnSpc>
              <a:spcBef>
                <a:spcPts val="1000"/>
              </a:spcBef>
              <a:spcAft>
                <a:spcPts val="1000"/>
              </a:spcAft>
              <a:buClr>
                <a:srgbClr val="000000"/>
              </a:buClr>
              <a:buSzPts val="1200"/>
              <a:buFont typeface="Arial"/>
              <a:buAutoNum type="alphaLcPeriod"/>
            </a:pPr>
            <a:r>
              <a:rPr lang="en-US" sz="1050" dirty="0">
                <a:latin typeface="Lato"/>
                <a:ea typeface="Lato"/>
                <a:cs typeface="Lato"/>
                <a:sym typeface="Lato"/>
              </a:rPr>
              <a:t>Teachers already have a lot of teaching and non-teaching tasks with them, adding another task may be felt like a burden.</a:t>
            </a:r>
          </a:p>
          <a:p>
            <a:pPr marL="0" marR="0" lvl="0" indent="0" algn="l" rtl="0">
              <a:lnSpc>
                <a:spcPct val="115000"/>
              </a:lnSpc>
              <a:spcBef>
                <a:spcPts val="1000"/>
              </a:spcBef>
              <a:spcAft>
                <a:spcPts val="1000"/>
              </a:spcAft>
              <a:buClr>
                <a:srgbClr val="000000"/>
              </a:buClr>
              <a:buSzPts val="1200"/>
              <a:buFont typeface="Arial"/>
              <a:buNone/>
            </a:pPr>
            <a:endParaRPr lang="en-US" sz="1200" dirty="0">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of now we haven’t seen any product or platform in the market that is available for Indian use-case with need for multi-lingual, multi skill levels, multi technology where teachers can collaborate</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71566" y="1336011"/>
            <a:ext cx="8280000" cy="340824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would be:</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  </a:t>
            </a:r>
            <a:r>
              <a:rPr lang="en-IN" sz="1400" b="0" dirty="0">
                <a:solidFill>
                  <a:srgbClr val="4A4548"/>
                </a:solidFill>
                <a:highlight>
                  <a:srgbClr val="FFFFFF"/>
                </a:highlight>
              </a:rPr>
              <a:t>Azure Cognitive Services:  AI-powered capabilities, such as speech recognition and natural language processing.</a:t>
            </a:r>
            <a:br>
              <a:rPr lang="en-IN" sz="1400" b="0" dirty="0">
                <a:solidFill>
                  <a:srgbClr val="4A4548"/>
                </a:solidFill>
                <a:highlight>
                  <a:srgbClr val="FFFFFF"/>
                </a:highlight>
              </a:rPr>
            </a:br>
            <a:br>
              <a:rPr lang="en-IN" sz="1400" b="0" dirty="0">
                <a:solidFill>
                  <a:srgbClr val="4A4548"/>
                </a:solidFill>
                <a:highlight>
                  <a:srgbClr val="FFFFFF"/>
                </a:highlight>
              </a:rPr>
            </a:br>
            <a:r>
              <a:rPr lang="en-IN" sz="1400" b="0" dirty="0">
                <a:solidFill>
                  <a:srgbClr val="4A4548"/>
                </a:solidFill>
                <a:highlight>
                  <a:srgbClr val="FFFFFF"/>
                </a:highlight>
              </a:rPr>
              <a:t>b. Azure Media Services: for streaming video content and live events to the users</a:t>
            </a:r>
            <a:br>
              <a:rPr lang="en-IN" sz="1400" b="0" dirty="0">
                <a:solidFill>
                  <a:srgbClr val="4A4548"/>
                </a:solidFill>
                <a:highlight>
                  <a:srgbClr val="FFFFFF"/>
                </a:highlight>
              </a:rPr>
            </a:br>
            <a:br>
              <a:rPr lang="en-IN" sz="1400" b="0" dirty="0">
                <a:solidFill>
                  <a:srgbClr val="4A4548"/>
                </a:solidFill>
                <a:highlight>
                  <a:srgbClr val="FFFFFF"/>
                </a:highlight>
              </a:rPr>
            </a:br>
            <a:r>
              <a:rPr lang="en-IN" sz="1400" b="0" dirty="0">
                <a:solidFill>
                  <a:srgbClr val="4A4548"/>
                </a:solidFill>
                <a:highlight>
                  <a:srgbClr val="FFFFFF"/>
                </a:highlight>
              </a:rPr>
              <a:t>c. Azure Active Directory: It can be used for managing user authentication and authorization, enabling secure access to the app.</a:t>
            </a:r>
            <a:br>
              <a:rPr lang="en-IN" sz="1400" b="0" dirty="0">
                <a:solidFill>
                  <a:srgbClr val="4A4548"/>
                </a:solidFill>
                <a:highlight>
                  <a:srgbClr val="FFFFFF"/>
                </a:highlight>
              </a:rPr>
            </a:br>
            <a:br>
              <a:rPr lang="en-IN" sz="1400" b="0" dirty="0">
                <a:solidFill>
                  <a:srgbClr val="4A4548"/>
                </a:solidFill>
                <a:highlight>
                  <a:srgbClr val="FFFFFF"/>
                </a:highlight>
              </a:rPr>
            </a:br>
            <a:r>
              <a:rPr lang="en-IN" sz="1400" b="0" dirty="0">
                <a:solidFill>
                  <a:srgbClr val="4A4548"/>
                </a:solidFill>
                <a:highlight>
                  <a:srgbClr val="FFFFFF"/>
                </a:highlight>
              </a:rPr>
              <a:t>d. Azure Virtual Machines: It can provide scalable computing power to run the application and its databases</a:t>
            </a:r>
            <a:br>
              <a:rPr lang="en-IN" sz="1400" b="0" dirty="0">
                <a:solidFill>
                  <a:srgbClr val="4A4548"/>
                </a:solidFill>
                <a:highlight>
                  <a:srgbClr val="FFFFFF"/>
                </a:highlight>
              </a:rPr>
            </a:br>
            <a:br>
              <a:rPr lang="en-IN" sz="1400" b="0" dirty="0">
                <a:solidFill>
                  <a:srgbClr val="4A4548"/>
                </a:solidFill>
                <a:highlight>
                  <a:srgbClr val="FFFFFF"/>
                </a:highlight>
              </a:rPr>
            </a:br>
            <a:r>
              <a:rPr lang="en-IN" sz="1400" b="0" dirty="0">
                <a:solidFill>
                  <a:srgbClr val="4A4548"/>
                </a:solidFill>
                <a:highlight>
                  <a:srgbClr val="FFFFFF"/>
                </a:highlight>
              </a:rPr>
              <a:t>e. Azure SQL Database: It can provide a fully-managed database service for storing and managing data, such as user profiles, course content, and progress.</a:t>
            </a:r>
            <a:br>
              <a:rPr lang="en-IN" sz="1400" b="0" dirty="0">
                <a:solidFill>
                  <a:srgbClr val="4A4548"/>
                </a:solidFill>
                <a:highlight>
                  <a:srgbClr val="FFFFFF"/>
                </a:highlight>
              </a:rPr>
            </a:br>
            <a:br>
              <a:rPr lang="en-I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Macintosh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vt:lpstr>
      <vt:lpstr>Arial</vt:lpstr>
      <vt:lpstr>Lato Black</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Raman Garg</cp:lastModifiedBy>
  <cp:revision>61</cp:revision>
  <dcterms:modified xsi:type="dcterms:W3CDTF">2023-04-29T19:18:11Z</dcterms:modified>
</cp:coreProperties>
</file>