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420351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359585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210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132510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05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2348531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1634113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106760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367356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A3FD-55D3-4EC6-B130-B11481FE14E9}" type="datetimeFigureOut">
              <a:rPr lang="en-IN" smtClean="0"/>
              <a:t>23-06-2020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252552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3A3FD-55D3-4EC6-B130-B11481FE14E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98723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3A3FD-55D3-4EC6-B130-B11481FE14E9}" type="datetimeFigureOut">
              <a:rPr lang="en-IN" smtClean="0"/>
              <a:t>23-06-2020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407527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3A3FD-55D3-4EC6-B130-B11481FE14E9}" type="datetimeFigureOut">
              <a:rPr lang="en-IN" smtClean="0"/>
              <a:t>23-06-2020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33483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3A3FD-55D3-4EC6-B130-B11481FE14E9}" type="datetimeFigureOut">
              <a:rPr lang="en-IN" smtClean="0"/>
              <a:t>23-06-2020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317671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3A3FD-55D3-4EC6-B130-B11481FE14E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320648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3A3FD-55D3-4EC6-B130-B11481FE14E9}" type="datetimeFigureOut">
              <a:rPr lang="en-IN" smtClean="0"/>
              <a:t>23-06-2020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E06A7-7486-470E-9498-C3C759C7279D}" type="slidenum">
              <a:rPr lang="en-IN" smtClean="0"/>
              <a:t>‹#›</a:t>
            </a:fld>
            <a:endParaRPr lang="en-IN"/>
          </a:p>
        </p:txBody>
      </p:sp>
    </p:spTree>
    <p:extLst>
      <p:ext uri="{BB962C8B-B14F-4D97-AF65-F5344CB8AC3E}">
        <p14:creationId xmlns:p14="http://schemas.microsoft.com/office/powerpoint/2010/main" val="227338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03A3FD-55D3-4EC6-B130-B11481FE14E9}" type="datetimeFigureOut">
              <a:rPr lang="en-IN" smtClean="0"/>
              <a:t>23-06-2020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AE06A7-7486-470E-9498-C3C759C7279D}" type="slidenum">
              <a:rPr lang="en-IN" smtClean="0"/>
              <a:t>‹#›</a:t>
            </a:fld>
            <a:endParaRPr lang="en-IN"/>
          </a:p>
        </p:txBody>
      </p:sp>
    </p:spTree>
    <p:extLst>
      <p:ext uri="{BB962C8B-B14F-4D97-AF65-F5344CB8AC3E}">
        <p14:creationId xmlns:p14="http://schemas.microsoft.com/office/powerpoint/2010/main" val="22025716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3297-D9B7-4E5F-87B4-A7DA118DE96C}"/>
              </a:ext>
            </a:extLst>
          </p:cNvPr>
          <p:cNvSpPr>
            <a:spLocks noGrp="1"/>
          </p:cNvSpPr>
          <p:nvPr>
            <p:ph type="ctrTitle"/>
          </p:nvPr>
        </p:nvSpPr>
        <p:spPr/>
        <p:txBody>
          <a:bodyPr>
            <a:normAutofit fontScale="90000"/>
          </a:bodyPr>
          <a:lstStyle/>
          <a:p>
            <a:r>
              <a:rPr lang="en-IN" b="1" dirty="0"/>
              <a:t>Battle of the Neighbourhoods</a:t>
            </a:r>
            <a:br>
              <a:rPr lang="en-IN" dirty="0"/>
            </a:br>
            <a:endParaRPr lang="en-IN" dirty="0"/>
          </a:p>
        </p:txBody>
      </p:sp>
      <p:sp>
        <p:nvSpPr>
          <p:cNvPr id="3" name="Subtitle 2">
            <a:extLst>
              <a:ext uri="{FF2B5EF4-FFF2-40B4-BE49-F238E27FC236}">
                <a16:creationId xmlns:a16="http://schemas.microsoft.com/office/drawing/2014/main" id="{20CD20C8-6F08-4B59-8336-7987EED8B4BC}"/>
              </a:ext>
            </a:extLst>
          </p:cNvPr>
          <p:cNvSpPr>
            <a:spLocks noGrp="1"/>
          </p:cNvSpPr>
          <p:nvPr>
            <p:ph type="subTitle" idx="1"/>
          </p:nvPr>
        </p:nvSpPr>
        <p:spPr>
          <a:xfrm>
            <a:off x="2631532" y="5807676"/>
            <a:ext cx="7766936" cy="538662"/>
          </a:xfrm>
        </p:spPr>
        <p:txBody>
          <a:bodyPr>
            <a:normAutofit fontScale="70000" lnSpcReduction="20000"/>
          </a:bodyPr>
          <a:lstStyle/>
          <a:p>
            <a:r>
              <a:rPr lang="en-IN" sz="5100" b="1" dirty="0" err="1"/>
              <a:t>Saloni</a:t>
            </a:r>
            <a:r>
              <a:rPr lang="en-IN" sz="2800" b="1" dirty="0"/>
              <a:t> </a:t>
            </a:r>
            <a:r>
              <a:rPr lang="en-IN" sz="5100" b="1" dirty="0"/>
              <a:t>Garg</a:t>
            </a:r>
          </a:p>
          <a:p>
            <a:endParaRPr lang="en-IN" dirty="0"/>
          </a:p>
        </p:txBody>
      </p:sp>
    </p:spTree>
    <p:extLst>
      <p:ext uri="{BB962C8B-B14F-4D97-AF65-F5344CB8AC3E}">
        <p14:creationId xmlns:p14="http://schemas.microsoft.com/office/powerpoint/2010/main" val="327564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C52934-94C1-4FDF-B294-1AA6A5B4CA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en-IN"/>
          </a:p>
        </p:txBody>
      </p:sp>
      <p:pic>
        <p:nvPicPr>
          <p:cNvPr id="3073" name="Picture 5">
            <a:extLst>
              <a:ext uri="{FF2B5EF4-FFF2-40B4-BE49-F238E27FC236}">
                <a16:creationId xmlns:a16="http://schemas.microsoft.com/office/drawing/2014/main" id="{D6056577-AF57-4E8F-AA39-44632B77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666278"/>
            <a:ext cx="9398000" cy="43248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CB5DA2E-554D-4BEC-9498-BED08AD32DD7}"/>
              </a:ext>
            </a:extLst>
          </p:cNvPr>
          <p:cNvSpPr>
            <a:spLocks noChangeArrowheads="1"/>
          </p:cNvSpPr>
          <p:nvPr/>
        </p:nvSpPr>
        <p:spPr bwMode="auto">
          <a:xfrm>
            <a:off x="210150" y="5291781"/>
            <a:ext cx="1133989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81250" algn="l"/>
              </a:tabLst>
              <a:defRPr>
                <a:solidFill>
                  <a:schemeClr val="tx1"/>
                </a:solidFill>
                <a:latin typeface="Arial" panose="020B0604020202020204" pitchFamily="34" charset="0"/>
              </a:defRPr>
            </a:lvl1pPr>
            <a:lvl2pPr eaLnBrk="0" fontAlgn="base" hangingPunct="0">
              <a:spcBef>
                <a:spcPct val="0"/>
              </a:spcBef>
              <a:spcAft>
                <a:spcPct val="0"/>
              </a:spcAft>
              <a:tabLst>
                <a:tab pos="2381250" algn="l"/>
              </a:tabLst>
              <a:defRPr>
                <a:solidFill>
                  <a:schemeClr val="tx1"/>
                </a:solidFill>
                <a:latin typeface="Arial" panose="020B0604020202020204" pitchFamily="34" charset="0"/>
              </a:defRPr>
            </a:lvl2pPr>
            <a:lvl3pPr eaLnBrk="0" fontAlgn="base" hangingPunct="0">
              <a:spcBef>
                <a:spcPct val="0"/>
              </a:spcBef>
              <a:spcAft>
                <a:spcPct val="0"/>
              </a:spcAft>
              <a:tabLst>
                <a:tab pos="2381250" algn="l"/>
              </a:tabLst>
              <a:defRPr>
                <a:solidFill>
                  <a:schemeClr val="tx1"/>
                </a:solidFill>
                <a:latin typeface="Arial" panose="020B0604020202020204" pitchFamily="34" charset="0"/>
              </a:defRPr>
            </a:lvl3pPr>
            <a:lvl4pPr eaLnBrk="0" fontAlgn="base" hangingPunct="0">
              <a:spcBef>
                <a:spcPct val="0"/>
              </a:spcBef>
              <a:spcAft>
                <a:spcPct val="0"/>
              </a:spcAft>
              <a:tabLst>
                <a:tab pos="2381250" algn="l"/>
              </a:tabLst>
              <a:defRPr>
                <a:solidFill>
                  <a:schemeClr val="tx1"/>
                </a:solidFill>
                <a:latin typeface="Arial" panose="020B0604020202020204" pitchFamily="34" charset="0"/>
              </a:defRPr>
            </a:lvl4pPr>
            <a:lvl5pPr eaLnBrk="0" fontAlgn="base" hangingPunct="0">
              <a:spcBef>
                <a:spcPct val="0"/>
              </a:spcBef>
              <a:spcAft>
                <a:spcPct val="0"/>
              </a:spcAft>
              <a:tabLst>
                <a:tab pos="2381250" algn="l"/>
              </a:tabLst>
              <a:defRPr>
                <a:solidFill>
                  <a:schemeClr val="tx1"/>
                </a:solidFill>
                <a:latin typeface="Arial" panose="020B0604020202020204" pitchFamily="34" charset="0"/>
              </a:defRPr>
            </a:lvl5pPr>
            <a:lvl6pPr eaLnBrk="0" fontAlgn="base" hangingPunct="0">
              <a:spcBef>
                <a:spcPct val="0"/>
              </a:spcBef>
              <a:spcAft>
                <a:spcPct val="0"/>
              </a:spcAft>
              <a:tabLst>
                <a:tab pos="2381250" algn="l"/>
              </a:tabLst>
              <a:defRPr>
                <a:solidFill>
                  <a:schemeClr val="tx1"/>
                </a:solidFill>
                <a:latin typeface="Arial" panose="020B0604020202020204" pitchFamily="34" charset="0"/>
              </a:defRPr>
            </a:lvl6pPr>
            <a:lvl7pPr eaLnBrk="0" fontAlgn="base" hangingPunct="0">
              <a:spcBef>
                <a:spcPct val="0"/>
              </a:spcBef>
              <a:spcAft>
                <a:spcPct val="0"/>
              </a:spcAft>
              <a:tabLst>
                <a:tab pos="2381250" algn="l"/>
              </a:tabLst>
              <a:defRPr>
                <a:solidFill>
                  <a:schemeClr val="tx1"/>
                </a:solidFill>
                <a:latin typeface="Arial" panose="020B0604020202020204" pitchFamily="34" charset="0"/>
              </a:defRPr>
            </a:lvl7pPr>
            <a:lvl8pPr eaLnBrk="0" fontAlgn="base" hangingPunct="0">
              <a:spcBef>
                <a:spcPct val="0"/>
              </a:spcBef>
              <a:spcAft>
                <a:spcPct val="0"/>
              </a:spcAft>
              <a:tabLst>
                <a:tab pos="2381250" algn="l"/>
              </a:tabLst>
              <a:defRPr>
                <a:solidFill>
                  <a:schemeClr val="tx1"/>
                </a:solidFill>
                <a:latin typeface="Arial" panose="020B0604020202020204" pitchFamily="34" charset="0"/>
              </a:defRPr>
            </a:lvl8pPr>
            <a:lvl9pPr eaLnBrk="0" fontAlgn="base" hangingPunct="0">
              <a:spcBef>
                <a:spcPct val="0"/>
              </a:spcBef>
              <a:spcAft>
                <a:spcPct val="0"/>
              </a:spcAft>
              <a:tabLst>
                <a:tab pos="23812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381250"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Now, by using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Foursquare Credentials and Version I tried to find out from the places which I have shortlisted above</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are the venues which are popular and around which of the venues we can open the </a:t>
            </a:r>
            <a:r>
              <a:rPr kumimoji="0" lang="en-US" altLang="en-US"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resturants</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Here are some of the venues</a:t>
            </a:r>
            <a:r>
              <a:rPr kumimoji="0" lang="en-US" altLang="en-US" b="1"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0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634FAB-9310-4EAF-87A1-62A6149A5B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7">
            <a:extLst>
              <a:ext uri="{FF2B5EF4-FFF2-40B4-BE49-F238E27FC236}">
                <a16:creationId xmlns:a16="http://schemas.microsoft.com/office/drawing/2014/main" id="{9B821549-59CD-4B1B-B90F-9C9B2008C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9" y="576273"/>
            <a:ext cx="11232807" cy="41236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E9D220C-782E-4868-B087-D255F936811A}"/>
              </a:ext>
            </a:extLst>
          </p:cNvPr>
          <p:cNvSpPr>
            <a:spLocks noChangeArrowheads="1"/>
          </p:cNvSpPr>
          <p:nvPr/>
        </p:nvSpPr>
        <p:spPr bwMode="auto">
          <a:xfrm>
            <a:off x="387339" y="5219272"/>
            <a:ext cx="106725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81250" algn="l"/>
              </a:tabLst>
              <a:defRPr>
                <a:solidFill>
                  <a:schemeClr val="tx1"/>
                </a:solidFill>
                <a:latin typeface="Arial" panose="020B0604020202020204" pitchFamily="34" charset="0"/>
              </a:defRPr>
            </a:lvl1pPr>
            <a:lvl2pPr eaLnBrk="0" fontAlgn="base" hangingPunct="0">
              <a:spcBef>
                <a:spcPct val="0"/>
              </a:spcBef>
              <a:spcAft>
                <a:spcPct val="0"/>
              </a:spcAft>
              <a:tabLst>
                <a:tab pos="2381250" algn="l"/>
              </a:tabLst>
              <a:defRPr>
                <a:solidFill>
                  <a:schemeClr val="tx1"/>
                </a:solidFill>
                <a:latin typeface="Arial" panose="020B0604020202020204" pitchFamily="34" charset="0"/>
              </a:defRPr>
            </a:lvl2pPr>
            <a:lvl3pPr eaLnBrk="0" fontAlgn="base" hangingPunct="0">
              <a:spcBef>
                <a:spcPct val="0"/>
              </a:spcBef>
              <a:spcAft>
                <a:spcPct val="0"/>
              </a:spcAft>
              <a:tabLst>
                <a:tab pos="2381250" algn="l"/>
              </a:tabLst>
              <a:defRPr>
                <a:solidFill>
                  <a:schemeClr val="tx1"/>
                </a:solidFill>
                <a:latin typeface="Arial" panose="020B0604020202020204" pitchFamily="34" charset="0"/>
              </a:defRPr>
            </a:lvl3pPr>
            <a:lvl4pPr eaLnBrk="0" fontAlgn="base" hangingPunct="0">
              <a:spcBef>
                <a:spcPct val="0"/>
              </a:spcBef>
              <a:spcAft>
                <a:spcPct val="0"/>
              </a:spcAft>
              <a:tabLst>
                <a:tab pos="2381250" algn="l"/>
              </a:tabLst>
              <a:defRPr>
                <a:solidFill>
                  <a:schemeClr val="tx1"/>
                </a:solidFill>
                <a:latin typeface="Arial" panose="020B0604020202020204" pitchFamily="34" charset="0"/>
              </a:defRPr>
            </a:lvl4pPr>
            <a:lvl5pPr eaLnBrk="0" fontAlgn="base" hangingPunct="0">
              <a:spcBef>
                <a:spcPct val="0"/>
              </a:spcBef>
              <a:spcAft>
                <a:spcPct val="0"/>
              </a:spcAft>
              <a:tabLst>
                <a:tab pos="2381250" algn="l"/>
              </a:tabLst>
              <a:defRPr>
                <a:solidFill>
                  <a:schemeClr val="tx1"/>
                </a:solidFill>
                <a:latin typeface="Arial" panose="020B0604020202020204" pitchFamily="34" charset="0"/>
              </a:defRPr>
            </a:lvl5pPr>
            <a:lvl6pPr eaLnBrk="0" fontAlgn="base" hangingPunct="0">
              <a:spcBef>
                <a:spcPct val="0"/>
              </a:spcBef>
              <a:spcAft>
                <a:spcPct val="0"/>
              </a:spcAft>
              <a:tabLst>
                <a:tab pos="2381250" algn="l"/>
              </a:tabLst>
              <a:defRPr>
                <a:solidFill>
                  <a:schemeClr val="tx1"/>
                </a:solidFill>
                <a:latin typeface="Arial" panose="020B0604020202020204" pitchFamily="34" charset="0"/>
              </a:defRPr>
            </a:lvl6pPr>
            <a:lvl7pPr eaLnBrk="0" fontAlgn="base" hangingPunct="0">
              <a:spcBef>
                <a:spcPct val="0"/>
              </a:spcBef>
              <a:spcAft>
                <a:spcPct val="0"/>
              </a:spcAft>
              <a:tabLst>
                <a:tab pos="2381250" algn="l"/>
              </a:tabLst>
              <a:defRPr>
                <a:solidFill>
                  <a:schemeClr val="tx1"/>
                </a:solidFill>
                <a:latin typeface="Arial" panose="020B0604020202020204" pitchFamily="34" charset="0"/>
              </a:defRPr>
            </a:lvl7pPr>
            <a:lvl8pPr eaLnBrk="0" fontAlgn="base" hangingPunct="0">
              <a:spcBef>
                <a:spcPct val="0"/>
              </a:spcBef>
              <a:spcAft>
                <a:spcPct val="0"/>
              </a:spcAft>
              <a:tabLst>
                <a:tab pos="2381250" algn="l"/>
              </a:tabLst>
              <a:defRPr>
                <a:solidFill>
                  <a:schemeClr val="tx1"/>
                </a:solidFill>
                <a:latin typeface="Arial" panose="020B0604020202020204" pitchFamily="34" charset="0"/>
              </a:defRPr>
            </a:lvl8pPr>
            <a:lvl9pPr eaLnBrk="0" fontAlgn="base" hangingPunct="0">
              <a:spcBef>
                <a:spcPct val="0"/>
              </a:spcBef>
              <a:spcAft>
                <a:spcPct val="0"/>
              </a:spcAft>
              <a:tabLst>
                <a:tab pos="2381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Now ,we will count the number of venues in each category, So that if more number of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resturants</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are at the places </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should not open the restaurant there because high competition would be there that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why its important to </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count the number of those places and here it is: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6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27F86D-37F8-466B-9B1A-28BC6D9D66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8">
            <a:extLst>
              <a:ext uri="{FF2B5EF4-FFF2-40B4-BE49-F238E27FC236}">
                <a16:creationId xmlns:a16="http://schemas.microsoft.com/office/drawing/2014/main" id="{37F3CC8A-617D-41B7-BAAA-134EE1956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90" y="1056502"/>
            <a:ext cx="10425135" cy="474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17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B5A561E-1416-40CD-8FFE-730246C7FB6C}"/>
              </a:ext>
            </a:extLst>
          </p:cNvPr>
          <p:cNvSpPr>
            <a:spLocks noChangeArrowheads="1"/>
          </p:cNvSpPr>
          <p:nvPr/>
        </p:nvSpPr>
        <p:spPr bwMode="auto">
          <a:xfrm>
            <a:off x="383059" y="763369"/>
            <a:ext cx="116279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81250" algn="l"/>
              </a:tabLst>
              <a:defRPr>
                <a:solidFill>
                  <a:schemeClr val="tx1"/>
                </a:solidFill>
                <a:latin typeface="Arial" panose="020B0604020202020204" pitchFamily="34" charset="0"/>
              </a:defRPr>
            </a:lvl1pPr>
            <a:lvl2pPr eaLnBrk="0" fontAlgn="base" hangingPunct="0">
              <a:spcBef>
                <a:spcPct val="0"/>
              </a:spcBef>
              <a:spcAft>
                <a:spcPct val="0"/>
              </a:spcAft>
              <a:tabLst>
                <a:tab pos="2381250" algn="l"/>
              </a:tabLst>
              <a:defRPr>
                <a:solidFill>
                  <a:schemeClr val="tx1"/>
                </a:solidFill>
                <a:latin typeface="Arial" panose="020B0604020202020204" pitchFamily="34" charset="0"/>
              </a:defRPr>
            </a:lvl2pPr>
            <a:lvl3pPr eaLnBrk="0" fontAlgn="base" hangingPunct="0">
              <a:spcBef>
                <a:spcPct val="0"/>
              </a:spcBef>
              <a:spcAft>
                <a:spcPct val="0"/>
              </a:spcAft>
              <a:tabLst>
                <a:tab pos="2381250" algn="l"/>
              </a:tabLst>
              <a:defRPr>
                <a:solidFill>
                  <a:schemeClr val="tx1"/>
                </a:solidFill>
                <a:latin typeface="Arial" panose="020B0604020202020204" pitchFamily="34" charset="0"/>
              </a:defRPr>
            </a:lvl3pPr>
            <a:lvl4pPr eaLnBrk="0" fontAlgn="base" hangingPunct="0">
              <a:spcBef>
                <a:spcPct val="0"/>
              </a:spcBef>
              <a:spcAft>
                <a:spcPct val="0"/>
              </a:spcAft>
              <a:tabLst>
                <a:tab pos="2381250" algn="l"/>
              </a:tabLst>
              <a:defRPr>
                <a:solidFill>
                  <a:schemeClr val="tx1"/>
                </a:solidFill>
                <a:latin typeface="Arial" panose="020B0604020202020204" pitchFamily="34" charset="0"/>
              </a:defRPr>
            </a:lvl4pPr>
            <a:lvl5pPr eaLnBrk="0" fontAlgn="base" hangingPunct="0">
              <a:spcBef>
                <a:spcPct val="0"/>
              </a:spcBef>
              <a:spcAft>
                <a:spcPct val="0"/>
              </a:spcAft>
              <a:tabLst>
                <a:tab pos="2381250" algn="l"/>
              </a:tabLst>
              <a:defRPr>
                <a:solidFill>
                  <a:schemeClr val="tx1"/>
                </a:solidFill>
                <a:latin typeface="Arial" panose="020B0604020202020204" pitchFamily="34" charset="0"/>
              </a:defRPr>
            </a:lvl5pPr>
            <a:lvl6pPr eaLnBrk="0" fontAlgn="base" hangingPunct="0">
              <a:spcBef>
                <a:spcPct val="0"/>
              </a:spcBef>
              <a:spcAft>
                <a:spcPct val="0"/>
              </a:spcAft>
              <a:tabLst>
                <a:tab pos="2381250" algn="l"/>
              </a:tabLst>
              <a:defRPr>
                <a:solidFill>
                  <a:schemeClr val="tx1"/>
                </a:solidFill>
                <a:latin typeface="Arial" panose="020B0604020202020204" pitchFamily="34" charset="0"/>
              </a:defRPr>
            </a:lvl6pPr>
            <a:lvl7pPr eaLnBrk="0" fontAlgn="base" hangingPunct="0">
              <a:spcBef>
                <a:spcPct val="0"/>
              </a:spcBef>
              <a:spcAft>
                <a:spcPct val="0"/>
              </a:spcAft>
              <a:tabLst>
                <a:tab pos="2381250" algn="l"/>
              </a:tabLst>
              <a:defRPr>
                <a:solidFill>
                  <a:schemeClr val="tx1"/>
                </a:solidFill>
                <a:latin typeface="Arial" panose="020B0604020202020204" pitchFamily="34" charset="0"/>
              </a:defRPr>
            </a:lvl7pPr>
            <a:lvl8pPr eaLnBrk="0" fontAlgn="base" hangingPunct="0">
              <a:spcBef>
                <a:spcPct val="0"/>
              </a:spcBef>
              <a:spcAft>
                <a:spcPct val="0"/>
              </a:spcAft>
              <a:tabLst>
                <a:tab pos="2381250" algn="l"/>
              </a:tabLst>
              <a:defRPr>
                <a:solidFill>
                  <a:schemeClr val="tx1"/>
                </a:solidFill>
                <a:latin typeface="Arial" panose="020B0604020202020204" pitchFamily="34" charset="0"/>
              </a:defRPr>
            </a:lvl8pPr>
            <a:lvl9pPr eaLnBrk="0" fontAlgn="base" hangingPunct="0">
              <a:spcBef>
                <a:spcPct val="0"/>
              </a:spcBef>
              <a:spcAft>
                <a:spcPct val="0"/>
              </a:spcAft>
              <a:tabLst>
                <a:tab pos="2381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 that we will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analyse</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each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neighbourhood</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try to sort places accordingly. So here are some of the shortlisted places: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9">
            <a:extLst>
              <a:ext uri="{FF2B5EF4-FFF2-40B4-BE49-F238E27FC236}">
                <a16:creationId xmlns:a16="http://schemas.microsoft.com/office/drawing/2014/main" id="{DCCE8469-CD98-4555-90BB-E8D69BEEC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46" y="1409700"/>
            <a:ext cx="11382995" cy="45462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F75FA5A-EDBC-4106-B417-34E34308FE7B}"/>
              </a:ext>
            </a:extLst>
          </p:cNvPr>
          <p:cNvSpPr>
            <a:spLocks noChangeArrowheads="1"/>
          </p:cNvSpPr>
          <p:nvPr/>
        </p:nvSpPr>
        <p:spPr bwMode="auto">
          <a:xfrm>
            <a:off x="0" y="2952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4120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746CF9-6D86-4E2B-B07A-CDDF12E62654}"/>
              </a:ext>
            </a:extLst>
          </p:cNvPr>
          <p:cNvSpPr>
            <a:spLocks noChangeArrowheads="1"/>
          </p:cNvSpPr>
          <p:nvPr/>
        </p:nvSpPr>
        <p:spPr bwMode="auto">
          <a:xfrm>
            <a:off x="292100" y="499933"/>
            <a:ext cx="114762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81250" algn="l"/>
              </a:tabLst>
              <a:defRPr>
                <a:solidFill>
                  <a:schemeClr val="tx1"/>
                </a:solidFill>
                <a:latin typeface="Arial" panose="020B0604020202020204" pitchFamily="34" charset="0"/>
              </a:defRPr>
            </a:lvl1pPr>
            <a:lvl2pPr eaLnBrk="0" fontAlgn="base" hangingPunct="0">
              <a:spcBef>
                <a:spcPct val="0"/>
              </a:spcBef>
              <a:spcAft>
                <a:spcPct val="0"/>
              </a:spcAft>
              <a:tabLst>
                <a:tab pos="2381250" algn="l"/>
              </a:tabLst>
              <a:defRPr>
                <a:solidFill>
                  <a:schemeClr val="tx1"/>
                </a:solidFill>
                <a:latin typeface="Arial" panose="020B0604020202020204" pitchFamily="34" charset="0"/>
              </a:defRPr>
            </a:lvl2pPr>
            <a:lvl3pPr eaLnBrk="0" fontAlgn="base" hangingPunct="0">
              <a:spcBef>
                <a:spcPct val="0"/>
              </a:spcBef>
              <a:spcAft>
                <a:spcPct val="0"/>
              </a:spcAft>
              <a:tabLst>
                <a:tab pos="2381250" algn="l"/>
              </a:tabLst>
              <a:defRPr>
                <a:solidFill>
                  <a:schemeClr val="tx1"/>
                </a:solidFill>
                <a:latin typeface="Arial" panose="020B0604020202020204" pitchFamily="34" charset="0"/>
              </a:defRPr>
            </a:lvl3pPr>
            <a:lvl4pPr eaLnBrk="0" fontAlgn="base" hangingPunct="0">
              <a:spcBef>
                <a:spcPct val="0"/>
              </a:spcBef>
              <a:spcAft>
                <a:spcPct val="0"/>
              </a:spcAft>
              <a:tabLst>
                <a:tab pos="2381250" algn="l"/>
              </a:tabLst>
              <a:defRPr>
                <a:solidFill>
                  <a:schemeClr val="tx1"/>
                </a:solidFill>
                <a:latin typeface="Arial" panose="020B0604020202020204" pitchFamily="34" charset="0"/>
              </a:defRPr>
            </a:lvl4pPr>
            <a:lvl5pPr eaLnBrk="0" fontAlgn="base" hangingPunct="0">
              <a:spcBef>
                <a:spcPct val="0"/>
              </a:spcBef>
              <a:spcAft>
                <a:spcPct val="0"/>
              </a:spcAft>
              <a:tabLst>
                <a:tab pos="2381250" algn="l"/>
              </a:tabLst>
              <a:defRPr>
                <a:solidFill>
                  <a:schemeClr val="tx1"/>
                </a:solidFill>
                <a:latin typeface="Arial" panose="020B0604020202020204" pitchFamily="34" charset="0"/>
              </a:defRPr>
            </a:lvl5pPr>
            <a:lvl6pPr eaLnBrk="0" fontAlgn="base" hangingPunct="0">
              <a:spcBef>
                <a:spcPct val="0"/>
              </a:spcBef>
              <a:spcAft>
                <a:spcPct val="0"/>
              </a:spcAft>
              <a:tabLst>
                <a:tab pos="2381250" algn="l"/>
              </a:tabLst>
              <a:defRPr>
                <a:solidFill>
                  <a:schemeClr val="tx1"/>
                </a:solidFill>
                <a:latin typeface="Arial" panose="020B0604020202020204" pitchFamily="34" charset="0"/>
              </a:defRPr>
            </a:lvl6pPr>
            <a:lvl7pPr eaLnBrk="0" fontAlgn="base" hangingPunct="0">
              <a:spcBef>
                <a:spcPct val="0"/>
              </a:spcBef>
              <a:spcAft>
                <a:spcPct val="0"/>
              </a:spcAft>
              <a:tabLst>
                <a:tab pos="2381250" algn="l"/>
              </a:tabLst>
              <a:defRPr>
                <a:solidFill>
                  <a:schemeClr val="tx1"/>
                </a:solidFill>
                <a:latin typeface="Arial" panose="020B0604020202020204" pitchFamily="34" charset="0"/>
              </a:defRPr>
            </a:lvl7pPr>
            <a:lvl8pPr eaLnBrk="0" fontAlgn="base" hangingPunct="0">
              <a:spcBef>
                <a:spcPct val="0"/>
              </a:spcBef>
              <a:spcAft>
                <a:spcPct val="0"/>
              </a:spcAft>
              <a:tabLst>
                <a:tab pos="2381250" algn="l"/>
              </a:tabLst>
              <a:defRPr>
                <a:solidFill>
                  <a:schemeClr val="tx1"/>
                </a:solidFill>
                <a:latin typeface="Arial" panose="020B0604020202020204" pitchFamily="34" charset="0"/>
              </a:defRPr>
            </a:lvl8pPr>
            <a:lvl9pPr eaLnBrk="0" fontAlgn="base" hangingPunct="0">
              <a:spcBef>
                <a:spcPct val="0"/>
              </a:spcBef>
              <a:spcAft>
                <a:spcPct val="0"/>
              </a:spcAft>
              <a:tabLst>
                <a:tab pos="2381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1" i="1"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Cluster </a:t>
            </a:r>
            <a:r>
              <a:rPr kumimoji="0" lang="en-US" altLang="en-US" b="1" i="1" u="none" strike="noStrike" cap="none" normalizeH="0" baseline="0" dirty="0" err="1">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Neighbourhoods</a:t>
            </a:r>
            <a:r>
              <a:rPr kumimoji="0" lang="en-US" altLang="en-US" b="1" i="1"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clustering the above data I have used </a:t>
            </a:r>
            <a:r>
              <a:rPr kumimoji="0" lang="en-US" altLang="en-US"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kmeans</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clustering. From the above </a:t>
            </a:r>
            <a:r>
              <a:rPr kumimoji="0" lang="en-US" altLang="en-US"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shortlistings</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can group the data into three</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clusters which indicates the suitable places to open a restaurant. It gives a concise idea of the whole </a:t>
            </a:r>
            <a:r>
              <a:rPr kumimoji="0" lang="en-US" altLang="en-US"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neighbourhood</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 here are the three clusters: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r>
              <a:rPr kumimoji="0" lang="en-US" altLang="en-US" b="1" i="1"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Cluster 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812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0">
            <a:extLst>
              <a:ext uri="{FF2B5EF4-FFF2-40B4-BE49-F238E27FC236}">
                <a16:creationId xmlns:a16="http://schemas.microsoft.com/office/drawing/2014/main" id="{E70CEF14-0619-4AC4-AB0C-2E8847C75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81" y="2125018"/>
            <a:ext cx="11128465" cy="41106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AD1AE65-A90F-4708-9A4B-0C720E7F94AC}"/>
              </a:ext>
            </a:extLst>
          </p:cNvPr>
          <p:cNvSpPr>
            <a:spLocks noChangeArrowheads="1"/>
          </p:cNvSpPr>
          <p:nvPr/>
        </p:nvSpPr>
        <p:spPr bwMode="auto">
          <a:xfrm>
            <a:off x="0" y="2571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4263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1">
            <a:extLst>
              <a:ext uri="{FF2B5EF4-FFF2-40B4-BE49-F238E27FC236}">
                <a16:creationId xmlns:a16="http://schemas.microsoft.com/office/drawing/2014/main" id="{C4C653DF-FD0C-48FE-A695-66465B5F2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13" y="1147731"/>
            <a:ext cx="11228722" cy="1506569"/>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2">
            <a:extLst>
              <a:ext uri="{FF2B5EF4-FFF2-40B4-BE49-F238E27FC236}">
                <a16:creationId xmlns:a16="http://schemas.microsoft.com/office/drawing/2014/main" id="{4996A9BC-EC26-47F3-9C37-57B87E529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12" y="3428999"/>
            <a:ext cx="11057288" cy="3252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6603D3-B105-42E0-BA6E-E7D28F0E4427}"/>
              </a:ext>
            </a:extLst>
          </p:cNvPr>
          <p:cNvSpPr/>
          <p:nvPr/>
        </p:nvSpPr>
        <p:spPr>
          <a:xfrm>
            <a:off x="652112" y="2856983"/>
            <a:ext cx="1083374" cy="369332"/>
          </a:xfrm>
          <a:prstGeom prst="rect">
            <a:avLst/>
          </a:prstGeom>
        </p:spPr>
        <p:txBody>
          <a:bodyPr wrap="none">
            <a:spAutoFit/>
          </a:bodyPr>
          <a:lstStyle/>
          <a:p>
            <a:pPr lvl="0" eaLnBrk="0" fontAlgn="base" hangingPunct="0">
              <a:spcBef>
                <a:spcPct val="0"/>
              </a:spcBef>
              <a:spcAft>
                <a:spcPct val="0"/>
              </a:spcAft>
              <a:tabLst>
                <a:tab pos="2381250" algn="l"/>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Cluster 3:</a:t>
            </a:r>
            <a:endParaRPr lang="en-US" altLang="en-US" dirty="0"/>
          </a:p>
        </p:txBody>
      </p:sp>
      <p:sp>
        <p:nvSpPr>
          <p:cNvPr id="5" name="Rectangle 4">
            <a:extLst>
              <a:ext uri="{FF2B5EF4-FFF2-40B4-BE49-F238E27FC236}">
                <a16:creationId xmlns:a16="http://schemas.microsoft.com/office/drawing/2014/main" id="{6DC9D2C7-B4A7-4CD7-9887-D5C333E6B073}"/>
              </a:ext>
            </a:extLst>
          </p:cNvPr>
          <p:cNvSpPr/>
          <p:nvPr/>
        </p:nvSpPr>
        <p:spPr>
          <a:xfrm>
            <a:off x="652112" y="633899"/>
            <a:ext cx="1083374" cy="369332"/>
          </a:xfrm>
          <a:prstGeom prst="rect">
            <a:avLst/>
          </a:prstGeom>
        </p:spPr>
        <p:txBody>
          <a:bodyPr wrap="none">
            <a:spAutoFit/>
          </a:bodyPr>
          <a:lstStyle/>
          <a:p>
            <a:pPr lvl="0" eaLnBrk="0" fontAlgn="base" hangingPunct="0">
              <a:spcBef>
                <a:spcPct val="0"/>
              </a:spcBef>
              <a:spcAft>
                <a:spcPct val="0"/>
              </a:spcAft>
              <a:tabLst>
                <a:tab pos="2381250" algn="l"/>
              </a:tabLst>
            </a:pPr>
            <a:r>
              <a:rPr lang="en-US" altLang="en-US" b="1" dirty="0">
                <a:latin typeface="Calibri" panose="020F0502020204030204" pitchFamily="34" charset="0"/>
                <a:ea typeface="Calibri" panose="020F0502020204030204" pitchFamily="34" charset="0"/>
                <a:cs typeface="Times New Roman" panose="02020603050405020304" pitchFamily="18" charset="0"/>
              </a:rPr>
              <a:t>Cluster 2:</a:t>
            </a:r>
            <a:endParaRPr lang="en-US" altLang="en-US" dirty="0"/>
          </a:p>
        </p:txBody>
      </p:sp>
    </p:spTree>
    <p:extLst>
      <p:ext uri="{BB962C8B-B14F-4D97-AF65-F5344CB8AC3E}">
        <p14:creationId xmlns:p14="http://schemas.microsoft.com/office/powerpoint/2010/main" val="407213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F9024A-9EA4-47F3-BECC-EDA3932DD5FE}"/>
              </a:ext>
            </a:extLst>
          </p:cNvPr>
          <p:cNvSpPr/>
          <p:nvPr/>
        </p:nvSpPr>
        <p:spPr>
          <a:xfrm>
            <a:off x="1610841" y="700468"/>
            <a:ext cx="10128078" cy="1546834"/>
          </a:xfrm>
          <a:prstGeom prst="rect">
            <a:avLst/>
          </a:prstGeom>
        </p:spPr>
        <p:txBody>
          <a:bodyPr wrap="square">
            <a:spAutoFit/>
          </a:bodyPr>
          <a:lstStyle/>
          <a:p>
            <a:pPr>
              <a:lnSpc>
                <a:spcPct val="107000"/>
              </a:lnSpc>
              <a:spcAft>
                <a:spcPts val="800"/>
              </a:spcAft>
              <a:tabLst>
                <a:tab pos="2381250" algn="l"/>
              </a:tabLs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0"/>
              </a:spcAft>
            </a:pPr>
            <a:r>
              <a:rPr lang="en-IN" b="1" i="1" dirty="0">
                <a:solidFill>
                  <a:srgbClr val="000000"/>
                </a:solidFill>
                <a:latin typeface="Helvetica" panose="020B0604020202020204" pitchFamily="34" charset="0"/>
                <a:ea typeface="Times New Roman" panose="02020603050405020304" pitchFamily="18" charset="0"/>
              </a:rPr>
              <a:t>Cluster 1,2 &amp; 3 represents the popular places of the city, therefore if someone is looking to open a restaurant, I would recommend that they open it amongst these places. </a:t>
            </a:r>
            <a:endParaRPr lang="en-IN" sz="1600" b="1"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2381250" algn="l"/>
              </a:tabLs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3012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F91834-49F7-4FE4-AB2F-ED637120CA6E}"/>
              </a:ext>
            </a:extLst>
          </p:cNvPr>
          <p:cNvSpPr/>
          <p:nvPr/>
        </p:nvSpPr>
        <p:spPr>
          <a:xfrm>
            <a:off x="1878226" y="506628"/>
            <a:ext cx="7500552" cy="736355"/>
          </a:xfrm>
          <a:prstGeom prst="rect">
            <a:avLst/>
          </a:prstGeom>
        </p:spPr>
        <p:txBody>
          <a:bodyPr wrap="square">
            <a:spAutoFit/>
          </a:bodyPr>
          <a:lstStyle/>
          <a:p>
            <a:pPr algn="ctr">
              <a:lnSpc>
                <a:spcPct val="107000"/>
              </a:lnSpc>
              <a:spcBef>
                <a:spcPts val="765"/>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In a city, if someone is looking to open a restaurant, where would you recommend that they open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0E2D14C-223E-46DA-8663-5D04014E7173}"/>
              </a:ext>
            </a:extLst>
          </p:cNvPr>
          <p:cNvSpPr/>
          <p:nvPr/>
        </p:nvSpPr>
        <p:spPr>
          <a:xfrm>
            <a:off x="753762" y="1668162"/>
            <a:ext cx="8390238" cy="2975558"/>
          </a:xfrm>
          <a:prstGeom prst="rect">
            <a:avLst/>
          </a:prstGeom>
        </p:spPr>
        <p:txBody>
          <a:bodyPr wrap="square">
            <a:spAutoFit/>
          </a:bodyPr>
          <a:lstStyle/>
          <a:p>
            <a:pPr>
              <a:lnSpc>
                <a:spcPct val="107000"/>
              </a:lnSpc>
              <a:spcBef>
                <a:spcPts val="1200"/>
              </a:spcBef>
              <a:spcAft>
                <a:spcPts val="0"/>
              </a:spcAft>
            </a:pPr>
            <a:r>
              <a:rPr lang="en-IN" sz="2400" b="1" i="1" dirty="0">
                <a:solidFill>
                  <a:srgbClr val="000000"/>
                </a:solidFill>
                <a:latin typeface="inherit"/>
                <a:ea typeface="Times New Roman" panose="02020603050405020304" pitchFamily="18" charset="0"/>
                <a:cs typeface="Helvetica" panose="020B0604020202020204" pitchFamily="34" charset="0"/>
              </a:rPr>
              <a:t>Introduction</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final project explores the best locations for restaurants throughout the city of Toronto. In this project we would be able to know the correct places where a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resturant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in high demand. This project will help people like if a contractor is trying to start their own business, then he would be able to find the best place where should they setup their office. A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resturant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should be at the most visited and popular places so that it can serve more and more people.</a:t>
            </a:r>
          </a:p>
          <a:p>
            <a:pPr>
              <a:lnSpc>
                <a:spcPct val="107000"/>
              </a:lnSpc>
              <a:spcAft>
                <a:spcPts val="0"/>
              </a:spcAf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4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E607A3-E3E5-4A9C-934F-DD27CD3A7DAF}"/>
              </a:ext>
            </a:extLst>
          </p:cNvPr>
          <p:cNvSpPr/>
          <p:nvPr/>
        </p:nvSpPr>
        <p:spPr>
          <a:xfrm>
            <a:off x="531341" y="654908"/>
            <a:ext cx="8612659" cy="3503010"/>
          </a:xfrm>
          <a:prstGeom prst="rect">
            <a:avLst/>
          </a:prstGeom>
        </p:spPr>
        <p:txBody>
          <a:bodyPr wrap="square">
            <a:spAutoFit/>
          </a:bodyPr>
          <a:lstStyle/>
          <a:p>
            <a:pPr>
              <a:lnSpc>
                <a:spcPct val="107000"/>
              </a:lnSpc>
              <a:spcBef>
                <a:spcPts val="1200"/>
              </a:spcBef>
              <a:spcAft>
                <a:spcPts val="0"/>
              </a:spcAft>
            </a:pPr>
            <a:r>
              <a:rPr lang="en-IN" b="1" i="1" dirty="0">
                <a:solidFill>
                  <a:srgbClr val="000000"/>
                </a:solidFill>
                <a:latin typeface="inherit"/>
                <a:ea typeface="Times New Roman" panose="02020603050405020304" pitchFamily="18" charset="0"/>
                <a:cs typeface="Helvetica" panose="020B0604020202020204" pitchFamily="34" charset="0"/>
              </a:rPr>
              <a:t>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answer the above questions, data on Toronto neighbourhoods, boroughs to include boundaries, latitude, longitude, restaurants, and restaurant ratings and tips are required.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Toronto City data containing the neighbourhoods and boroughs will be obtained from the data source: '</a:t>
            </a:r>
            <a:r>
              <a:rPr lang="en-IN" u="sng" dirty="0">
                <a:solidFill>
                  <a:srgbClr val="296EAA"/>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https://en.wikipedia.org/wiki/</a:t>
            </a:r>
            <a:r>
              <a:rPr lang="en-IN" u="sng" dirty="0" err="1">
                <a:solidFill>
                  <a:srgbClr val="296EAA"/>
                </a:solidFill>
                <a:latin typeface="Times New Roman" panose="02020603050405020304" pitchFamily="18" charset="0"/>
                <a:ea typeface="Times New Roman" panose="02020603050405020304" pitchFamily="18" charset="0"/>
                <a:cs typeface="Times New Roman" panose="02020603050405020304" pitchFamily="18" charset="0"/>
                <a:hlinkClick r:id="rId2"/>
              </a:rPr>
              <a:t>List_of_postal_codes_of_Canada:_M</a:t>
            </a:r>
            <a:r>
              <a:rPr lang="en-IN" u="sng" dirty="0">
                <a:solidFill>
                  <a:srgbClr val="296EAA"/>
                </a:solidFill>
                <a:latin typeface="Times New Roman" panose="02020603050405020304" pitchFamily="18" charset="0"/>
                <a:ea typeface="Times New Roman" panose="02020603050405020304" pitchFamily="18" charset="0"/>
                <a:cs typeface="Times New Roman" panose="02020603050405020304" pitchFamily="18" charset="0"/>
                <a:hlinkClick r:id="rId2"/>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Toronto City data containing neighbourhood boundaries will be obtained from the data source: </a:t>
            </a:r>
            <a:r>
              <a:rPr lang="en-IN" u="sng" dirty="0">
                <a:solidFill>
                  <a:srgbClr val="296EAA"/>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http://cocl.us/Geospatial_data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All data related to locations of restaurants will be obtained via the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FourSquare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API utilized via the Request library in Python.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234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31341F-A03A-41AA-825F-4EDF7CE59395}"/>
              </a:ext>
            </a:extLst>
          </p:cNvPr>
          <p:cNvSpPr/>
          <p:nvPr/>
        </p:nvSpPr>
        <p:spPr>
          <a:xfrm>
            <a:off x="494270" y="654909"/>
            <a:ext cx="8649730" cy="3046988"/>
          </a:xfrm>
          <a:prstGeom prst="rect">
            <a:avLst/>
          </a:prstGeom>
        </p:spPr>
        <p:txBody>
          <a:bodyPr wrap="square">
            <a:spAutoFit/>
          </a:bodyPr>
          <a:lstStyle/>
          <a:p>
            <a:pPr>
              <a:spcBef>
                <a:spcPts val="1200"/>
              </a:spcBef>
              <a:spcAft>
                <a:spcPts val="0"/>
              </a:spcAft>
            </a:pPr>
            <a:r>
              <a:rPr lang="en-IN" b="1" i="1" dirty="0">
                <a:solidFill>
                  <a:srgbClr val="000000"/>
                </a:solidFill>
                <a:latin typeface="inherit"/>
                <a:ea typeface="Times New Roman" panose="02020603050405020304" pitchFamily="18" charset="0"/>
                <a:cs typeface="Helvetica" panose="020B0604020202020204" pitchFamily="34" charset="0"/>
              </a:rPr>
              <a:t>Methodology</a:t>
            </a:r>
            <a:endParaRPr lang="en-IN" sz="1600" b="1" dirty="0">
              <a:effectLst/>
              <a:latin typeface="Times New Roman" panose="02020603050405020304" pitchFamily="18" charset="0"/>
              <a:ea typeface="Times New Roman" panose="02020603050405020304" pitchFamily="18" charset="0"/>
            </a:endParaRPr>
          </a:p>
          <a:p>
            <a:pPr>
              <a:spcAft>
                <a:spcPts val="0"/>
              </a:spcAft>
            </a:pPr>
            <a:r>
              <a:rPr lang="en-IN" dirty="0">
                <a:solidFill>
                  <a:srgbClr val="000000"/>
                </a:solidFill>
                <a:latin typeface="Times New Roman" panose="02020603050405020304" pitchFamily="18" charset="0"/>
                <a:ea typeface="Times New Roman" panose="02020603050405020304" pitchFamily="18" charset="0"/>
              </a:rPr>
              <a:t>• Data will be collected from '</a:t>
            </a:r>
            <a:r>
              <a:rPr lang="en-IN" u="sng" dirty="0">
                <a:solidFill>
                  <a:srgbClr val="296EAA"/>
                </a:solidFill>
                <a:latin typeface="Times New Roman" panose="02020603050405020304" pitchFamily="18" charset="0"/>
                <a:ea typeface="Times New Roman" panose="02020603050405020304" pitchFamily="18" charset="0"/>
                <a:hlinkClick r:id="rId2"/>
              </a:rPr>
              <a:t>https://en.wikipedia.org/wiki/</a:t>
            </a:r>
            <a:r>
              <a:rPr lang="en-IN" u="sng" dirty="0" err="1">
                <a:solidFill>
                  <a:srgbClr val="296EAA"/>
                </a:solidFill>
                <a:latin typeface="Times New Roman" panose="02020603050405020304" pitchFamily="18" charset="0"/>
                <a:ea typeface="Times New Roman" panose="02020603050405020304" pitchFamily="18" charset="0"/>
                <a:hlinkClick r:id="rId2"/>
              </a:rPr>
              <a:t>List_of_postal_codes_of_Canada:_M</a:t>
            </a:r>
            <a:r>
              <a:rPr lang="en-IN" u="sng" dirty="0">
                <a:solidFill>
                  <a:srgbClr val="296EAA"/>
                </a:solidFill>
                <a:latin typeface="Times New Roman" panose="02020603050405020304" pitchFamily="18" charset="0"/>
                <a:ea typeface="Times New Roman" panose="02020603050405020304" pitchFamily="18" charset="0"/>
                <a:hlinkClick r:id="rId2"/>
              </a:rPr>
              <a:t>'</a:t>
            </a:r>
            <a:r>
              <a:rPr lang="en-IN" dirty="0">
                <a:solidFill>
                  <a:srgbClr val="000000"/>
                </a:solidFill>
                <a:latin typeface="Times New Roman" panose="02020603050405020304" pitchFamily="18" charset="0"/>
                <a:ea typeface="Times New Roman" panose="02020603050405020304" pitchFamily="18" charset="0"/>
              </a:rPr>
              <a:t> and cleaned and processed into a </a:t>
            </a:r>
            <a:r>
              <a:rPr lang="en-IN" dirty="0" err="1">
                <a:solidFill>
                  <a:srgbClr val="000000"/>
                </a:solidFill>
                <a:latin typeface="Times New Roman" panose="02020603050405020304" pitchFamily="18" charset="0"/>
                <a:ea typeface="Times New Roman" panose="02020603050405020304" pitchFamily="18" charset="0"/>
              </a:rPr>
              <a:t>dataframe</a:t>
            </a:r>
            <a:r>
              <a:rPr lang="en-IN" dirty="0">
                <a:solidFill>
                  <a:srgbClr val="000000"/>
                </a:solidFill>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rPr>
              <a:t>• Data will be sorted based on rankings</a:t>
            </a:r>
            <a:endParaRPr lang="en-IN" sz="24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rPr>
              <a:t>• Finally, the data be will be visually assessed using graphing from various Python libraries.</a:t>
            </a:r>
            <a:endParaRPr lang="en-IN" sz="2400" dirty="0">
              <a:effectLst/>
              <a:latin typeface="Times New Roman" panose="02020603050405020304" pitchFamily="18" charset="0"/>
              <a:ea typeface="Times New Roman" panose="02020603050405020304" pitchFamily="18" charset="0"/>
            </a:endParaRPr>
          </a:p>
          <a:p>
            <a:pPr>
              <a:spcBef>
                <a:spcPts val="1200"/>
              </a:spcBef>
              <a:spcAft>
                <a:spcPts val="0"/>
              </a:spcAft>
            </a:pPr>
            <a:r>
              <a:rPr lang="en-IN" b="1" i="1" dirty="0">
                <a:solidFill>
                  <a:srgbClr val="000000"/>
                </a:solidFill>
                <a:latin typeface="inherit"/>
                <a:ea typeface="Times New Roman" panose="02020603050405020304" pitchFamily="18" charset="0"/>
                <a:cs typeface="Helvetica" panose="020B0604020202020204" pitchFamily="34" charset="0"/>
              </a:rPr>
              <a:t>Problem Statement</a:t>
            </a:r>
            <a:endParaRPr lang="en-IN" sz="1600" b="1" dirty="0">
              <a:effectLst/>
              <a:latin typeface="Times New Roman" panose="02020603050405020304" pitchFamily="18" charset="0"/>
              <a:ea typeface="Times New Roman" panose="02020603050405020304" pitchFamily="18" charset="0"/>
            </a:endParaRPr>
          </a:p>
          <a:p>
            <a:pPr>
              <a:spcAft>
                <a:spcPts val="0"/>
              </a:spcAft>
            </a:pPr>
            <a:r>
              <a:rPr lang="en-IN" dirty="0">
                <a:solidFill>
                  <a:srgbClr val="000000"/>
                </a:solidFill>
                <a:latin typeface="Times New Roman" panose="02020603050405020304" pitchFamily="18" charset="0"/>
                <a:ea typeface="Times New Roman" panose="02020603050405020304" pitchFamily="18" charset="0"/>
              </a:rPr>
              <a:t>In what Neighbourhood and/or borough should I open a restaurant to have the best chance of being successful</a:t>
            </a:r>
            <a:r>
              <a:rPr lang="en-IN" dirty="0">
                <a:solidFill>
                  <a:srgbClr val="000000"/>
                </a:solidFill>
                <a:latin typeface="Helvetica" panose="020B0604020202020204" pitchFamily="34"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893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927F6-78AA-4E12-81C8-7648C4C0A96C}"/>
              </a:ext>
            </a:extLst>
          </p:cNvPr>
          <p:cNvSpPr/>
          <p:nvPr/>
        </p:nvSpPr>
        <p:spPr>
          <a:xfrm>
            <a:off x="593124" y="543697"/>
            <a:ext cx="8550876" cy="2785634"/>
          </a:xfrm>
          <a:prstGeom prst="rect">
            <a:avLst/>
          </a:prstGeom>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downloaded or scraped from multiple sources were combined into one table. There were a lot of missing values  because of lack of record keeping.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process the cells that have an assigned borough. Ignoring the cells with a borough that is Not assigned.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Droping</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row where borough is "Not assigned". Then we sorted all the rows in descending order. We also verified the number of rows and column that we have now after data cleaning.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015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11CDA22-28D5-4DCA-850F-E046F459DBA4}"/>
              </a:ext>
            </a:extLst>
          </p:cNvPr>
          <p:cNvSpPr>
            <a:spLocks noChangeArrowheads="1"/>
          </p:cNvSpPr>
          <p:nvPr/>
        </p:nvSpPr>
        <p:spPr bwMode="auto">
          <a:xfrm>
            <a:off x="1248032" y="387348"/>
            <a:ext cx="67680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Our Table  before data cleaning</a:t>
            </a:r>
            <a:r>
              <a:rPr kumimoji="0" lang="en-US" altLang="en-US" sz="3600" b="1" i="1"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506B3453-4F1B-44D6-8529-797AAE3BC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39" y="1309816"/>
            <a:ext cx="8044249" cy="347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6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5E4738-A4EB-4FF5-BEFE-E0F2B190C0C0}"/>
              </a:ext>
            </a:extLst>
          </p:cNvPr>
          <p:cNvPicPr/>
          <p:nvPr/>
        </p:nvPicPr>
        <p:blipFill>
          <a:blip r:embed="rId2">
            <a:extLst>
              <a:ext uri="{28A0092B-C50C-407E-A947-70E740481C1C}">
                <a14:useLocalDpi xmlns:a14="http://schemas.microsoft.com/office/drawing/2010/main" val="0"/>
              </a:ext>
            </a:extLst>
          </a:blip>
          <a:stretch>
            <a:fillRect/>
          </a:stretch>
        </p:blipFill>
        <p:spPr>
          <a:xfrm>
            <a:off x="1080169" y="1407041"/>
            <a:ext cx="8150328" cy="4808408"/>
          </a:xfrm>
          <a:prstGeom prst="rect">
            <a:avLst/>
          </a:prstGeom>
        </p:spPr>
      </p:pic>
      <p:sp>
        <p:nvSpPr>
          <p:cNvPr id="3" name="Rectangle 2">
            <a:extLst>
              <a:ext uri="{FF2B5EF4-FFF2-40B4-BE49-F238E27FC236}">
                <a16:creationId xmlns:a16="http://schemas.microsoft.com/office/drawing/2014/main" id="{541D32D4-4516-4EDC-9B4C-5BC69DD439FB}"/>
              </a:ext>
            </a:extLst>
          </p:cNvPr>
          <p:cNvSpPr/>
          <p:nvPr/>
        </p:nvSpPr>
        <p:spPr>
          <a:xfrm>
            <a:off x="4618448" y="3244334"/>
            <a:ext cx="247184" cy="369332"/>
          </a:xfrm>
          <a:prstGeom prst="rect">
            <a:avLst/>
          </a:prstGeom>
        </p:spPr>
        <p:txBody>
          <a:bodyPr wrap="none">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81B86FA-7B0E-43FD-89E5-590190082BE3}"/>
              </a:ext>
            </a:extLst>
          </p:cNvPr>
          <p:cNvSpPr/>
          <p:nvPr/>
        </p:nvSpPr>
        <p:spPr>
          <a:xfrm>
            <a:off x="951470" y="729049"/>
            <a:ext cx="8390237" cy="646331"/>
          </a:xfrm>
          <a:prstGeom prst="rect">
            <a:avLst/>
          </a:prstGeom>
        </p:spPr>
        <p:txBody>
          <a:bodyPr wrap="square">
            <a:spAutoFit/>
          </a:bodyPr>
          <a:lstStyle/>
          <a:p>
            <a:r>
              <a:rPr lang="en-US" altLang="en-US" sz="3600" dirty="0">
                <a:latin typeface="Calibri" panose="020F0502020204030204" pitchFamily="34" charset="0"/>
                <a:ea typeface="Calibri" panose="020F0502020204030204" pitchFamily="34" charset="0"/>
                <a:cs typeface="Times New Roman" panose="02020603050405020304" pitchFamily="18" charset="0"/>
              </a:rPr>
              <a:t>Our Table after data cleaning</a:t>
            </a:r>
            <a:endParaRPr lang="en-IN" sz="3600" dirty="0"/>
          </a:p>
        </p:txBody>
      </p:sp>
    </p:spTree>
    <p:extLst>
      <p:ext uri="{BB962C8B-B14F-4D97-AF65-F5344CB8AC3E}">
        <p14:creationId xmlns:p14="http://schemas.microsoft.com/office/powerpoint/2010/main" val="58260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CEC135-ABEF-4599-96EF-C5D1A794F206}"/>
              </a:ext>
            </a:extLst>
          </p:cNvPr>
          <p:cNvSpPr/>
          <p:nvPr/>
        </p:nvSpPr>
        <p:spPr>
          <a:xfrm>
            <a:off x="667265" y="729049"/>
            <a:ext cx="8476735" cy="2254848"/>
          </a:xfrm>
          <a:prstGeom prst="rect">
            <a:avLst/>
          </a:prstGeom>
        </p:spPr>
        <p:txBody>
          <a:bodyPr wrap="square">
            <a:spAutoFit/>
          </a:bodyPr>
          <a:lstStyle/>
          <a:p>
            <a:pPr>
              <a:lnSpc>
                <a:spcPct val="107000"/>
              </a:lnSpc>
              <a:spcAft>
                <a:spcPts val="800"/>
              </a:spcAft>
              <a:tabLst>
                <a:tab pos="2381250" algn="l"/>
              </a:tabLst>
            </a:pPr>
            <a:r>
              <a:rPr lang="en-IN" b="1" dirty="0">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38125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After data cleaning, there were 103 rows and 3 columns as samples in the data. Upon examining the data, it was clear that there was some redundancy in the number of rows, for this we have used shape function. For further analysis we found the location of most visited or popular places so that restaurant run well at these places. For which we have used geospatial data, link of which I have provided above already. I have particularly found out the coordinates in latitudes and longitudes which looked like: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46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F7B56C-B067-476D-8814-401200FF678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3">
            <a:extLst>
              <a:ext uri="{FF2B5EF4-FFF2-40B4-BE49-F238E27FC236}">
                <a16:creationId xmlns:a16="http://schemas.microsoft.com/office/drawing/2014/main" id="{7A1112EA-D780-4DAF-9D1A-96683A47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634" y="536776"/>
            <a:ext cx="8820585" cy="2388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C6BABCD-684E-40A8-A4F8-51A8B893ABB1}"/>
              </a:ext>
            </a:extLst>
          </p:cNvPr>
          <p:cNvSpPr>
            <a:spLocks noChangeArrowheads="1"/>
          </p:cNvSpPr>
          <p:nvPr/>
        </p:nvSpPr>
        <p:spPr bwMode="auto">
          <a:xfrm>
            <a:off x="844635" y="3132755"/>
            <a:ext cx="9669635" cy="8001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rPr>
              <a:t>Finding maps and clusters where the most populated places are:</a:t>
            </a:r>
            <a:endParaRPr kumimoji="0" lang="en-US" altLang="en-U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8F705BD-1E54-4600-BA88-67191B2132AF}"/>
              </a:ext>
            </a:extLst>
          </p:cNvPr>
          <p:cNvSpPr/>
          <p:nvPr/>
        </p:nvSpPr>
        <p:spPr>
          <a:xfrm>
            <a:off x="844635" y="3932926"/>
            <a:ext cx="6096000" cy="1754326"/>
          </a:xfrm>
          <a:prstGeom prst="rect">
            <a:avLst/>
          </a:prstGeom>
        </p:spPr>
        <p:txBody>
          <a:bodyPr>
            <a:spAutoFit/>
          </a:bodyPr>
          <a:lstStyle/>
          <a:p>
            <a:pPr>
              <a:spcBef>
                <a:spcPts val="1200"/>
              </a:spcBef>
              <a:spcAft>
                <a:spcPts val="0"/>
              </a:spcAft>
            </a:pPr>
            <a:r>
              <a:rPr lang="en-IN" dirty="0">
                <a:solidFill>
                  <a:srgbClr val="000000"/>
                </a:solidFill>
                <a:latin typeface="Times New Roman" panose="02020603050405020304" pitchFamily="18" charset="0"/>
                <a:ea typeface="Times New Roman" panose="02020603050405020304" pitchFamily="18" charset="0"/>
              </a:rPr>
              <a:t>After finding out the coordinated of selected places I plotted them upon the map of Toronto. So as to take a quick look upon the places or area which is suitable for us. It is  easier to select a location by this manner because we can easily look upon larger surroundings of that area. In this I took help of folium </a:t>
            </a:r>
            <a:r>
              <a:rPr lang="en-IN" dirty="0" err="1">
                <a:solidFill>
                  <a:srgbClr val="000000"/>
                </a:solidFill>
                <a:latin typeface="Times New Roman" panose="02020603050405020304" pitchFamily="18" charset="0"/>
                <a:ea typeface="Times New Roman" panose="02020603050405020304" pitchFamily="18" charset="0"/>
              </a:rPr>
              <a:t>api</a:t>
            </a:r>
            <a:r>
              <a:rPr lang="en-IN" dirty="0">
                <a:solidFill>
                  <a:srgbClr val="000000"/>
                </a:solidFill>
                <a:latin typeface="Times New Roman" panose="02020603050405020304" pitchFamily="18" charset="0"/>
                <a:ea typeface="Times New Roman" panose="02020603050405020304" pitchFamily="18" charset="0"/>
              </a:rPr>
              <a:t> . So here is the map:</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3027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834</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Helvetica</vt:lpstr>
      <vt:lpstr>inherit</vt:lpstr>
      <vt:lpstr>Times New Roman</vt:lpstr>
      <vt:lpstr>Trebuchet MS</vt:lpstr>
      <vt:lpstr>Wingdings 3</vt:lpstr>
      <vt:lpstr>Facet</vt:lpstr>
      <vt:lpstr>Battle of the Neighbourhoods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 </dc:title>
  <dc:creator>DIVYAM GARG</dc:creator>
  <cp:lastModifiedBy>DIVYAM GARG</cp:lastModifiedBy>
  <cp:revision>5</cp:revision>
  <dcterms:created xsi:type="dcterms:W3CDTF">2020-06-23T16:12:24Z</dcterms:created>
  <dcterms:modified xsi:type="dcterms:W3CDTF">2020-06-23T16:50:32Z</dcterms:modified>
</cp:coreProperties>
</file>