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67397" y="1880341"/>
            <a:ext cx="6353908" cy="1777259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67397" y="3948093"/>
            <a:ext cx="6353908" cy="83492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135" r="3286" b="4624"/>
          <a:stretch/>
        </p:blipFill>
        <p:spPr>
          <a:xfrm>
            <a:off x="7076049" y="1233878"/>
            <a:ext cx="5115951" cy="5607189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567397" y="3665676"/>
            <a:ext cx="6353908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18533" y="67733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1"/>
                </a:solidFill>
              </a:rPr>
              <a:t>NIST-lab @ Dialog</a:t>
            </a:r>
            <a:r>
              <a:rPr kumimoji="1" lang="en-US" altLang="ja-JP" sz="2400" baseline="0" dirty="0">
                <a:solidFill>
                  <a:schemeClr val="accent1"/>
                </a:solidFill>
              </a:rPr>
              <a:t>Team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12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134" r="4720" b="6228"/>
          <a:stretch/>
        </p:blipFill>
        <p:spPr>
          <a:xfrm>
            <a:off x="8737210" y="3019517"/>
            <a:ext cx="3454790" cy="383848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2600" y="276770"/>
            <a:ext cx="9978483" cy="6096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90367"/>
            <a:ext cx="10515600" cy="4753594"/>
          </a:xfrm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b="1"/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"/>
              <a:defRPr/>
            </a:lvl2pPr>
            <a:lvl3pPr marL="1257300" indent="-342900"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"/>
              <a:defRPr/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"/>
              <a:defRPr/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7082-3465-41C7-83E8-30EFD49FC3B4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894337" y="276770"/>
            <a:ext cx="2743200" cy="571143"/>
          </a:xfrm>
        </p:spPr>
        <p:txBody>
          <a:bodyPr/>
          <a:lstStyle>
            <a:lvl1pPr>
              <a:defRPr sz="4000" b="1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AD6AC465-7E05-4601-8C9A-E8A8C1308F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482600" y="886370"/>
            <a:ext cx="11154937" cy="2401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4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134" r="4720" b="6228"/>
          <a:stretch/>
        </p:blipFill>
        <p:spPr>
          <a:xfrm>
            <a:off x="8737210" y="3019517"/>
            <a:ext cx="3454790" cy="3838483"/>
          </a:xfrm>
          <a:prstGeom prst="rect">
            <a:avLst/>
          </a:prstGeom>
        </p:spPr>
      </p:pic>
      <p:sp>
        <p:nvSpPr>
          <p:cNvPr id="8" name="Rectangle 9"/>
          <p:cNvSpPr/>
          <p:nvPr/>
        </p:nvSpPr>
        <p:spPr>
          <a:xfrm>
            <a:off x="0" y="378"/>
            <a:ext cx="12192000" cy="10054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9978483" cy="1115121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90367"/>
            <a:ext cx="10515600" cy="4753594"/>
          </a:xfrm>
        </p:spPr>
        <p:txBody>
          <a:bodyPr/>
          <a:lstStyle>
            <a:lvl1pPr marL="457200" indent="-457200">
              <a:buClr>
                <a:schemeClr val="accent5"/>
              </a:buClr>
              <a:buFont typeface="Segoe UI Symbol" panose="020B0502040204020203" pitchFamily="34" charset="0"/>
              <a:buChar char=""/>
              <a:defRPr/>
            </a:lvl1pPr>
            <a:lvl2pPr marL="914400" indent="-457200">
              <a:buClr>
                <a:schemeClr val="accent5"/>
              </a:buClr>
              <a:buFont typeface="メイリオ" panose="020B0604030504040204" pitchFamily="50" charset="-128"/>
              <a:buChar char="–"/>
              <a:defRPr/>
            </a:lvl2pPr>
            <a:lvl3pPr marL="1257300" indent="-342900">
              <a:buClr>
                <a:schemeClr val="accent5"/>
              </a:buClr>
              <a:buFont typeface="Wingdings" panose="05000000000000000000" pitchFamily="2" charset="2"/>
              <a:buChar char="l"/>
              <a:defRPr/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7082-3465-41C7-83E8-30EFD49FC3B4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49216" y="228749"/>
            <a:ext cx="2743200" cy="657621"/>
          </a:xfrm>
        </p:spPr>
        <p:txBody>
          <a:bodyPr/>
          <a:lstStyle>
            <a:lvl1pPr>
              <a:defRPr sz="4000" b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AD6AC465-7E05-4601-8C9A-E8A8C1308F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30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ymbolコピ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7082-3465-41C7-83E8-30EFD49FC3B4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C465-7E05-4601-8C9A-E8A8C1308F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344680"/>
            <a:ext cx="9879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Segoe UI Symbol</a:t>
            </a:r>
            <a:r>
              <a:rPr kumimoji="1" lang="ja-JP" altLang="en-US" sz="3600" b="1" dirty="0"/>
              <a:t>の例です</a:t>
            </a:r>
            <a:endParaRPr kumimoji="1" lang="en-US" altLang="ja-JP" sz="3600" b="1" dirty="0"/>
          </a:p>
          <a:p>
            <a:r>
              <a:rPr kumimoji="1" lang="ja-JP" altLang="en-US" sz="3600" b="1" dirty="0"/>
              <a:t>スライドマスターを開いてコピペしてください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27137" y="1943949"/>
            <a:ext cx="1029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"/>
            </a:pPr>
            <a:r>
              <a:rPr kumimoji="1" lang="en-US" altLang="ja-JP" sz="4400" b="0" baseline="0" dirty="0">
                <a:latin typeface="Segoe UI Symbol" panose="020B0502040204020203" pitchFamily="34" charset="0"/>
              </a:rPr>
              <a:t> </a:t>
            </a:r>
            <a:endParaRPr kumimoji="1" lang="ja-JP" altLang="en-US" sz="4400" b="0" dirty="0">
              <a:latin typeface="Segoe UI Symbol" panose="020B0502040204020203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56586" y="1859784"/>
            <a:ext cx="901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Segoe UI Symbol" panose="020B0502040204020203" pitchFamily="34" charset="0"/>
              <a:buNone/>
            </a:pPr>
            <a:r>
              <a:rPr kumimoji="1" lang="en-US" altLang="ja-JP" sz="2400" b="0" baseline="0" dirty="0">
                <a:latin typeface="Segoe UI Symbol" panose="020B0502040204020203" pitchFamily="34" charset="0"/>
              </a:rPr>
              <a:t> </a:t>
            </a:r>
            <a:r>
              <a:rPr kumimoji="1" lang="ja-JP" altLang="en-US" sz="2400" b="0" baseline="0" dirty="0">
                <a:latin typeface="Segoe UI Symbol" panose="020B0502040204020203" pitchFamily="34" charset="0"/>
              </a:rPr>
              <a:t>←こんな感じに箇条書き番号のユーザー設定から</a:t>
            </a:r>
            <a:r>
              <a:rPr kumimoji="1" lang="en-US" altLang="ja-JP" sz="2400" b="0" baseline="0" dirty="0" err="1">
                <a:latin typeface="Segoe UI Symbol" panose="020B0502040204020203" pitchFamily="34" charset="0"/>
              </a:rPr>
              <a:t>SegoeUI</a:t>
            </a:r>
            <a:r>
              <a:rPr kumimoji="1" lang="en-US" altLang="ja-JP" sz="2400" b="0" baseline="0" dirty="0">
                <a:latin typeface="Segoe UI Symbol" panose="020B0502040204020203" pitchFamily="34" charset="0"/>
              </a:rPr>
              <a:t> Symbol</a:t>
            </a:r>
            <a:r>
              <a:rPr kumimoji="1" lang="ja-JP" altLang="en-US" sz="2400" b="0" baseline="0" dirty="0">
                <a:latin typeface="Segoe UI Symbol" panose="020B0502040204020203" pitchFamily="34" charset="0"/>
              </a:rPr>
              <a:t>の私用領域のマークを使うと綺麗</a:t>
            </a:r>
            <a:endParaRPr kumimoji="1" lang="ja-JP" altLang="en-US" sz="2400" b="0" dirty="0">
              <a:latin typeface="Segoe UI Symbol" panose="020B0502040204020203" pitchFamily="34" charset="0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690781"/>
            <a:ext cx="6535283" cy="1829879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5588000" y="3164114"/>
            <a:ext cx="2917371" cy="357664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948057" y="3198961"/>
            <a:ext cx="2917371" cy="357664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81335" y="4520660"/>
            <a:ext cx="901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Segoe UI Symbol" panose="020B0502040204020203" pitchFamily="34" charset="0"/>
              <a:buNone/>
            </a:pPr>
            <a:r>
              <a:rPr kumimoji="1" lang="en-US" altLang="ja-JP" sz="2400" b="0" baseline="0" dirty="0">
                <a:latin typeface="Segoe UI Symbol" panose="020B0502040204020203" pitchFamily="34" charset="0"/>
              </a:rPr>
              <a:t> </a:t>
            </a:r>
            <a:r>
              <a:rPr kumimoji="1" lang="ja-JP" altLang="en-US" sz="2400" b="0" baseline="0" dirty="0">
                <a:latin typeface="Segoe UI Symbol" panose="020B0502040204020203" pitchFamily="34" charset="0"/>
              </a:rPr>
              <a:t>サンプル</a:t>
            </a:r>
            <a:endParaRPr kumimoji="1" lang="ja-JP" altLang="en-US" sz="2400" b="0" dirty="0">
              <a:latin typeface="Segoe UI Symbol" panose="020B0502040204020203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95075" y="5176919"/>
            <a:ext cx="915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"/>
            </a:pPr>
            <a:r>
              <a:rPr kumimoji="1" lang="en-US" altLang="ja-JP" sz="4400" b="0" baseline="0" dirty="0">
                <a:latin typeface="Segoe UI Symbol" panose="020B0502040204020203" pitchFamily="34" charset="0"/>
              </a:rPr>
              <a:t> </a:t>
            </a:r>
            <a:endParaRPr kumimoji="1" lang="ja-JP" altLang="en-US" sz="4400" b="0" dirty="0">
              <a:latin typeface="Segoe UI Symbol" panose="020B0502040204020203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56586" y="5172422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"/>
            </a:pPr>
            <a:r>
              <a:rPr kumimoji="1" lang="en-US" altLang="ja-JP" sz="4400" b="0" baseline="0" dirty="0">
                <a:latin typeface="Segoe UI Symbol" panose="020B0502040204020203" pitchFamily="34" charset="0"/>
              </a:rPr>
              <a:t> </a:t>
            </a:r>
            <a:endParaRPr kumimoji="1" lang="ja-JP" altLang="en-US" sz="4400" b="0" dirty="0">
              <a:latin typeface="Segoe UI Symbol" panose="020B0502040204020203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80782" y="5172422"/>
            <a:ext cx="915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"/>
            </a:pPr>
            <a:r>
              <a:rPr kumimoji="1" lang="en-US" altLang="ja-JP" sz="4400" b="0" baseline="0" dirty="0">
                <a:latin typeface="Segoe UI Symbol" panose="020B0502040204020203" pitchFamily="34" charset="0"/>
              </a:rPr>
              <a:t> </a:t>
            </a:r>
            <a:endParaRPr kumimoji="1" lang="ja-JP" altLang="en-US" sz="4400" b="0" dirty="0">
              <a:latin typeface="Segoe UI Symbol" panose="020B0502040204020203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96417" y="5172421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"/>
            </a:pPr>
            <a:r>
              <a:rPr kumimoji="1" lang="en-US" altLang="ja-JP" sz="4400" b="0" baseline="0" dirty="0">
                <a:latin typeface="Segoe UI Symbol" panose="020B0502040204020203" pitchFamily="34" charset="0"/>
              </a:rPr>
              <a:t> </a:t>
            </a:r>
            <a:endParaRPr kumimoji="1" lang="ja-JP" altLang="en-US" sz="4400" b="0" dirty="0">
              <a:latin typeface="Segoe UI Symbol" panose="020B0502040204020203" pitchFamily="34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484623" y="5189667"/>
            <a:ext cx="12554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"/>
            </a:pPr>
            <a:r>
              <a:rPr kumimoji="1" lang="en-US" altLang="ja-JP" sz="4400" b="0" baseline="0" dirty="0">
                <a:latin typeface="Segoe UI Symbol" panose="020B0502040204020203" pitchFamily="34" charset="0"/>
              </a:rPr>
              <a:t> </a:t>
            </a:r>
            <a:endParaRPr kumimoji="1" lang="ja-JP" altLang="en-US" sz="4400" b="0" dirty="0">
              <a:latin typeface="Segoe UI Symbol" panose="020B0502040204020203" pitchFamily="34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35039" y="5202060"/>
            <a:ext cx="1029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"/>
            </a:pPr>
            <a:r>
              <a:rPr kumimoji="1" lang="en-US" altLang="ja-JP" sz="4400" b="0" baseline="0" dirty="0">
                <a:latin typeface="Segoe UI Symbol" panose="020B0502040204020203" pitchFamily="34" charset="0"/>
              </a:rPr>
              <a:t> </a:t>
            </a:r>
            <a:endParaRPr kumimoji="1" lang="ja-JP" altLang="en-US" sz="4400" b="0" dirty="0">
              <a:latin typeface="Segoe UI Symbol" panose="020B0502040204020203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638675" y="5211766"/>
            <a:ext cx="1029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"/>
            </a:pPr>
            <a:r>
              <a:rPr kumimoji="1" lang="en-US" altLang="ja-JP" sz="4400" b="0" baseline="0" dirty="0">
                <a:latin typeface="Segoe UI Symbol" panose="020B0502040204020203" pitchFamily="34" charset="0"/>
              </a:rPr>
              <a:t> </a:t>
            </a:r>
            <a:endParaRPr kumimoji="1" lang="ja-JP" altLang="en-US" sz="4400" b="0" dirty="0">
              <a:latin typeface="Segoe UI Symbol" panose="020B0502040204020203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651069" y="5125244"/>
            <a:ext cx="915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"/>
            </a:pPr>
            <a:r>
              <a:rPr kumimoji="1" lang="en-US" altLang="ja-JP" sz="4400" b="0" baseline="0" dirty="0">
                <a:latin typeface="Segoe UI Symbol" panose="020B0502040204020203" pitchFamily="34" charset="0"/>
              </a:rPr>
              <a:t> </a:t>
            </a:r>
            <a:endParaRPr kumimoji="1" lang="ja-JP" altLang="en-US" sz="4400" b="0" dirty="0">
              <a:latin typeface="Segoe UI Symbol" panose="020B0502040204020203" pitchFamily="34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491533" y="5213087"/>
            <a:ext cx="1029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"/>
            </a:pPr>
            <a:r>
              <a:rPr kumimoji="1" lang="en-US" altLang="ja-JP" sz="4400" b="0" baseline="0" dirty="0">
                <a:latin typeface="Segoe UI Symbol" panose="020B0502040204020203" pitchFamily="34" charset="0"/>
              </a:rPr>
              <a:t> </a:t>
            </a:r>
            <a:endParaRPr kumimoji="1" lang="ja-JP" altLang="en-US" sz="4400" b="0" dirty="0">
              <a:latin typeface="Segoe UI Symbol" panose="020B0502040204020203" pitchFamily="34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390113" y="5211766"/>
            <a:ext cx="915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"/>
            </a:pPr>
            <a:r>
              <a:rPr kumimoji="1" lang="en-US" altLang="ja-JP" sz="4400" b="0" baseline="0" dirty="0">
                <a:latin typeface="Segoe UI Symbol" panose="020B0502040204020203" pitchFamily="34" charset="0"/>
              </a:rPr>
              <a:t> </a:t>
            </a:r>
            <a:endParaRPr kumimoji="1" lang="ja-JP" altLang="en-US" sz="4400" b="0" dirty="0">
              <a:latin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97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134" r="4720" b="6228"/>
          <a:stretch/>
        </p:blipFill>
        <p:spPr>
          <a:xfrm>
            <a:off x="8737210" y="3019517"/>
            <a:ext cx="3454790" cy="383848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47350" cy="2852737"/>
          </a:xfrm>
        </p:spPr>
        <p:txBody>
          <a:bodyPr anchor="b"/>
          <a:lstStyle>
            <a:lvl1pPr>
              <a:defRPr sz="6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473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555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15447082-3465-41C7-83E8-30EFD49FC3B4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AD6AC465-7E05-4601-8C9A-E8A8C1308F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66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Tx/>
        <a:buNone/>
        <a:defRPr kumimoji="1" sz="3200" kern="1200">
          <a:solidFill>
            <a:schemeClr val="accent1">
              <a:lumMod val="7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Tx/>
        <a:buNone/>
        <a:defRPr kumimoji="1" sz="2800" kern="1200">
          <a:solidFill>
            <a:schemeClr val="accent1">
              <a:lumMod val="7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Tx/>
        <a:buNone/>
        <a:defRPr kumimoji="1" sz="2400" kern="1200">
          <a:solidFill>
            <a:schemeClr val="accent1">
              <a:lumMod val="7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Tx/>
        <a:buNone/>
        <a:defRPr kumimoji="1" sz="2000" kern="1200">
          <a:solidFill>
            <a:schemeClr val="accent1">
              <a:lumMod val="7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Tx/>
        <a:buNone/>
        <a:defRPr kumimoji="1" sz="2000" kern="1200">
          <a:solidFill>
            <a:schemeClr val="accent1">
              <a:lumMod val="7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67396" y="1543987"/>
            <a:ext cx="6862103" cy="211361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回 自主ゼミ</a:t>
            </a:r>
            <a:br>
              <a:rPr kumimoji="1" lang="en-US" altLang="ja-JP" dirty="0"/>
            </a:br>
            <a:r>
              <a:rPr kumimoji="1" lang="en-US" altLang="ja-JP" dirty="0"/>
              <a:t>Git</a:t>
            </a:r>
            <a:r>
              <a:rPr kumimoji="1" lang="ja-JP" altLang="en-US" dirty="0"/>
              <a:t>と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の使い方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67396" y="3948092"/>
            <a:ext cx="7497311" cy="192805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静岡大学大学院 総合科学技術研究科</a:t>
            </a:r>
            <a:r>
              <a:rPr lang="ja-JP" altLang="en-US" dirty="0"/>
              <a:t> 情報学専攻</a:t>
            </a:r>
            <a:endParaRPr lang="en-US" altLang="ja-JP" dirty="0"/>
          </a:p>
          <a:p>
            <a:r>
              <a:rPr kumimoji="1" lang="ja-JP" altLang="en-US" dirty="0"/>
              <a:t>西村</a:t>
            </a:r>
            <a:r>
              <a:rPr lang="en-US" altLang="ja-JP" dirty="0"/>
              <a:t>&amp;</a:t>
            </a:r>
            <a:r>
              <a:rPr lang="ja-JP" altLang="en-US" dirty="0"/>
              <a:t>綱川</a:t>
            </a:r>
            <a:r>
              <a:rPr lang="en-US" altLang="ja-JP" dirty="0"/>
              <a:t>/</a:t>
            </a:r>
            <a:r>
              <a:rPr kumimoji="1" lang="ja-JP" altLang="en-US" dirty="0"/>
              <a:t>西田研究室</a:t>
            </a:r>
            <a:r>
              <a:rPr kumimoji="1" lang="en-US" altLang="ja-JP" dirty="0"/>
              <a:t>(NIST-Lab) *1</a:t>
            </a:r>
          </a:p>
          <a:p>
            <a:r>
              <a:rPr kumimoji="1" lang="en-US" altLang="ja-JP" dirty="0"/>
              <a:t>M2 </a:t>
            </a:r>
            <a:r>
              <a:rPr kumimoji="1" lang="ja-JP" altLang="en-US" dirty="0"/>
              <a:t>栂井良太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7396" y="6166636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*1 http://lab.inf.shizuoka.ac.jp/nisimura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5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覚えておこう！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は</a:t>
            </a:r>
            <a:r>
              <a:rPr kumimoji="1" lang="ja-JP" altLang="en-US" dirty="0">
                <a:solidFill>
                  <a:schemeClr val="accent5"/>
                </a:solidFill>
              </a:rPr>
              <a:t>ソースコード</a:t>
            </a:r>
            <a:r>
              <a:rPr kumimoji="1" lang="ja-JP" altLang="en-US" dirty="0"/>
              <a:t>の</a:t>
            </a:r>
            <a:r>
              <a:rPr kumimoji="1" lang="ja-JP" altLang="en-US" dirty="0">
                <a:solidFill>
                  <a:schemeClr val="bg2"/>
                </a:solidFill>
              </a:rPr>
              <a:t>バージョン管理システム</a:t>
            </a:r>
            <a:endParaRPr kumimoji="1" lang="en-US" altLang="ja-JP" dirty="0">
              <a:solidFill>
                <a:schemeClr val="bg2"/>
              </a:solidFill>
            </a:endParaRPr>
          </a:p>
          <a:p>
            <a:endParaRPr lang="en-US" altLang="ja-JP" dirty="0"/>
          </a:p>
          <a:p>
            <a:r>
              <a:rPr kumimoji="1" lang="ja-JP" altLang="en-US" dirty="0">
                <a:solidFill>
                  <a:schemeClr val="accent5"/>
                </a:solidFill>
              </a:rPr>
              <a:t>変更点</a:t>
            </a:r>
            <a:r>
              <a:rPr kumimoji="1" lang="ja-JP" altLang="en-US" dirty="0"/>
              <a:t>を</a:t>
            </a:r>
            <a:r>
              <a:rPr kumimoji="1" lang="ja-JP" altLang="en-US" dirty="0">
                <a:solidFill>
                  <a:schemeClr val="bg2"/>
                </a:solidFill>
              </a:rPr>
              <a:t>リポジトリにコミット</a:t>
            </a:r>
            <a:r>
              <a:rPr kumimoji="1" lang="ja-JP" altLang="en-US" dirty="0"/>
              <a:t>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以前のコミット時点に</a:t>
            </a:r>
            <a:r>
              <a:rPr lang="ja-JP" altLang="en-US" dirty="0">
                <a:solidFill>
                  <a:schemeClr val="bg2"/>
                </a:solidFill>
              </a:rPr>
              <a:t>バージョンを戻す</a:t>
            </a:r>
            <a:r>
              <a:rPr lang="ja-JP" altLang="en-US" dirty="0"/>
              <a:t>ことができる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310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便利な</a:t>
            </a:r>
            <a:r>
              <a:rPr kumimoji="1" lang="en-US" altLang="ja-JP" dirty="0"/>
              <a:t>git</a:t>
            </a:r>
            <a:r>
              <a:rPr kumimoji="1" lang="ja-JP" altLang="en-US" dirty="0"/>
              <a:t>②</a:t>
            </a:r>
            <a:r>
              <a:rPr kumimoji="1" lang="en-US" altLang="ja-JP" dirty="0"/>
              <a:t>: </a:t>
            </a:r>
            <a:r>
              <a:rPr kumimoji="1" lang="ja-JP" altLang="en-US" dirty="0"/>
              <a:t>様々なバージョンの並列編集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290367"/>
            <a:ext cx="10780059" cy="735657"/>
          </a:xfrm>
        </p:spPr>
        <p:txBody>
          <a:bodyPr/>
          <a:lstStyle/>
          <a:p>
            <a:r>
              <a:rPr kumimoji="1" lang="ja-JP" altLang="en-US" dirty="0"/>
              <a:t>リポジトリは複数の</a:t>
            </a:r>
            <a:r>
              <a:rPr kumimoji="1" lang="ja-JP" altLang="en-US" dirty="0">
                <a:solidFill>
                  <a:schemeClr val="bg2"/>
                </a:solidFill>
              </a:rPr>
              <a:t>ブランチ</a:t>
            </a:r>
            <a:r>
              <a:rPr kumimoji="1" lang="ja-JP" altLang="en-US" dirty="0"/>
              <a:t>を同時に持つことができる</a:t>
            </a:r>
          </a:p>
        </p:txBody>
      </p:sp>
      <p:sp>
        <p:nvSpPr>
          <p:cNvPr id="6" name="直方体 5"/>
          <p:cNvSpPr/>
          <p:nvPr/>
        </p:nvSpPr>
        <p:spPr>
          <a:xfrm>
            <a:off x="3028862" y="2501424"/>
            <a:ext cx="4813318" cy="3938026"/>
          </a:xfrm>
          <a:prstGeom prst="cube">
            <a:avLst>
              <a:gd name="adj" fmla="val 481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3746" y="20260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リポジトリ</a:t>
            </a:r>
            <a:endParaRPr kumimoji="1" lang="ja-JP" altLang="en-US" sz="24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01227" y="2997515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76589" y="3575272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4</a:t>
            </a:r>
            <a:r>
              <a:rPr lang="ja-JP" altLang="en-US" sz="1400" dirty="0"/>
              <a:t>月</a:t>
            </a:r>
            <a:r>
              <a:rPr lang="en-US" altLang="ja-JP" sz="1400" dirty="0"/>
              <a:t>7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69968" y="3024898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845330" y="3602655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4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66345" y="3067416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41707" y="3645173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17" name="四角形: 角を丸くする 16"/>
          <p:cNvSpPr/>
          <p:nvPr/>
        </p:nvSpPr>
        <p:spPr>
          <a:xfrm>
            <a:off x="3145872" y="3067416"/>
            <a:ext cx="4400942" cy="13766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001227" y="4729105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76589" y="5306862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4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469968" y="4756488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45330" y="5334245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4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966345" y="4799006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41707" y="5376763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4" name="四角形: 角を丸くする 23"/>
          <p:cNvSpPr/>
          <p:nvPr/>
        </p:nvSpPr>
        <p:spPr>
          <a:xfrm>
            <a:off x="3145872" y="4799006"/>
            <a:ext cx="4400942" cy="13766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82517" y="2673957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Develop </a:t>
            </a:r>
            <a:r>
              <a:rPr kumimoji="1" lang="ja-JP" altLang="en-US" dirty="0"/>
              <a:t>ブランチ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307359" y="4476448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Maser</a:t>
            </a:r>
            <a:r>
              <a:rPr kumimoji="1" lang="en-US" altLang="ja-JP" dirty="0"/>
              <a:t> </a:t>
            </a:r>
            <a:r>
              <a:rPr kumimoji="1" lang="ja-JP" altLang="en-US" dirty="0"/>
              <a:t>ブランチ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231323" y="3421383"/>
            <a:ext cx="3124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このリポジトリには</a:t>
            </a:r>
            <a:endParaRPr kumimoji="1" lang="en-US" altLang="ja-JP" sz="2400" dirty="0"/>
          </a:p>
          <a:p>
            <a:r>
              <a:rPr lang="en-US" altLang="ja-JP" sz="2400" dirty="0"/>
              <a:t>2</a:t>
            </a:r>
            <a:r>
              <a:rPr lang="ja-JP" altLang="en-US" sz="2400" dirty="0"/>
              <a:t>本のブランチがある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916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便利な</a:t>
            </a:r>
            <a:r>
              <a:rPr kumimoji="1" lang="en-US" altLang="ja-JP" dirty="0"/>
              <a:t>git</a:t>
            </a:r>
            <a:r>
              <a:rPr kumimoji="1" lang="ja-JP" altLang="en-US" dirty="0"/>
              <a:t>②</a:t>
            </a:r>
            <a:r>
              <a:rPr kumimoji="1" lang="en-US" altLang="ja-JP" dirty="0"/>
              <a:t>: </a:t>
            </a:r>
            <a:r>
              <a:rPr kumimoji="1" lang="ja-JP" altLang="en-US" dirty="0"/>
              <a:t>様々なバージョンの並列編集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290367"/>
            <a:ext cx="10780059" cy="735657"/>
          </a:xfrm>
        </p:spPr>
        <p:txBody>
          <a:bodyPr/>
          <a:lstStyle/>
          <a:p>
            <a:r>
              <a:rPr kumimoji="1" lang="ja-JP" altLang="en-US" dirty="0"/>
              <a:t>なぜブランチが必要なの？</a:t>
            </a:r>
          </a:p>
        </p:txBody>
      </p:sp>
      <p:sp>
        <p:nvSpPr>
          <p:cNvPr id="6" name="直方体 5"/>
          <p:cNvSpPr/>
          <p:nvPr/>
        </p:nvSpPr>
        <p:spPr>
          <a:xfrm>
            <a:off x="5824664" y="2501424"/>
            <a:ext cx="4813318" cy="3938026"/>
          </a:xfrm>
          <a:prstGeom prst="cube">
            <a:avLst>
              <a:gd name="adj" fmla="val 481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69548" y="20260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リポジトリ</a:t>
            </a:r>
            <a:endParaRPr kumimoji="1" lang="ja-JP" altLang="en-US" sz="24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7029" y="4729105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72391" y="5306862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4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65770" y="4756488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641132" y="5334245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4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762147" y="4799006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137509" y="5376763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4" name="四角形: 角を丸くする 23"/>
          <p:cNvSpPr/>
          <p:nvPr/>
        </p:nvSpPr>
        <p:spPr>
          <a:xfrm>
            <a:off x="5941674" y="4799006"/>
            <a:ext cx="4400942" cy="13766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103161" y="4476448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Maser</a:t>
            </a:r>
            <a:r>
              <a:rPr kumimoji="1" lang="en-US" altLang="ja-JP" dirty="0"/>
              <a:t> </a:t>
            </a:r>
            <a:r>
              <a:rPr kumimoji="1" lang="ja-JP" altLang="en-US" dirty="0"/>
              <a:t>ブランチ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6238" y="4845780"/>
            <a:ext cx="4413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たとえば</a:t>
            </a:r>
            <a:r>
              <a:rPr kumimoji="1" lang="en-US" altLang="ja-JP" sz="2400" dirty="0"/>
              <a:t>Master</a:t>
            </a:r>
            <a:r>
              <a:rPr kumimoji="1" lang="ja-JP" altLang="en-US" sz="2400" dirty="0"/>
              <a:t>ブランチ</a:t>
            </a:r>
            <a:r>
              <a:rPr lang="ja-JP" altLang="en-US" sz="2400" dirty="0"/>
              <a:t>に</a:t>
            </a:r>
            <a:endParaRPr kumimoji="1" lang="en-US" altLang="ja-JP" sz="2400" dirty="0"/>
          </a:p>
          <a:p>
            <a:r>
              <a:rPr lang="ja-JP" altLang="en-US" sz="2400" dirty="0"/>
              <a:t>本番用</a:t>
            </a:r>
            <a:r>
              <a:rPr lang="en-US" altLang="ja-JP" sz="2400" dirty="0"/>
              <a:t>(</a:t>
            </a:r>
            <a:r>
              <a:rPr lang="ja-JP" altLang="en-US" sz="2400" dirty="0"/>
              <a:t>絶対動くソースコード</a:t>
            </a:r>
            <a:r>
              <a:rPr lang="en-US" altLang="ja-JP" sz="2400" dirty="0"/>
              <a:t>)</a:t>
            </a:r>
          </a:p>
          <a:p>
            <a:r>
              <a:rPr kumimoji="1" lang="ja-JP" altLang="en-US" sz="2400" dirty="0"/>
              <a:t>があるとしよう</a:t>
            </a:r>
          </a:p>
        </p:txBody>
      </p:sp>
    </p:spTree>
    <p:extLst>
      <p:ext uri="{BB962C8B-B14F-4D97-AF65-F5344CB8AC3E}">
        <p14:creationId xmlns:p14="http://schemas.microsoft.com/office/powerpoint/2010/main" val="258532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便利な</a:t>
            </a:r>
            <a:r>
              <a:rPr kumimoji="1" lang="en-US" altLang="ja-JP" dirty="0"/>
              <a:t>git</a:t>
            </a:r>
            <a:r>
              <a:rPr kumimoji="1" lang="ja-JP" altLang="en-US" dirty="0"/>
              <a:t>②</a:t>
            </a:r>
            <a:r>
              <a:rPr kumimoji="1" lang="en-US" altLang="ja-JP" dirty="0"/>
              <a:t>: </a:t>
            </a:r>
            <a:r>
              <a:rPr kumimoji="1" lang="ja-JP" altLang="en-US" dirty="0"/>
              <a:t>様々なバージョンの並列編集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290367"/>
            <a:ext cx="10780059" cy="735657"/>
          </a:xfrm>
        </p:spPr>
        <p:txBody>
          <a:bodyPr/>
          <a:lstStyle/>
          <a:p>
            <a:r>
              <a:rPr kumimoji="1" lang="ja-JP" altLang="en-US" dirty="0"/>
              <a:t>なぜブランチが必要なの？</a:t>
            </a:r>
          </a:p>
        </p:txBody>
      </p:sp>
      <p:sp>
        <p:nvSpPr>
          <p:cNvPr id="6" name="直方体 5"/>
          <p:cNvSpPr/>
          <p:nvPr/>
        </p:nvSpPr>
        <p:spPr>
          <a:xfrm>
            <a:off x="5824664" y="2501424"/>
            <a:ext cx="4813318" cy="3938026"/>
          </a:xfrm>
          <a:prstGeom prst="cube">
            <a:avLst>
              <a:gd name="adj" fmla="val 481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69548" y="20260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リポジトリ</a:t>
            </a:r>
            <a:endParaRPr kumimoji="1" lang="ja-JP" altLang="en-US" sz="24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7029" y="4729105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72391" y="5306862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4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65770" y="4756488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641132" y="5334245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4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762147" y="4799006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137509" y="5376763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4" name="四角形: 角を丸くする 23"/>
          <p:cNvSpPr/>
          <p:nvPr/>
        </p:nvSpPr>
        <p:spPr>
          <a:xfrm>
            <a:off x="5941674" y="4799006"/>
            <a:ext cx="4400942" cy="1376649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103161" y="4476448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2"/>
                </a:solidFill>
              </a:rPr>
              <a:t>Maser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ja-JP" altLang="en-US" dirty="0">
                <a:solidFill>
                  <a:schemeClr val="bg2"/>
                </a:solidFill>
              </a:rPr>
              <a:t>ブランチ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57204" y="2854645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ちょっと機能追加したいし</a:t>
            </a:r>
            <a:endParaRPr kumimoji="1" lang="en-US" altLang="ja-JP" sz="2400" dirty="0"/>
          </a:p>
          <a:p>
            <a:r>
              <a:rPr lang="ja-JP" altLang="en-US" sz="2400" dirty="0"/>
              <a:t>コード編集するか</a:t>
            </a:r>
            <a:endParaRPr kumimoji="1" lang="ja-JP" altLang="en-US" sz="2400" dirty="0"/>
          </a:p>
        </p:txBody>
      </p:sp>
      <p:pic>
        <p:nvPicPr>
          <p:cNvPr id="28" name="Picture 2" descr="「プログラミング イラスト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84" y="4120979"/>
            <a:ext cx="1533278" cy="149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1172648" y="574137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コード編集</a:t>
            </a: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3336957" y="5127818"/>
            <a:ext cx="19935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618321" y="53342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コミット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320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便利な</a:t>
            </a:r>
            <a:r>
              <a:rPr kumimoji="1" lang="en-US" altLang="ja-JP" dirty="0"/>
              <a:t>git</a:t>
            </a:r>
            <a:r>
              <a:rPr kumimoji="1" lang="ja-JP" altLang="en-US" dirty="0"/>
              <a:t>②</a:t>
            </a:r>
            <a:r>
              <a:rPr kumimoji="1" lang="en-US" altLang="ja-JP" dirty="0"/>
              <a:t>: </a:t>
            </a:r>
            <a:r>
              <a:rPr kumimoji="1" lang="ja-JP" altLang="en-US" dirty="0"/>
              <a:t>様々なバージョンの並列編集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290367"/>
            <a:ext cx="10780059" cy="735657"/>
          </a:xfrm>
        </p:spPr>
        <p:txBody>
          <a:bodyPr/>
          <a:lstStyle/>
          <a:p>
            <a:r>
              <a:rPr kumimoji="1" lang="ja-JP" altLang="en-US" dirty="0"/>
              <a:t>なぜブランチが必要なの？</a:t>
            </a:r>
          </a:p>
        </p:txBody>
      </p:sp>
      <p:sp>
        <p:nvSpPr>
          <p:cNvPr id="6" name="直方体 5"/>
          <p:cNvSpPr/>
          <p:nvPr/>
        </p:nvSpPr>
        <p:spPr>
          <a:xfrm>
            <a:off x="5824664" y="2501424"/>
            <a:ext cx="4813318" cy="3938026"/>
          </a:xfrm>
          <a:prstGeom prst="cube">
            <a:avLst>
              <a:gd name="adj" fmla="val 481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69548" y="20260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リポジトリ</a:t>
            </a:r>
            <a:endParaRPr kumimoji="1" lang="ja-JP" altLang="en-US" sz="24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7029" y="4729105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72391" y="5306862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4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65770" y="4756488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641132" y="5334245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4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762147" y="4799006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137509" y="5376763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4" name="四角形: 角を丸くする 23"/>
          <p:cNvSpPr/>
          <p:nvPr/>
        </p:nvSpPr>
        <p:spPr>
          <a:xfrm>
            <a:off x="5941674" y="4799006"/>
            <a:ext cx="4400942" cy="1376649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103161" y="4476448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2"/>
                </a:solidFill>
              </a:rPr>
              <a:t>Maser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ja-JP" altLang="en-US" dirty="0">
                <a:solidFill>
                  <a:schemeClr val="bg2"/>
                </a:solidFill>
              </a:rPr>
              <a:t>ブランチ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78312" y="3870272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この瞬間に</a:t>
            </a:r>
            <a:r>
              <a:rPr lang="en-US" altLang="ja-JP" sz="2400" dirty="0"/>
              <a:t>Master</a:t>
            </a:r>
            <a:r>
              <a:rPr lang="ja-JP" altLang="en-US" sz="2400" dirty="0"/>
              <a:t>ブランチに</a:t>
            </a:r>
            <a:endParaRPr lang="en-US" altLang="ja-JP" sz="2400" dirty="0"/>
          </a:p>
          <a:p>
            <a:r>
              <a:rPr kumimoji="1" lang="ja-JP" altLang="en-US" sz="2400" dirty="0"/>
              <a:t>あるソースコードは正しく動くか</a:t>
            </a:r>
            <a:endParaRPr kumimoji="1" lang="en-US" altLang="ja-JP" sz="2400" dirty="0"/>
          </a:p>
          <a:p>
            <a:r>
              <a:rPr lang="ja-JP" altLang="en-US" sz="2400" dirty="0"/>
              <a:t>わからなくなる</a:t>
            </a:r>
            <a:endParaRPr kumimoji="1" lang="ja-JP" altLang="en-US" sz="2400" dirty="0"/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3336957" y="5127818"/>
            <a:ext cx="19935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489639" y="543831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なぜならコードを編集しちゃったから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660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便利な</a:t>
            </a:r>
            <a:r>
              <a:rPr kumimoji="1" lang="en-US" altLang="ja-JP" dirty="0"/>
              <a:t>git</a:t>
            </a:r>
            <a:r>
              <a:rPr kumimoji="1" lang="ja-JP" altLang="en-US" dirty="0"/>
              <a:t>②</a:t>
            </a:r>
            <a:r>
              <a:rPr kumimoji="1" lang="en-US" altLang="ja-JP" dirty="0"/>
              <a:t>: </a:t>
            </a:r>
            <a:r>
              <a:rPr kumimoji="1" lang="ja-JP" altLang="en-US" dirty="0"/>
              <a:t>様々なバージョンの並列編集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290367"/>
            <a:ext cx="10780059" cy="735657"/>
          </a:xfrm>
        </p:spPr>
        <p:txBody>
          <a:bodyPr/>
          <a:lstStyle/>
          <a:p>
            <a:r>
              <a:rPr kumimoji="1" lang="ja-JP" altLang="en-US" dirty="0"/>
              <a:t>なぜブランチが必要なの？</a:t>
            </a:r>
          </a:p>
        </p:txBody>
      </p:sp>
      <p:sp>
        <p:nvSpPr>
          <p:cNvPr id="6" name="直方体 5"/>
          <p:cNvSpPr/>
          <p:nvPr/>
        </p:nvSpPr>
        <p:spPr>
          <a:xfrm>
            <a:off x="5824664" y="2501424"/>
            <a:ext cx="4813318" cy="3938026"/>
          </a:xfrm>
          <a:prstGeom prst="cube">
            <a:avLst>
              <a:gd name="adj" fmla="val 481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69548" y="20260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リポジトリ</a:t>
            </a:r>
            <a:endParaRPr kumimoji="1" lang="ja-JP" altLang="en-US" sz="24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7029" y="4729105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72391" y="5306862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4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65770" y="4756488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641132" y="5334245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4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762147" y="4799006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137509" y="5376763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4" name="四角形: 角を丸くする 23"/>
          <p:cNvSpPr/>
          <p:nvPr/>
        </p:nvSpPr>
        <p:spPr>
          <a:xfrm>
            <a:off x="5941674" y="4799006"/>
            <a:ext cx="4400942" cy="1376649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103161" y="4476448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2"/>
                </a:solidFill>
              </a:rPr>
              <a:t>Maser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ja-JP" altLang="en-US" dirty="0">
                <a:solidFill>
                  <a:schemeClr val="bg2"/>
                </a:solidFill>
              </a:rPr>
              <a:t>ブランチ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78312" y="3870272"/>
            <a:ext cx="5195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Master</a:t>
            </a:r>
            <a:r>
              <a:rPr lang="ja-JP" altLang="en-US" sz="2400" dirty="0"/>
              <a:t>ブランチは常に動くコードで</a:t>
            </a:r>
            <a:endParaRPr lang="en-US" altLang="ja-JP" sz="2400" dirty="0"/>
          </a:p>
          <a:p>
            <a:r>
              <a:rPr kumimoji="1" lang="ja-JP" altLang="en-US" sz="2400" dirty="0"/>
              <a:t>あってほしいけど</a:t>
            </a:r>
            <a:endParaRPr kumimoji="1" lang="en-US" altLang="ja-JP" sz="2400" dirty="0"/>
          </a:p>
          <a:p>
            <a:r>
              <a:rPr kumimoji="1" lang="ja-JP" altLang="en-US" sz="2400" dirty="0"/>
              <a:t>新しい機能の実装もしてぇなぁ</a:t>
            </a:r>
          </a:p>
        </p:txBody>
      </p:sp>
    </p:spTree>
    <p:extLst>
      <p:ext uri="{BB962C8B-B14F-4D97-AF65-F5344CB8AC3E}">
        <p14:creationId xmlns:p14="http://schemas.microsoft.com/office/powerpoint/2010/main" val="79441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便利な</a:t>
            </a:r>
            <a:r>
              <a:rPr kumimoji="1" lang="en-US" altLang="ja-JP" dirty="0"/>
              <a:t>git</a:t>
            </a:r>
            <a:r>
              <a:rPr kumimoji="1" lang="ja-JP" altLang="en-US" dirty="0"/>
              <a:t>②</a:t>
            </a:r>
            <a:r>
              <a:rPr kumimoji="1" lang="en-US" altLang="ja-JP" dirty="0"/>
              <a:t>: </a:t>
            </a:r>
            <a:r>
              <a:rPr kumimoji="1" lang="ja-JP" altLang="en-US" dirty="0"/>
              <a:t>様々なバージョンの並列編集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290367"/>
            <a:ext cx="10780059" cy="735657"/>
          </a:xfrm>
        </p:spPr>
        <p:txBody>
          <a:bodyPr/>
          <a:lstStyle/>
          <a:p>
            <a:r>
              <a:rPr kumimoji="1" lang="ja-JP" altLang="en-US" dirty="0"/>
              <a:t>なぜブランチが必要なの？</a:t>
            </a:r>
          </a:p>
        </p:txBody>
      </p:sp>
      <p:sp>
        <p:nvSpPr>
          <p:cNvPr id="6" name="直方体 5"/>
          <p:cNvSpPr/>
          <p:nvPr/>
        </p:nvSpPr>
        <p:spPr>
          <a:xfrm>
            <a:off x="5824664" y="2501424"/>
            <a:ext cx="4813318" cy="3938026"/>
          </a:xfrm>
          <a:prstGeom prst="cube">
            <a:avLst>
              <a:gd name="adj" fmla="val 481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69548" y="20260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リポジトリ</a:t>
            </a:r>
            <a:endParaRPr kumimoji="1" lang="ja-JP" altLang="en-US" sz="24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7029" y="4729105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72391" y="5306862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4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65770" y="4756488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641132" y="5334245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4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762147" y="4799006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137509" y="5376763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4" name="四角形: 角を丸くする 23"/>
          <p:cNvSpPr/>
          <p:nvPr/>
        </p:nvSpPr>
        <p:spPr>
          <a:xfrm>
            <a:off x="5941674" y="4799006"/>
            <a:ext cx="4400942" cy="1376649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103161" y="4476448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2"/>
                </a:solidFill>
              </a:rPr>
              <a:t>Maser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ja-JP" altLang="en-US" dirty="0">
                <a:solidFill>
                  <a:schemeClr val="bg2"/>
                </a:solidFill>
              </a:rPr>
              <a:t>ブランチ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7583" y="3013183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Develop</a:t>
            </a:r>
            <a:r>
              <a:rPr lang="ja-JP" altLang="en-US" sz="2400" dirty="0"/>
              <a:t>ブランチを作って</a:t>
            </a:r>
            <a:endParaRPr lang="en-US" altLang="ja-JP" sz="2400" dirty="0"/>
          </a:p>
          <a:p>
            <a:r>
              <a:rPr kumimoji="1" lang="ja-JP" altLang="en-US" sz="2400" dirty="0"/>
              <a:t>そこにコミットすればいいんだ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24664" y="2995892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00026" y="3573649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4</a:t>
            </a:r>
            <a:r>
              <a:rPr lang="ja-JP" altLang="en-US" sz="1400" dirty="0"/>
              <a:t>月</a:t>
            </a:r>
            <a:r>
              <a:rPr lang="en-US" altLang="ja-JP" sz="1400" dirty="0"/>
              <a:t>7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93405" y="3023275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668767" y="3601032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4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89782" y="3065793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165144" y="3643550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30" name="四角形: 角を丸くする 29"/>
          <p:cNvSpPr/>
          <p:nvPr/>
        </p:nvSpPr>
        <p:spPr>
          <a:xfrm>
            <a:off x="5969309" y="3065793"/>
            <a:ext cx="4400942" cy="13766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005954" y="2672334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Develop </a:t>
            </a:r>
            <a:r>
              <a:rPr kumimoji="1" lang="ja-JP" altLang="en-US" dirty="0"/>
              <a:t>ブランチ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3516251" y="4005551"/>
            <a:ext cx="19935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08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便利な</a:t>
            </a:r>
            <a:r>
              <a:rPr kumimoji="1" lang="en-US" altLang="ja-JP" dirty="0"/>
              <a:t>git</a:t>
            </a:r>
            <a:r>
              <a:rPr kumimoji="1" lang="ja-JP" altLang="en-US" dirty="0"/>
              <a:t>②</a:t>
            </a:r>
            <a:r>
              <a:rPr kumimoji="1" lang="en-US" altLang="ja-JP" dirty="0"/>
              <a:t>: </a:t>
            </a:r>
            <a:r>
              <a:rPr kumimoji="1" lang="ja-JP" altLang="en-US" dirty="0"/>
              <a:t>様々なバージョンの並列編集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290367"/>
            <a:ext cx="10780059" cy="735657"/>
          </a:xfrm>
        </p:spPr>
        <p:txBody>
          <a:bodyPr/>
          <a:lstStyle/>
          <a:p>
            <a:r>
              <a:rPr kumimoji="1" lang="ja-JP" altLang="en-US" dirty="0"/>
              <a:t>なぜブランチが必要なの？</a:t>
            </a:r>
          </a:p>
        </p:txBody>
      </p:sp>
      <p:sp>
        <p:nvSpPr>
          <p:cNvPr id="6" name="直方体 5"/>
          <p:cNvSpPr/>
          <p:nvPr/>
        </p:nvSpPr>
        <p:spPr>
          <a:xfrm>
            <a:off x="5824664" y="2501424"/>
            <a:ext cx="4813318" cy="3938026"/>
          </a:xfrm>
          <a:prstGeom prst="cube">
            <a:avLst>
              <a:gd name="adj" fmla="val 481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69548" y="20260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リポジトリ</a:t>
            </a:r>
            <a:endParaRPr kumimoji="1" lang="ja-JP" altLang="en-US" sz="24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7029" y="4729105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72391" y="5306862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4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65770" y="4756488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641132" y="5334245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4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762147" y="4799006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137509" y="5376763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4" name="四角形: 角を丸くする 23"/>
          <p:cNvSpPr/>
          <p:nvPr/>
        </p:nvSpPr>
        <p:spPr>
          <a:xfrm>
            <a:off x="5941674" y="4799006"/>
            <a:ext cx="4400942" cy="1376649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103161" y="4476448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2"/>
                </a:solidFill>
              </a:rPr>
              <a:t>Maser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ja-JP" altLang="en-US" dirty="0">
                <a:solidFill>
                  <a:schemeClr val="bg2"/>
                </a:solidFill>
              </a:rPr>
              <a:t>ブランチ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7583" y="3013183"/>
            <a:ext cx="4580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もし動くコードがほしかったら</a:t>
            </a:r>
            <a:endParaRPr lang="en-US" altLang="ja-JP" sz="2400" dirty="0"/>
          </a:p>
          <a:p>
            <a:r>
              <a:rPr kumimoji="1" lang="en-US" altLang="ja-JP" sz="2400" dirty="0"/>
              <a:t>Master</a:t>
            </a:r>
            <a:r>
              <a:rPr kumimoji="1" lang="ja-JP" altLang="en-US" sz="2400" dirty="0"/>
              <a:t>ブランチに切り替えれば</a:t>
            </a:r>
            <a:endParaRPr kumimoji="1" lang="en-US" altLang="ja-JP" sz="2400" dirty="0"/>
          </a:p>
          <a:p>
            <a:r>
              <a:rPr lang="ja-JP" altLang="en-US" sz="2400" dirty="0"/>
              <a:t>動くコードが手に入るぞ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24664" y="2995892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00026" y="3573649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4</a:t>
            </a:r>
            <a:r>
              <a:rPr lang="ja-JP" altLang="en-US" sz="1400" dirty="0"/>
              <a:t>月</a:t>
            </a:r>
            <a:r>
              <a:rPr lang="en-US" altLang="ja-JP" sz="1400" dirty="0"/>
              <a:t>7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93405" y="3023275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668767" y="3601032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4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89782" y="3065793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165144" y="3643550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30" name="四角形: 角を丸くする 29"/>
          <p:cNvSpPr/>
          <p:nvPr/>
        </p:nvSpPr>
        <p:spPr>
          <a:xfrm>
            <a:off x="5969309" y="3065793"/>
            <a:ext cx="4400942" cy="13766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005954" y="2672334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Develop </a:t>
            </a:r>
            <a:r>
              <a:rPr kumimoji="1" lang="ja-JP" altLang="en-US" dirty="0"/>
              <a:t>ブランチ</a:t>
            </a:r>
          </a:p>
        </p:txBody>
      </p:sp>
      <p:cxnSp>
        <p:nvCxnSpPr>
          <p:cNvPr id="32" name="直線矢印コネクタ 31"/>
          <p:cNvCxnSpPr>
            <a:cxnSpLocks/>
          </p:cNvCxnSpPr>
          <p:nvPr/>
        </p:nvCxnSpPr>
        <p:spPr>
          <a:xfrm>
            <a:off x="3641757" y="4442442"/>
            <a:ext cx="1952219" cy="1133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992867" y="499071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ブランチ切り替え</a:t>
            </a:r>
            <a:br>
              <a:rPr lang="en-US" altLang="ja-JP" sz="2400" dirty="0"/>
            </a:br>
            <a:r>
              <a:rPr lang="en-US" altLang="ja-JP" sz="2400" dirty="0"/>
              <a:t>(</a:t>
            </a:r>
            <a:r>
              <a:rPr lang="ja-JP" altLang="en-US" sz="2400" b="1" dirty="0">
                <a:solidFill>
                  <a:schemeClr val="bg2"/>
                </a:solidFill>
              </a:rPr>
              <a:t>チェックアウト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cxnSp>
        <p:nvCxnSpPr>
          <p:cNvPr id="34" name="直線矢印コネクタ 33"/>
          <p:cNvCxnSpPr>
            <a:cxnSpLocks/>
          </p:cNvCxnSpPr>
          <p:nvPr/>
        </p:nvCxnSpPr>
        <p:spPr>
          <a:xfrm flipV="1">
            <a:off x="3641757" y="3905160"/>
            <a:ext cx="1921413" cy="466578"/>
          </a:xfrm>
          <a:prstGeom prst="straightConnector1">
            <a:avLst/>
          </a:prstGeom>
          <a:ln w="76200">
            <a:solidFill>
              <a:schemeClr val="bg1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左カーブ 8"/>
          <p:cNvSpPr/>
          <p:nvPr/>
        </p:nvSpPr>
        <p:spPr>
          <a:xfrm>
            <a:off x="4819351" y="4213512"/>
            <a:ext cx="411543" cy="795732"/>
          </a:xfrm>
          <a:prstGeom prst="curvedLeftArrow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003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便利な</a:t>
            </a:r>
            <a:r>
              <a:rPr kumimoji="1" lang="en-US" altLang="ja-JP" dirty="0"/>
              <a:t>git</a:t>
            </a:r>
            <a:r>
              <a:rPr kumimoji="1" lang="ja-JP" altLang="en-US" dirty="0"/>
              <a:t>②</a:t>
            </a:r>
            <a:r>
              <a:rPr kumimoji="1" lang="en-US" altLang="ja-JP" dirty="0"/>
              <a:t>: </a:t>
            </a:r>
            <a:r>
              <a:rPr kumimoji="1" lang="ja-JP" altLang="en-US" dirty="0"/>
              <a:t>様々なバージョンの並列編集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290367"/>
            <a:ext cx="10780059" cy="735657"/>
          </a:xfrm>
        </p:spPr>
        <p:txBody>
          <a:bodyPr/>
          <a:lstStyle/>
          <a:p>
            <a:r>
              <a:rPr kumimoji="1" lang="ja-JP" altLang="en-US" dirty="0"/>
              <a:t>ブランチの変更を合体させよう</a:t>
            </a:r>
          </a:p>
        </p:txBody>
      </p:sp>
      <p:sp>
        <p:nvSpPr>
          <p:cNvPr id="6" name="直方体 5"/>
          <p:cNvSpPr/>
          <p:nvPr/>
        </p:nvSpPr>
        <p:spPr>
          <a:xfrm>
            <a:off x="5824664" y="2501424"/>
            <a:ext cx="4813318" cy="3938026"/>
          </a:xfrm>
          <a:prstGeom prst="cube">
            <a:avLst>
              <a:gd name="adj" fmla="val 481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69548" y="20260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リポジトリ</a:t>
            </a:r>
            <a:endParaRPr kumimoji="1" lang="ja-JP" altLang="en-US" sz="24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65770" y="4756488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641132" y="5334245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4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762147" y="4799006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137509" y="5376763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4" name="四角形: 角を丸くする 23"/>
          <p:cNvSpPr/>
          <p:nvPr/>
        </p:nvSpPr>
        <p:spPr>
          <a:xfrm>
            <a:off x="5941674" y="4799006"/>
            <a:ext cx="4400942" cy="1376649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103161" y="4476448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2"/>
                </a:solidFill>
              </a:rPr>
              <a:t>Maser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ja-JP" altLang="en-US" dirty="0">
                <a:solidFill>
                  <a:schemeClr val="bg2"/>
                </a:solidFill>
              </a:rPr>
              <a:t>ブランチ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84165" y="2614697"/>
            <a:ext cx="4227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Develop</a:t>
            </a:r>
            <a:r>
              <a:rPr lang="ja-JP" altLang="en-US" sz="2400" dirty="0"/>
              <a:t>ブランチで新機能を</a:t>
            </a:r>
            <a:endParaRPr lang="en-US" altLang="ja-JP" sz="2400" dirty="0"/>
          </a:p>
          <a:p>
            <a:r>
              <a:rPr kumimoji="1" lang="ja-JP" altLang="en-US" sz="2400" dirty="0"/>
              <a:t>作成できた！</a:t>
            </a:r>
            <a:endParaRPr kumimoji="1" lang="en-US" altLang="ja-JP" sz="2400" dirty="0"/>
          </a:p>
          <a:p>
            <a:r>
              <a:rPr lang="en-US" altLang="ja-JP" sz="2400" dirty="0"/>
              <a:t>Master</a:t>
            </a:r>
            <a:r>
              <a:rPr lang="ja-JP" altLang="en-US" sz="2400" dirty="0"/>
              <a:t>に取り込むぞ！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24664" y="2995892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accent5"/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accent5"/>
              </a:solidFill>
              <a:latin typeface="Segoe UI Symbol" panose="020B0502040204020203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09645" y="3573649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/>
              <a:t>すごい</a:t>
            </a:r>
            <a:endParaRPr lang="en-US" altLang="ja-JP" sz="1400" dirty="0"/>
          </a:p>
          <a:p>
            <a:pPr algn="ctr"/>
            <a:r>
              <a:rPr kumimoji="1" lang="ja-JP" altLang="en-US" sz="1400" dirty="0"/>
              <a:t>新機能</a:t>
            </a:r>
            <a:endParaRPr kumimoji="1"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93405" y="3023275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668767" y="3601032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4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89782" y="3065793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165144" y="3643550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30" name="四角形: 角を丸くする 29"/>
          <p:cNvSpPr/>
          <p:nvPr/>
        </p:nvSpPr>
        <p:spPr>
          <a:xfrm>
            <a:off x="5969309" y="3065793"/>
            <a:ext cx="4400942" cy="13766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005954" y="2672334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Develop </a:t>
            </a:r>
            <a:r>
              <a:rPr kumimoji="1" lang="ja-JP" altLang="en-US" dirty="0"/>
              <a:t>ブランチ</a:t>
            </a:r>
          </a:p>
        </p:txBody>
      </p:sp>
      <p:cxnSp>
        <p:nvCxnSpPr>
          <p:cNvPr id="32" name="直線矢印コネクタ 31"/>
          <p:cNvCxnSpPr>
            <a:cxnSpLocks/>
          </p:cNvCxnSpPr>
          <p:nvPr/>
        </p:nvCxnSpPr>
        <p:spPr>
          <a:xfrm flipH="1">
            <a:off x="6452046" y="4232848"/>
            <a:ext cx="4" cy="12894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681554" y="4513201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/>
              <a:t>別ブランチへの変更点の合体</a:t>
            </a:r>
            <a:br>
              <a:rPr lang="en-US" altLang="ja-JP" sz="2400" dirty="0"/>
            </a:br>
            <a:r>
              <a:rPr lang="en-US" altLang="ja-JP" sz="2400" dirty="0"/>
              <a:t>(</a:t>
            </a:r>
            <a:r>
              <a:rPr lang="ja-JP" altLang="en-US" sz="2400" b="1" dirty="0">
                <a:solidFill>
                  <a:schemeClr val="bg2"/>
                </a:solidFill>
              </a:rPr>
              <a:t>マージ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992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覚えておこう！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リポジトリは複数の</a:t>
            </a:r>
            <a:r>
              <a:rPr kumimoji="1" lang="ja-JP" altLang="en-US" dirty="0">
                <a:solidFill>
                  <a:schemeClr val="bg2"/>
                </a:solidFill>
              </a:rPr>
              <a:t>ブランチ</a:t>
            </a:r>
            <a:r>
              <a:rPr kumimoji="1" lang="ja-JP" altLang="en-US" dirty="0"/>
              <a:t>をもつことができる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>
                <a:solidFill>
                  <a:schemeClr val="tx1"/>
                </a:solidFill>
              </a:rPr>
              <a:t>ブランチ間は</a:t>
            </a:r>
            <a:r>
              <a:rPr kumimoji="1" lang="ja-JP" altLang="en-US" dirty="0">
                <a:solidFill>
                  <a:schemeClr val="bg2"/>
                </a:solidFill>
              </a:rPr>
              <a:t>チェックアウト</a:t>
            </a:r>
            <a:r>
              <a:rPr kumimoji="1" lang="ja-JP" altLang="en-US" dirty="0">
                <a:solidFill>
                  <a:schemeClr val="tx1"/>
                </a:solidFill>
              </a:rPr>
              <a:t>で自由に切り替えることができる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/>
              <a:t>ブランチを別ブランチに</a:t>
            </a:r>
            <a:r>
              <a:rPr lang="ja-JP" altLang="en-US" dirty="0">
                <a:solidFill>
                  <a:schemeClr val="bg2"/>
                </a:solidFill>
              </a:rPr>
              <a:t>マージ</a:t>
            </a:r>
            <a:r>
              <a:rPr lang="ja-JP" altLang="en-US" dirty="0"/>
              <a:t>で合成できる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399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このスライドで話す内容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5313" y="3414712"/>
            <a:ext cx="5105400" cy="19002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ja-JP" altLang="en-US" sz="2000" dirty="0"/>
              <a:t>バージョン管理システム</a:t>
            </a:r>
            <a:endParaRPr lang="en-US" altLang="ja-JP" sz="2000" dirty="0"/>
          </a:p>
          <a:p>
            <a:pPr lvl="1"/>
            <a:r>
              <a:rPr kumimoji="1" lang="ja-JP" altLang="en-US" sz="2000" dirty="0"/>
              <a:t>プログラム共同開発の必須ツール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研究室では作ったプログラムは</a:t>
            </a:r>
            <a:r>
              <a:rPr kumimoji="1" lang="en-US" altLang="ja-JP" sz="2000" dirty="0"/>
              <a:t>git</a:t>
            </a:r>
            <a:r>
              <a:rPr kumimoji="1" lang="ja-JP" altLang="en-US" sz="2000" dirty="0"/>
              <a:t>で共有している</a:t>
            </a:r>
            <a:endParaRPr kumimoji="1" lang="en-US" altLang="ja-JP" sz="2000" dirty="0"/>
          </a:p>
          <a:p>
            <a:pPr lvl="1"/>
            <a:endParaRPr kumimoji="1" lang="ja-JP" altLang="en-US" sz="2000" dirty="0"/>
          </a:p>
        </p:txBody>
      </p:sp>
      <p:pic>
        <p:nvPicPr>
          <p:cNvPr id="1026" name="Picture 2" descr="https://git-scm.com/images/logo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47837"/>
            <a:ext cx="2619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skyarch.net/blog/wp-content/uploads/2015/11/python-logo-master-v3-TM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927" y="1483518"/>
            <a:ext cx="4808036" cy="162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321927" y="3414712"/>
            <a:ext cx="5105400" cy="19002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Tx/>
              <a:buNone/>
              <a:defRPr kumimoji="1" sz="3200" b="1" kern="120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"/>
              <a:defRPr kumimoji="1" sz="2800" kern="120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"/>
              <a:defRPr kumimoji="1" sz="2400" kern="120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"/>
              <a:defRPr kumimoji="1" sz="2000" kern="120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sz="2000" dirty="0"/>
              <a:t>プログラミング言語</a:t>
            </a:r>
            <a:endParaRPr lang="en-US" altLang="ja-JP" sz="2000" dirty="0"/>
          </a:p>
          <a:p>
            <a:pPr lvl="1"/>
            <a:r>
              <a:rPr lang="ja-JP" altLang="en-US" sz="2000" dirty="0"/>
              <a:t>インタプリタ言語</a:t>
            </a:r>
            <a:endParaRPr lang="en-US" altLang="ja-JP" sz="2000" dirty="0"/>
          </a:p>
          <a:p>
            <a:pPr lvl="1"/>
            <a:r>
              <a:rPr lang="ja-JP" altLang="en-US" sz="2000" dirty="0"/>
              <a:t>研究ではよく使われる必須のプログラミング言語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6364" y="5532507"/>
            <a:ext cx="7516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bg2"/>
                </a:solidFill>
              </a:rPr>
              <a:t>どちらも研究では必須のツール</a:t>
            </a:r>
          </a:p>
        </p:txBody>
      </p:sp>
    </p:spTree>
    <p:extLst>
      <p:ext uri="{BB962C8B-B14F-4D97-AF65-F5344CB8AC3E}">
        <p14:creationId xmlns:p14="http://schemas.microsoft.com/office/powerpoint/2010/main" val="2819371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雲 48"/>
          <p:cNvSpPr/>
          <p:nvPr/>
        </p:nvSpPr>
        <p:spPr>
          <a:xfrm>
            <a:off x="7835153" y="1846729"/>
            <a:ext cx="5217459" cy="292249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便利な</a:t>
            </a:r>
            <a:r>
              <a:rPr kumimoji="1" lang="en-US" altLang="ja-JP" dirty="0"/>
              <a:t>git</a:t>
            </a:r>
            <a:r>
              <a:rPr kumimoji="1" lang="ja-JP" altLang="en-US" dirty="0"/>
              <a:t>③</a:t>
            </a:r>
            <a:r>
              <a:rPr kumimoji="1" lang="en-US" altLang="ja-JP" dirty="0"/>
              <a:t>: </a:t>
            </a:r>
            <a:r>
              <a:rPr lang="ja-JP" altLang="en-US" dirty="0"/>
              <a:t>リモートリポジトリ</a:t>
            </a:r>
            <a:endParaRPr kumimoji="1" lang="ja-JP" altLang="en-US" dirty="0"/>
          </a:p>
        </p:txBody>
      </p:sp>
      <p:sp>
        <p:nvSpPr>
          <p:cNvPr id="2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74060" y="1290920"/>
            <a:ext cx="10515600" cy="1058092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自分のローカルリポジトリにコミットした変更はサーバー上の</a:t>
            </a:r>
            <a:r>
              <a:rPr kumimoji="1" lang="ja-JP" altLang="en-US" dirty="0">
                <a:solidFill>
                  <a:schemeClr val="bg2"/>
                </a:solidFill>
              </a:rPr>
              <a:t>リモートリポジトリへと転送</a:t>
            </a:r>
            <a:r>
              <a:rPr kumimoji="1" lang="ja-JP" altLang="en-US" dirty="0"/>
              <a:t>できる</a:t>
            </a:r>
          </a:p>
        </p:txBody>
      </p:sp>
      <p:pic>
        <p:nvPicPr>
          <p:cNvPr id="29" name="Picture 2" descr="「プログラミング イラスト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09" y="4120973"/>
            <a:ext cx="1533278" cy="149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/>
          <p:cNvSpPr txBox="1"/>
          <p:nvPr/>
        </p:nvSpPr>
        <p:spPr>
          <a:xfrm>
            <a:off x="610373" y="574136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コード編集</a:t>
            </a:r>
          </a:p>
        </p:txBody>
      </p:sp>
      <p:sp>
        <p:nvSpPr>
          <p:cNvPr id="31" name="直方体 30"/>
          <p:cNvSpPr/>
          <p:nvPr/>
        </p:nvSpPr>
        <p:spPr>
          <a:xfrm>
            <a:off x="4228316" y="4450855"/>
            <a:ext cx="2301559" cy="1475733"/>
          </a:xfrm>
          <a:prstGeom prst="cube">
            <a:avLst>
              <a:gd name="adj" fmla="val 1685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960584" y="39268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ローカルリポジトリ</a:t>
            </a:r>
            <a:endParaRPr kumimoji="1" lang="ja-JP" altLang="en-US" sz="2400" b="1" dirty="0"/>
          </a:p>
        </p:txBody>
      </p:sp>
      <p:cxnSp>
        <p:nvCxnSpPr>
          <p:cNvPr id="33" name="直線矢印コネクタ 32"/>
          <p:cNvCxnSpPr>
            <a:cxnSpLocks/>
          </p:cNvCxnSpPr>
          <p:nvPr/>
        </p:nvCxnSpPr>
        <p:spPr>
          <a:xfrm>
            <a:off x="2774682" y="5127812"/>
            <a:ext cx="12056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614148" y="53342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コミット</a:t>
            </a:r>
            <a:endParaRPr kumimoji="1" lang="ja-JP" altLang="en-US" sz="24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228315" y="4610964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603677" y="5188721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4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42" name="直方体 41"/>
          <p:cNvSpPr/>
          <p:nvPr/>
        </p:nvSpPr>
        <p:spPr>
          <a:xfrm>
            <a:off x="8801566" y="2984190"/>
            <a:ext cx="2301559" cy="1475733"/>
          </a:xfrm>
          <a:prstGeom prst="cube">
            <a:avLst>
              <a:gd name="adj" fmla="val 1685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609050" y="2226601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/>
              <a:t>リモートリポジトリ</a:t>
            </a:r>
            <a:endParaRPr lang="en-US" altLang="ja-JP" sz="2400" b="1" dirty="0"/>
          </a:p>
          <a:p>
            <a:pPr algn="ctr"/>
            <a:r>
              <a:rPr kumimoji="1" lang="en-US" altLang="ja-JP" sz="2400" b="1" dirty="0"/>
              <a:t>(</a:t>
            </a:r>
            <a:r>
              <a:rPr kumimoji="1" lang="ja-JP" altLang="en-US" sz="2400" b="1" dirty="0"/>
              <a:t>サーバー上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801565" y="3144299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176927" y="372205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4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cxnSp>
        <p:nvCxnSpPr>
          <p:cNvPr id="46" name="直線矢印コネクタ 45"/>
          <p:cNvCxnSpPr>
            <a:cxnSpLocks/>
          </p:cNvCxnSpPr>
          <p:nvPr/>
        </p:nvCxnSpPr>
        <p:spPr>
          <a:xfrm flipV="1">
            <a:off x="6810991" y="4120973"/>
            <a:ext cx="1446810" cy="6482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385793" y="46069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2"/>
                </a:solidFill>
              </a:rPr>
              <a:t>プッシュ</a:t>
            </a:r>
          </a:p>
        </p:txBody>
      </p:sp>
    </p:spTree>
    <p:extLst>
      <p:ext uri="{BB962C8B-B14F-4D97-AF65-F5344CB8AC3E}">
        <p14:creationId xmlns:p14="http://schemas.microsoft.com/office/powerpoint/2010/main" val="930779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雲 48"/>
          <p:cNvSpPr/>
          <p:nvPr/>
        </p:nvSpPr>
        <p:spPr>
          <a:xfrm>
            <a:off x="7835153" y="1846729"/>
            <a:ext cx="5217459" cy="292249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便利な</a:t>
            </a:r>
            <a:r>
              <a:rPr kumimoji="1" lang="en-US" altLang="ja-JP" dirty="0"/>
              <a:t>git</a:t>
            </a:r>
            <a:r>
              <a:rPr kumimoji="1" lang="ja-JP" altLang="en-US" dirty="0"/>
              <a:t>③</a:t>
            </a:r>
            <a:r>
              <a:rPr kumimoji="1" lang="en-US" altLang="ja-JP" dirty="0"/>
              <a:t>: </a:t>
            </a:r>
            <a:r>
              <a:rPr lang="ja-JP" altLang="en-US" dirty="0"/>
              <a:t>リモートリポジトリ</a:t>
            </a:r>
            <a:endParaRPr kumimoji="1" lang="ja-JP" altLang="en-US" dirty="0"/>
          </a:p>
        </p:txBody>
      </p:sp>
      <p:sp>
        <p:nvSpPr>
          <p:cNvPr id="2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74060" y="1290920"/>
            <a:ext cx="10515600" cy="1058092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プッシュしていれば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が壊れてもサーバー上にソースコードが残っていることになる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10373" y="5741367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PC</a:t>
            </a:r>
            <a:r>
              <a:rPr kumimoji="1" lang="ja-JP" altLang="en-US" sz="2400" dirty="0"/>
              <a:t>が壊れた！</a:t>
            </a:r>
          </a:p>
        </p:txBody>
      </p:sp>
      <p:sp>
        <p:nvSpPr>
          <p:cNvPr id="31" name="直方体 30"/>
          <p:cNvSpPr/>
          <p:nvPr/>
        </p:nvSpPr>
        <p:spPr>
          <a:xfrm>
            <a:off x="3214885" y="4430740"/>
            <a:ext cx="2301559" cy="1475733"/>
          </a:xfrm>
          <a:prstGeom prst="cube">
            <a:avLst>
              <a:gd name="adj" fmla="val 1685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47153" y="390672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ローカルリポジトリ</a:t>
            </a:r>
            <a:endParaRPr kumimoji="1" lang="ja-JP" altLang="en-US" sz="24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214884" y="4590849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590246" y="516860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4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42" name="直方体 41"/>
          <p:cNvSpPr/>
          <p:nvPr/>
        </p:nvSpPr>
        <p:spPr>
          <a:xfrm>
            <a:off x="8801566" y="2984190"/>
            <a:ext cx="2301559" cy="1475733"/>
          </a:xfrm>
          <a:prstGeom prst="cube">
            <a:avLst>
              <a:gd name="adj" fmla="val 1685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609050" y="2226601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/>
              <a:t>リモートリポジトリ</a:t>
            </a:r>
            <a:endParaRPr lang="en-US" altLang="ja-JP" sz="2400" b="1" dirty="0"/>
          </a:p>
          <a:p>
            <a:pPr algn="ctr"/>
            <a:r>
              <a:rPr kumimoji="1" lang="en-US" altLang="ja-JP" sz="2400" b="1" dirty="0"/>
              <a:t>(</a:t>
            </a:r>
            <a:r>
              <a:rPr kumimoji="1" lang="ja-JP" altLang="en-US" sz="2400" b="1" dirty="0"/>
              <a:t>サーバー上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801565" y="3144299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176927" y="372205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4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165314" y="485592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2"/>
                </a:solidFill>
              </a:rPr>
              <a:t>残ってる！</a:t>
            </a:r>
          </a:p>
        </p:txBody>
      </p:sp>
      <p:pic>
        <p:nvPicPr>
          <p:cNvPr id="19" name="Picture 2" descr="やけくそ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12" y="3767602"/>
            <a:ext cx="1856519" cy="18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十字形 2"/>
          <p:cNvSpPr/>
          <p:nvPr/>
        </p:nvSpPr>
        <p:spPr>
          <a:xfrm rot="18845408">
            <a:off x="3179435" y="3919029"/>
            <a:ext cx="2306643" cy="2335458"/>
          </a:xfrm>
          <a:prstGeom prst="plus">
            <a:avLst>
              <a:gd name="adj" fmla="val 487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4" descr="キリッとした表情の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599" y="4677550"/>
            <a:ext cx="1665602" cy="192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801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便利な</a:t>
            </a:r>
            <a:r>
              <a:rPr lang="en-US" altLang="ja-JP" dirty="0"/>
              <a:t>git③: </a:t>
            </a:r>
            <a:r>
              <a:rPr lang="ja-JP" altLang="en-US" dirty="0"/>
              <a:t>リモートリポジトリ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90367"/>
            <a:ext cx="10515600" cy="1273539"/>
          </a:xfrm>
        </p:spPr>
        <p:txBody>
          <a:bodyPr/>
          <a:lstStyle/>
          <a:p>
            <a:r>
              <a:rPr lang="ja-JP" altLang="en-US" dirty="0"/>
              <a:t>サーバー上にリポジトリを置くことでソースコードを同時に書いていける</a:t>
            </a:r>
            <a:r>
              <a:rPr lang="en-US" altLang="ja-JP" dirty="0"/>
              <a:t>(</a:t>
            </a:r>
            <a:r>
              <a:rPr lang="ja-JP" altLang="en-US" dirty="0"/>
              <a:t>共同編集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雲 3"/>
          <p:cNvSpPr/>
          <p:nvPr/>
        </p:nvSpPr>
        <p:spPr>
          <a:xfrm>
            <a:off x="4347048" y="2208994"/>
            <a:ext cx="4120623" cy="292249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 descr="「プログラミング イラスト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4" y="4354055"/>
            <a:ext cx="1533278" cy="149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直方体 6"/>
          <p:cNvSpPr/>
          <p:nvPr/>
        </p:nvSpPr>
        <p:spPr>
          <a:xfrm>
            <a:off x="1889571" y="4693005"/>
            <a:ext cx="1928516" cy="1475733"/>
          </a:xfrm>
          <a:prstGeom prst="cube">
            <a:avLst>
              <a:gd name="adj" fmla="val 1685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19145" y="412322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ローカルリポジトリ</a:t>
            </a:r>
            <a:endParaRPr kumimoji="1" lang="ja-JP" altLang="en-US" sz="24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89569" y="4853114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64931" y="5430871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4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13" name="直方体 12"/>
          <p:cNvSpPr/>
          <p:nvPr/>
        </p:nvSpPr>
        <p:spPr>
          <a:xfrm>
            <a:off x="5313462" y="3346455"/>
            <a:ext cx="1875834" cy="1475733"/>
          </a:xfrm>
          <a:prstGeom prst="cube">
            <a:avLst>
              <a:gd name="adj" fmla="val 1685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30031" y="259484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/>
              <a:t>リモートリポジトリ</a:t>
            </a:r>
            <a:endParaRPr lang="en-US" altLang="ja-JP" sz="2400" b="1" dirty="0"/>
          </a:p>
          <a:p>
            <a:pPr algn="ctr"/>
            <a:r>
              <a:rPr kumimoji="1" lang="en-US" altLang="ja-JP" sz="2400" b="1" dirty="0"/>
              <a:t>(</a:t>
            </a:r>
            <a:r>
              <a:rPr kumimoji="1" lang="ja-JP" altLang="en-US" sz="2400" b="1" dirty="0"/>
              <a:t>サーバー上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313460" y="3506564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88822" y="4084321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4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>
            <a:cxnSpLocks/>
          </p:cNvCxnSpPr>
          <p:nvPr/>
        </p:nvCxnSpPr>
        <p:spPr>
          <a:xfrm flipV="1">
            <a:off x="3322886" y="4483238"/>
            <a:ext cx="1446810" cy="6482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718795" y="4908005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2"/>
                </a:solidFill>
              </a:rPr>
              <a:t>プッシュ</a:t>
            </a:r>
          </a:p>
        </p:txBody>
      </p:sp>
      <p:pic>
        <p:nvPicPr>
          <p:cNvPr id="19" name="Picture 2" descr="「プログラミング イラスト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72571" y="5150079"/>
            <a:ext cx="1481229" cy="149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直方体 19"/>
          <p:cNvSpPr/>
          <p:nvPr/>
        </p:nvSpPr>
        <p:spPr>
          <a:xfrm>
            <a:off x="8028957" y="4933650"/>
            <a:ext cx="1928516" cy="1475733"/>
          </a:xfrm>
          <a:prstGeom prst="cube">
            <a:avLst>
              <a:gd name="adj" fmla="val 1685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658531" y="436386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ローカルリポジトリ</a:t>
            </a:r>
            <a:endParaRPr kumimoji="1" lang="ja-JP" altLang="en-US" sz="24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028955" y="5093759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404317" y="567151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4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>
            <a:cxnSpLocks/>
          </p:cNvCxnSpPr>
          <p:nvPr/>
        </p:nvCxnSpPr>
        <p:spPr>
          <a:xfrm flipH="1" flipV="1">
            <a:off x="7070932" y="4529471"/>
            <a:ext cx="987696" cy="6020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6978221" y="49908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2"/>
                </a:solidFill>
              </a:rPr>
              <a:t>プッシュ</a:t>
            </a:r>
          </a:p>
        </p:txBody>
      </p:sp>
      <p:cxnSp>
        <p:nvCxnSpPr>
          <p:cNvPr id="27" name="直線矢印コネクタ 26"/>
          <p:cNvCxnSpPr>
            <a:cxnSpLocks/>
          </p:cNvCxnSpPr>
          <p:nvPr/>
        </p:nvCxnSpPr>
        <p:spPr>
          <a:xfrm flipH="1">
            <a:off x="3651658" y="5102928"/>
            <a:ext cx="1581384" cy="7141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061643" y="5623538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2"/>
                </a:solidFill>
              </a:rPr>
              <a:t>プル</a:t>
            </a:r>
          </a:p>
        </p:txBody>
      </p:sp>
      <p:cxnSp>
        <p:nvCxnSpPr>
          <p:cNvPr id="31" name="直線矢印コネクタ 30"/>
          <p:cNvCxnSpPr>
            <a:cxnSpLocks/>
          </p:cNvCxnSpPr>
          <p:nvPr/>
        </p:nvCxnSpPr>
        <p:spPr>
          <a:xfrm>
            <a:off x="6623579" y="4950417"/>
            <a:ext cx="1055183" cy="8666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141444" y="56465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2"/>
                </a:solidFill>
              </a:rPr>
              <a:t>プル</a:t>
            </a:r>
          </a:p>
        </p:txBody>
      </p:sp>
    </p:spTree>
    <p:extLst>
      <p:ext uri="{BB962C8B-B14F-4D97-AF65-F5344CB8AC3E}">
        <p14:creationId xmlns:p14="http://schemas.microsoft.com/office/powerpoint/2010/main" val="574044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覚えておこう！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sz="2800" dirty="0"/>
              <a:t>ローカル</a:t>
            </a:r>
            <a:r>
              <a:rPr lang="en-US" altLang="ja-JP" sz="2800" dirty="0"/>
              <a:t>PC</a:t>
            </a:r>
            <a:r>
              <a:rPr lang="ja-JP" altLang="en-US" sz="2800" dirty="0"/>
              <a:t>内にあるリポジトリを</a:t>
            </a:r>
            <a:r>
              <a:rPr lang="ja-JP" altLang="en-US" sz="2800" dirty="0">
                <a:solidFill>
                  <a:schemeClr val="bg2"/>
                </a:solidFill>
              </a:rPr>
              <a:t>ローカルリポジトリ</a:t>
            </a:r>
            <a:endParaRPr lang="en-US" altLang="ja-JP" sz="2800" dirty="0">
              <a:solidFill>
                <a:schemeClr val="bg2"/>
              </a:solidFill>
            </a:endParaRPr>
          </a:p>
          <a:p>
            <a:r>
              <a:rPr lang="ja-JP" altLang="en-US" sz="2800" dirty="0"/>
              <a:t>リモートサーバー内にあるリポジトリを</a:t>
            </a:r>
            <a:r>
              <a:rPr lang="ja-JP" altLang="en-US" sz="2800" dirty="0">
                <a:solidFill>
                  <a:schemeClr val="bg2"/>
                </a:solidFill>
              </a:rPr>
              <a:t>リモートリポジトリ</a:t>
            </a:r>
            <a:endParaRPr lang="en-US" altLang="ja-JP" sz="2800" dirty="0">
              <a:solidFill>
                <a:schemeClr val="bg2"/>
              </a:solidFill>
            </a:endParaRPr>
          </a:p>
          <a:p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リモートリポジトリへ変更の送信を</a:t>
            </a:r>
            <a:r>
              <a:rPr lang="ja-JP" altLang="en-US" sz="2800" dirty="0">
                <a:solidFill>
                  <a:schemeClr val="bg2"/>
                </a:solidFill>
              </a:rPr>
              <a:t>プッシュ</a:t>
            </a:r>
            <a:endParaRPr lang="en-US" altLang="ja-JP" sz="2800" dirty="0">
              <a:solidFill>
                <a:schemeClr val="bg2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リモートリポジトリの変更を受信することを</a:t>
            </a:r>
            <a:r>
              <a:rPr lang="ja-JP" altLang="en-US" sz="2800" dirty="0">
                <a:solidFill>
                  <a:schemeClr val="bg2"/>
                </a:solidFill>
              </a:rPr>
              <a:t>プル</a:t>
            </a:r>
            <a:endParaRPr lang="en-US" altLang="ja-JP" sz="2800" dirty="0">
              <a:solidFill>
                <a:schemeClr val="bg2"/>
              </a:solidFill>
            </a:endParaRPr>
          </a:p>
          <a:p>
            <a:endParaRPr kumimoji="1" lang="en-US" altLang="ja-JP" sz="2800" dirty="0"/>
          </a:p>
          <a:p>
            <a:r>
              <a:rPr lang="ja-JP" altLang="en-US" sz="2800" dirty="0"/>
              <a:t>リモートリポジトリのおかげで</a:t>
            </a:r>
            <a:r>
              <a:rPr lang="en-US" altLang="ja-JP" sz="2800" dirty="0"/>
              <a:t>PC</a:t>
            </a:r>
            <a:r>
              <a:rPr lang="ja-JP" altLang="en-US" sz="2800" dirty="0"/>
              <a:t>が壊れてもソースコードはサーバー上にバックアップされてるし</a:t>
            </a:r>
            <a:endParaRPr lang="en-US" altLang="ja-JP" sz="2800" dirty="0"/>
          </a:p>
          <a:p>
            <a:r>
              <a:rPr kumimoji="1" lang="ja-JP" altLang="en-US" sz="2800" dirty="0"/>
              <a:t>複数人で共同開発ができる</a:t>
            </a:r>
          </a:p>
        </p:txBody>
      </p:sp>
    </p:spTree>
    <p:extLst>
      <p:ext uri="{BB962C8B-B14F-4D97-AF65-F5344CB8AC3E}">
        <p14:creationId xmlns:p14="http://schemas.microsoft.com/office/powerpoint/2010/main" val="1893382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入門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245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プログラミング言語のひとつ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インタプリタ言語</a:t>
            </a:r>
            <a:r>
              <a:rPr kumimoji="1" lang="en-US" altLang="ja-JP" dirty="0"/>
              <a:t>(</a:t>
            </a:r>
            <a:r>
              <a:rPr kumimoji="1" lang="ja-JP" altLang="en-US" dirty="0"/>
              <a:t>おそい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動的型付け言語</a:t>
            </a:r>
            <a:endParaRPr lang="en-US" altLang="ja-JP" dirty="0"/>
          </a:p>
          <a:p>
            <a:r>
              <a:rPr kumimoji="1" lang="ja-JP" altLang="en-US" dirty="0"/>
              <a:t>研究機関でとても使われている</a:t>
            </a:r>
            <a:endParaRPr kumimoji="1" lang="en-US" altLang="ja-JP" dirty="0"/>
          </a:p>
          <a:p>
            <a:pPr lvl="1"/>
            <a:r>
              <a:rPr lang="ja-JP" altLang="en-US" dirty="0"/>
              <a:t>数値計算系のライブラリがとても豊富</a:t>
            </a:r>
            <a:endParaRPr lang="en-US" altLang="ja-JP" dirty="0"/>
          </a:p>
          <a:p>
            <a:pPr lvl="1"/>
            <a:r>
              <a:rPr lang="en-US" altLang="ja-JP" dirty="0"/>
              <a:t>p</a:t>
            </a:r>
            <a:r>
              <a:rPr kumimoji="1" lang="en-US" altLang="ja-JP" dirty="0"/>
              <a:t>ip </a:t>
            </a:r>
            <a:r>
              <a:rPr kumimoji="1" lang="ja-JP" altLang="en-US" dirty="0"/>
              <a:t>というパッケージマネージャーでライブラリも一発インストール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565201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コード作成、実行方法</a:t>
            </a:r>
            <a:endParaRPr kumimoji="1" lang="en-US" altLang="ja-JP" dirty="0"/>
          </a:p>
          <a:p>
            <a:pPr lvl="1"/>
            <a:r>
              <a:rPr lang="ja-JP" altLang="en-US" dirty="0"/>
              <a:t>拡張子 </a:t>
            </a:r>
            <a:r>
              <a:rPr lang="en-US" altLang="ja-JP" dirty="0"/>
              <a:t>.</a:t>
            </a:r>
            <a:r>
              <a:rPr lang="en-US" altLang="ja-JP" dirty="0" err="1"/>
              <a:t>py</a:t>
            </a:r>
            <a:r>
              <a:rPr lang="en-US" altLang="ja-JP" dirty="0"/>
              <a:t> </a:t>
            </a:r>
            <a:r>
              <a:rPr lang="ja-JP" altLang="en-US" dirty="0"/>
              <a:t>なファイルにコードを記述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p</a:t>
            </a:r>
            <a:r>
              <a:rPr kumimoji="1" lang="en-US" altLang="ja-JP" dirty="0"/>
              <a:t>ython </a:t>
            </a:r>
            <a:r>
              <a:rPr kumimoji="1" lang="ja-JP" altLang="en-US" dirty="0"/>
              <a:t>〇〇</a:t>
            </a:r>
            <a:r>
              <a:rPr kumimoji="1" lang="en-US" altLang="ja-JP" dirty="0"/>
              <a:t>.py</a:t>
            </a:r>
            <a:r>
              <a:rPr kumimoji="1" lang="ja-JP" altLang="en-US" dirty="0"/>
              <a:t>」というコマンドですぐに実行可能</a:t>
            </a:r>
            <a:endParaRPr kumimoji="1" lang="en-US" altLang="ja-JP" dirty="0"/>
          </a:p>
          <a:p>
            <a:r>
              <a:rPr lang="ja-JP" altLang="en-US" dirty="0"/>
              <a:t>エディタ</a:t>
            </a:r>
            <a:endParaRPr lang="en-US" altLang="ja-JP" dirty="0"/>
          </a:p>
          <a:p>
            <a:pPr lvl="1"/>
            <a:r>
              <a:rPr kumimoji="1" lang="ja-JP" altLang="en-US" dirty="0"/>
              <a:t>なんのエディタでも書</a:t>
            </a:r>
            <a:r>
              <a:rPr kumimoji="1" lang="ja-JP" altLang="en-US" dirty="0" err="1"/>
              <a:t>けは</a:t>
            </a:r>
            <a:r>
              <a:rPr kumimoji="1" lang="ja-JP" altLang="en-US" dirty="0"/>
              <a:t>するが</a:t>
            </a:r>
            <a:r>
              <a:rPr kumimoji="1" lang="en-US" altLang="ja-JP" dirty="0" err="1"/>
              <a:t>PyCharm</a:t>
            </a:r>
            <a:r>
              <a:rPr kumimoji="1" lang="ja-JP" altLang="en-US" dirty="0"/>
              <a:t>おすすめ</a:t>
            </a:r>
          </a:p>
        </p:txBody>
      </p:sp>
    </p:spTree>
    <p:extLst>
      <p:ext uri="{BB962C8B-B14F-4D97-AF65-F5344CB8AC3E}">
        <p14:creationId xmlns:p14="http://schemas.microsoft.com/office/powerpoint/2010/main" val="379645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仮想環境について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90367"/>
            <a:ext cx="10515600" cy="1130104"/>
          </a:xfrm>
        </p:spPr>
        <p:txBody>
          <a:bodyPr/>
          <a:lstStyle/>
          <a:p>
            <a:r>
              <a:rPr kumimoji="1" lang="en-US" altLang="ja-JP" dirty="0"/>
              <a:t>Pytho</a:t>
            </a:r>
            <a:r>
              <a:rPr lang="en-US" altLang="ja-JP" dirty="0"/>
              <a:t>n</a:t>
            </a:r>
            <a:r>
              <a:rPr lang="ja-JP" altLang="en-US" dirty="0"/>
              <a:t>の仮想環境？</a:t>
            </a:r>
            <a:endParaRPr kumimoji="1" lang="ja-JP" altLang="en-US" dirty="0"/>
          </a:p>
        </p:txBody>
      </p:sp>
      <p:pic>
        <p:nvPicPr>
          <p:cNvPr id="4" name="Picture 2" descr="「プログラミング イラスト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955" y="1951515"/>
            <a:ext cx="1533278" cy="149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直方体 5"/>
          <p:cNvSpPr/>
          <p:nvPr/>
        </p:nvSpPr>
        <p:spPr>
          <a:xfrm>
            <a:off x="6191559" y="2281459"/>
            <a:ext cx="4813318" cy="1475733"/>
          </a:xfrm>
          <a:prstGeom prst="cube">
            <a:avLst>
              <a:gd name="adj" fmla="val 1685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36443" y="1806059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Python</a:t>
            </a:r>
            <a:r>
              <a:rPr kumimoji="1" lang="ja-JP" altLang="en-US" sz="2400" b="1" dirty="0"/>
              <a:t>環境</a:t>
            </a: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3662128" y="2958354"/>
            <a:ext cx="19935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085033" y="3164781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/>
              <a:t>ライブラリインストール</a:t>
            </a:r>
            <a:endParaRPr kumimoji="1" lang="en-US" altLang="ja-JP" sz="2000" b="1" dirty="0"/>
          </a:p>
          <a:p>
            <a:pPr algn="ctr"/>
            <a:r>
              <a:rPr lang="en-US" altLang="ja-JP" sz="2000" b="1" dirty="0"/>
              <a:t>pip install</a:t>
            </a:r>
            <a:endParaRPr kumimoji="1" lang="ja-JP" altLang="en-US" sz="2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91558" y="2441568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04593" y="3103786"/>
            <a:ext cx="448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A</a:t>
            </a:r>
            <a:endParaRPr kumimoji="1" lang="ja-JP" altLang="en-US" sz="2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670719" y="2441568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183754" y="3103786"/>
            <a:ext cx="448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B</a:t>
            </a:r>
            <a:endParaRPr kumimoji="1" lang="ja-JP" altLang="en-US" sz="2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204692" y="2441568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717727" y="3103786"/>
            <a:ext cx="448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C</a:t>
            </a:r>
            <a:endParaRPr kumimoji="1" lang="ja-JP" altLang="en-US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083786" y="4371316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ライブラリが</a:t>
            </a:r>
            <a:r>
              <a:rPr kumimoji="1" lang="ja-JP" altLang="en-US" sz="2400" dirty="0"/>
              <a:t>ごちゃごちゃする！</a:t>
            </a:r>
            <a:endParaRPr kumimoji="1" lang="en-US" altLang="ja-JP" sz="2400" dirty="0"/>
          </a:p>
          <a:p>
            <a:r>
              <a:rPr kumimoji="1" lang="ja-JP" altLang="en-US" sz="2400" dirty="0"/>
              <a:t>どのライブラリがどの目的のものかわからない</a:t>
            </a:r>
            <a:endParaRPr kumimoji="1" lang="en-US" altLang="ja-JP" sz="2400" dirty="0"/>
          </a:p>
          <a:p>
            <a:r>
              <a:rPr lang="ja-JP" altLang="en-US" sz="2400" dirty="0"/>
              <a:t>ライブラリ同士が干渉してしまう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1113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仮想環境について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90367"/>
            <a:ext cx="10515600" cy="1130104"/>
          </a:xfrm>
        </p:spPr>
        <p:txBody>
          <a:bodyPr/>
          <a:lstStyle/>
          <a:p>
            <a:r>
              <a:rPr lang="ja-JP" altLang="en-US" dirty="0"/>
              <a:t>だから、仮想環境</a:t>
            </a:r>
            <a:endParaRPr kumimoji="1" lang="ja-JP" altLang="en-US" dirty="0"/>
          </a:p>
        </p:txBody>
      </p:sp>
      <p:pic>
        <p:nvPicPr>
          <p:cNvPr id="5" name="Picture 2" descr="「プログラミング イラスト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955" y="1951515"/>
            <a:ext cx="1533278" cy="149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直方体 5"/>
          <p:cNvSpPr/>
          <p:nvPr/>
        </p:nvSpPr>
        <p:spPr>
          <a:xfrm>
            <a:off x="6191559" y="2281459"/>
            <a:ext cx="4813318" cy="1475733"/>
          </a:xfrm>
          <a:prstGeom prst="cube">
            <a:avLst>
              <a:gd name="adj" fmla="val 1685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28612" y="1479645"/>
            <a:ext cx="3687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プロジェクト①のための</a:t>
            </a:r>
            <a:endParaRPr kumimoji="1" lang="en-US" altLang="ja-JP" sz="2400" b="1" dirty="0"/>
          </a:p>
          <a:p>
            <a:r>
              <a:rPr lang="en-US" altLang="ja-JP" sz="2400" b="1" dirty="0"/>
              <a:t>Python</a:t>
            </a:r>
            <a:r>
              <a:rPr lang="ja-JP" altLang="en-US" sz="2400" b="1" dirty="0"/>
              <a:t>仮想環境</a:t>
            </a:r>
            <a:endParaRPr kumimoji="1" lang="ja-JP" altLang="en-US" sz="2400" b="1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3662128" y="2958354"/>
            <a:ext cx="19935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085033" y="3164781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/>
              <a:t>ライブラリインストール</a:t>
            </a:r>
            <a:endParaRPr kumimoji="1" lang="en-US" altLang="ja-JP" sz="2000" b="1" dirty="0"/>
          </a:p>
          <a:p>
            <a:pPr algn="ctr"/>
            <a:r>
              <a:rPr lang="en-US" altLang="ja-JP" sz="2000" b="1" dirty="0"/>
              <a:t>pip install</a:t>
            </a:r>
            <a:endParaRPr kumimoji="1" lang="ja-JP" altLang="en-US" sz="2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91558" y="2441568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04593" y="3103786"/>
            <a:ext cx="448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A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70719" y="2441568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83754" y="3103786"/>
            <a:ext cx="448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B</a:t>
            </a:r>
            <a:endParaRPr kumimoji="1" lang="ja-JP" altLang="en-US" sz="2800" dirty="0"/>
          </a:p>
        </p:txBody>
      </p:sp>
      <p:sp>
        <p:nvSpPr>
          <p:cNvPr id="17" name="直方体 16"/>
          <p:cNvSpPr/>
          <p:nvPr/>
        </p:nvSpPr>
        <p:spPr>
          <a:xfrm>
            <a:off x="6199597" y="5052615"/>
            <a:ext cx="4813318" cy="1475733"/>
          </a:xfrm>
          <a:prstGeom prst="cube">
            <a:avLst>
              <a:gd name="adj" fmla="val 1685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936650" y="4250801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プロジェクト②のための</a:t>
            </a:r>
            <a:endParaRPr kumimoji="1" lang="en-US" altLang="ja-JP" sz="2400" b="1" dirty="0"/>
          </a:p>
          <a:p>
            <a:r>
              <a:rPr lang="en-US" altLang="ja-JP" sz="2400" b="1" dirty="0"/>
              <a:t>Python</a:t>
            </a:r>
            <a:r>
              <a:rPr lang="ja-JP" altLang="en-US" sz="2400" b="1" dirty="0"/>
              <a:t>仮想環境</a:t>
            </a:r>
            <a:endParaRPr kumimoji="1" lang="ja-JP" altLang="en-US" sz="24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99596" y="5212724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12631" y="5874942"/>
            <a:ext cx="448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C</a:t>
            </a:r>
            <a:endParaRPr kumimoji="1" lang="ja-JP" altLang="en-US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678757" y="5212724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191792" y="5874942"/>
            <a:ext cx="448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D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27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幣研究室で使えないと起こりうる問題</a:t>
            </a:r>
          </a:p>
        </p:txBody>
      </p:sp>
      <p:pic>
        <p:nvPicPr>
          <p:cNvPr id="2050" name="Picture 2" descr="「プログラミング イラスト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90" y="2200276"/>
            <a:ext cx="258212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吹き出し: 四角形 4"/>
          <p:cNvSpPr/>
          <p:nvPr/>
        </p:nvSpPr>
        <p:spPr>
          <a:xfrm>
            <a:off x="4299800" y="1428750"/>
            <a:ext cx="3458311" cy="885826"/>
          </a:xfrm>
          <a:prstGeom prst="wedgeRectCallout">
            <a:avLst>
              <a:gd name="adj1" fmla="val -69625"/>
              <a:gd name="adj2" fmla="val 39167"/>
            </a:avLst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10000"/>
                  </a:schemeClr>
                </a:solidFill>
              </a:rPr>
              <a:t>先輩、この音響特徴を取り出すプログラムを書きたいです</a:t>
            </a:r>
          </a:p>
        </p:txBody>
      </p:sp>
      <p:pic>
        <p:nvPicPr>
          <p:cNvPr id="2052" name="Picture 4" descr="「プログラミング イラスト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9" y="2314576"/>
            <a:ext cx="3086101" cy="248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四角形 7"/>
          <p:cNvSpPr/>
          <p:nvPr/>
        </p:nvSpPr>
        <p:spPr>
          <a:xfrm>
            <a:off x="4299800" y="2571750"/>
            <a:ext cx="3458311" cy="885826"/>
          </a:xfrm>
          <a:prstGeom prst="wedgeRectCallout">
            <a:avLst>
              <a:gd name="adj1" fmla="val 63853"/>
              <a:gd name="adj2" fmla="val 29490"/>
            </a:avLst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10000"/>
                  </a:schemeClr>
                </a:solidFill>
              </a:rPr>
              <a:t>ああ、それなら</a:t>
            </a:r>
            <a:r>
              <a:rPr lang="en-US" altLang="ja-JP" b="1" dirty="0">
                <a:solidFill>
                  <a:schemeClr val="bg2"/>
                </a:solidFill>
              </a:rPr>
              <a:t>Git</a:t>
            </a:r>
            <a:r>
              <a:rPr lang="ja-JP" altLang="en-US" b="1" dirty="0">
                <a:solidFill>
                  <a:schemeClr val="bg2"/>
                </a:solidFill>
              </a:rPr>
              <a:t>リポジトリ</a:t>
            </a:r>
            <a:r>
              <a:rPr lang="ja-JP" altLang="en-US" dirty="0">
                <a:solidFill>
                  <a:schemeClr val="bg1">
                    <a:lumMod val="10000"/>
                  </a:schemeClr>
                </a:solidFill>
              </a:rPr>
              <a:t>に</a:t>
            </a:r>
            <a:r>
              <a:rPr lang="en-US" altLang="ja-JP" b="1" dirty="0">
                <a:solidFill>
                  <a:schemeClr val="bg2"/>
                </a:solidFill>
              </a:rPr>
              <a:t>Python</a:t>
            </a:r>
            <a:r>
              <a:rPr lang="ja-JP" altLang="en-US" b="1" dirty="0">
                <a:solidFill>
                  <a:schemeClr val="bg2"/>
                </a:solidFill>
              </a:rPr>
              <a:t>のプログラム</a:t>
            </a:r>
            <a:r>
              <a:rPr lang="ja-JP" altLang="en-US" dirty="0">
                <a:solidFill>
                  <a:schemeClr val="bg1">
                    <a:lumMod val="10000"/>
                  </a:schemeClr>
                </a:solidFill>
              </a:rPr>
              <a:t>があるよ</a:t>
            </a:r>
            <a:endParaRPr kumimoji="1" lang="ja-JP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吹き出し: 四角形 9"/>
          <p:cNvSpPr/>
          <p:nvPr/>
        </p:nvSpPr>
        <p:spPr>
          <a:xfrm>
            <a:off x="4299800" y="3909205"/>
            <a:ext cx="3458311" cy="885826"/>
          </a:xfrm>
          <a:prstGeom prst="wedgeRectCallout">
            <a:avLst>
              <a:gd name="adj1" fmla="val -69625"/>
              <a:gd name="adj2" fmla="val 39167"/>
            </a:avLst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10000"/>
                  </a:schemeClr>
                </a:solidFill>
                <a:latin typeface="+mj-ea"/>
                <a:ea typeface="+mj-ea"/>
              </a:rPr>
              <a:t>Git??? Python???</a:t>
            </a:r>
          </a:p>
          <a:p>
            <a:pPr algn="ctr"/>
            <a:r>
              <a:rPr lang="ja-JP" altLang="en-US" dirty="0">
                <a:solidFill>
                  <a:schemeClr val="bg1">
                    <a:lumMod val="10000"/>
                  </a:schemeClr>
                </a:solidFill>
                <a:latin typeface="+mj-ea"/>
                <a:ea typeface="+mj-ea"/>
              </a:rPr>
              <a:t>なにそれ</a:t>
            </a:r>
            <a:r>
              <a:rPr lang="en-US" altLang="ja-JP" dirty="0">
                <a:solidFill>
                  <a:schemeClr val="bg1">
                    <a:lumMod val="10000"/>
                  </a:schemeClr>
                </a:solidFill>
                <a:latin typeface="+mj-ea"/>
                <a:ea typeface="+mj-ea"/>
              </a:rPr>
              <a:t>???</a:t>
            </a:r>
            <a:endParaRPr kumimoji="1" lang="ja-JP" altLang="en-US" dirty="0">
              <a:solidFill>
                <a:schemeClr val="bg1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802816" y="4972048"/>
            <a:ext cx="2783597" cy="728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latin typeface="+mj-ea"/>
                <a:ea typeface="+mj-ea"/>
              </a:rPr>
              <a:t>Git</a:t>
            </a:r>
            <a:r>
              <a:rPr kumimoji="1" lang="ja-JP" altLang="en-US" sz="1600" b="1" dirty="0">
                <a:latin typeface="+mj-ea"/>
                <a:ea typeface="+mj-ea"/>
              </a:rPr>
              <a:t>を使ってソースコードを管理する方法がわからない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100392" y="4972049"/>
            <a:ext cx="2783597" cy="728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latin typeface="+mj-ea"/>
                <a:ea typeface="+mj-ea"/>
              </a:rPr>
              <a:t>Python</a:t>
            </a:r>
            <a:r>
              <a:rPr kumimoji="1" lang="ja-JP" altLang="en-US" sz="1600" b="1" dirty="0">
                <a:latin typeface="+mj-ea"/>
                <a:ea typeface="+mj-ea"/>
              </a:rPr>
              <a:t>で先輩の書いたコードが読めない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25188" y="5877728"/>
            <a:ext cx="8321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2"/>
                </a:solidFill>
              </a:rPr>
              <a:t>Git</a:t>
            </a:r>
            <a:r>
              <a:rPr kumimoji="1" lang="ja-JP" altLang="en-US" sz="2400" dirty="0">
                <a:solidFill>
                  <a:schemeClr val="bg2"/>
                </a:solidFill>
              </a:rPr>
              <a:t>と</a:t>
            </a:r>
            <a:r>
              <a:rPr kumimoji="1" lang="en-US" altLang="ja-JP" sz="2400" dirty="0">
                <a:solidFill>
                  <a:schemeClr val="bg2"/>
                </a:solidFill>
              </a:rPr>
              <a:t>Python</a:t>
            </a:r>
            <a:r>
              <a:rPr kumimoji="1" lang="ja-JP" altLang="en-US" sz="2400" dirty="0">
                <a:solidFill>
                  <a:schemeClr val="bg2"/>
                </a:solidFill>
              </a:rPr>
              <a:t>が使えないともはや幣研究室では研究ができない</a:t>
            </a:r>
            <a:r>
              <a:rPr kumimoji="1" lang="en-US" altLang="ja-JP" sz="2400" dirty="0">
                <a:solidFill>
                  <a:schemeClr val="bg2"/>
                </a:solidFill>
              </a:rPr>
              <a:t>(</a:t>
            </a:r>
            <a:r>
              <a:rPr kumimoji="1" lang="ja-JP" altLang="en-US" sz="2400" dirty="0" err="1">
                <a:solidFill>
                  <a:schemeClr val="bg2"/>
                </a:solidFill>
              </a:rPr>
              <a:t>ぐらいの</a:t>
            </a:r>
            <a:r>
              <a:rPr kumimoji="1" lang="ja-JP" altLang="en-US" sz="2400" dirty="0">
                <a:solidFill>
                  <a:schemeClr val="bg2"/>
                </a:solidFill>
              </a:rPr>
              <a:t>気持ちで</a:t>
            </a:r>
            <a:r>
              <a:rPr kumimoji="1" lang="en-US" altLang="ja-JP" sz="2400" dirty="0">
                <a:solidFill>
                  <a:schemeClr val="bg2"/>
                </a:solidFill>
              </a:rPr>
              <a:t>)</a:t>
            </a:r>
            <a:r>
              <a:rPr kumimoji="1" lang="ja-JP" altLang="en-US" sz="2400" dirty="0">
                <a:solidFill>
                  <a:schemeClr val="bg2"/>
                </a:solidFill>
              </a:rPr>
              <a:t>考えてください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202769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と</a:t>
            </a:r>
            <a:r>
              <a:rPr kumimoji="1" lang="en-US" altLang="ja-JP" dirty="0"/>
              <a:t>Python</a:t>
            </a:r>
            <a:r>
              <a:rPr kumimoji="1" lang="ja-JP" altLang="en-US" dirty="0" err="1"/>
              <a:t>を習</a:t>
            </a:r>
            <a:r>
              <a:rPr kumimoji="1" lang="ja-JP" altLang="en-US" dirty="0"/>
              <a:t>得しよう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環境は</a:t>
            </a:r>
            <a:r>
              <a:rPr kumimoji="1" lang="en-US" altLang="ja-JP" sz="2800" dirty="0"/>
              <a:t>Windows</a:t>
            </a:r>
            <a:r>
              <a:rPr kumimoji="1" lang="ja-JP" altLang="en-US" sz="2800" dirty="0"/>
              <a:t>を想定していますが</a:t>
            </a:r>
            <a:r>
              <a:rPr kumimoji="1" lang="en-US" altLang="ja-JP" sz="2800" dirty="0"/>
              <a:t>Mac</a:t>
            </a:r>
            <a:r>
              <a:rPr kumimoji="1" lang="ja-JP" altLang="en-US" sz="2800" dirty="0"/>
              <a:t>でも</a:t>
            </a:r>
            <a:r>
              <a:rPr kumimoji="1" lang="en-US" altLang="ja-JP" sz="2800" dirty="0"/>
              <a:t>Linux</a:t>
            </a:r>
            <a:r>
              <a:rPr kumimoji="1" lang="ja-JP" altLang="en-US" sz="2800" dirty="0"/>
              <a:t>でも共通していること</a:t>
            </a:r>
            <a:r>
              <a:rPr lang="ja-JP" altLang="en-US" sz="2800" dirty="0"/>
              <a:t>です</a:t>
            </a:r>
            <a:endParaRPr lang="en-US" altLang="ja-JP" sz="2800" dirty="0"/>
          </a:p>
          <a:p>
            <a:r>
              <a:rPr kumimoji="1" lang="en-US" altLang="ja-JP" sz="2800" dirty="0"/>
              <a:t>Windows</a:t>
            </a:r>
            <a:r>
              <a:rPr kumimoji="1" lang="ja-JP" altLang="en-US" sz="2800" dirty="0"/>
              <a:t>以外の人は適当に</a:t>
            </a:r>
            <a:r>
              <a:rPr lang="en-US" altLang="ja-JP" sz="2800" dirty="0"/>
              <a:t>Web</a:t>
            </a:r>
            <a:r>
              <a:rPr lang="ja-JP" altLang="en-US" sz="2800" dirty="0"/>
              <a:t>で</a:t>
            </a:r>
            <a:r>
              <a:rPr kumimoji="1" lang="ja-JP" altLang="en-US" sz="2800" dirty="0"/>
              <a:t>調べてください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380322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質問、リアルタイムに受け付けます</a:t>
            </a:r>
            <a:endParaRPr kumimoji="1" lang="en-US" altLang="ja-JP" sz="4800" dirty="0"/>
          </a:p>
          <a:p>
            <a:pPr lvl="1"/>
            <a:r>
              <a:rPr kumimoji="1" lang="ja-JP" altLang="en-US" sz="4400" dirty="0"/>
              <a:t>じゃないとどこが分からないのかわからない</a:t>
            </a:r>
            <a:r>
              <a:rPr kumimoji="1" lang="en-US" altLang="ja-JP" sz="4400" dirty="0"/>
              <a:t>…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4557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入門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18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90367"/>
            <a:ext cx="9063038" cy="4824683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bg2"/>
                </a:solidFill>
              </a:rPr>
              <a:t>分散</a:t>
            </a:r>
            <a:r>
              <a:rPr kumimoji="1" lang="ja-JP" altLang="en-US" dirty="0">
                <a:solidFill>
                  <a:schemeClr val="accent5"/>
                </a:solidFill>
              </a:rPr>
              <a:t>バージョン管理</a:t>
            </a:r>
            <a:r>
              <a:rPr kumimoji="1" lang="ja-JP" altLang="en-US" dirty="0"/>
              <a:t>システム</a:t>
            </a:r>
            <a:endParaRPr kumimoji="1" lang="en-US" altLang="ja-JP" dirty="0"/>
          </a:p>
          <a:p>
            <a:pPr lvl="1"/>
            <a:r>
              <a:rPr lang="ja-JP" altLang="en-US" dirty="0"/>
              <a:t>分散？？？バージョン管理システム？？</a:t>
            </a:r>
            <a:endParaRPr lang="en-US" altLang="ja-JP" dirty="0"/>
          </a:p>
          <a:p>
            <a:pPr lvl="1"/>
            <a:r>
              <a:rPr kumimoji="1" lang="ja-JP" altLang="en-US" dirty="0"/>
              <a:t>なんのバージョンを管理するシステム？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→</a:t>
            </a:r>
            <a:r>
              <a:rPr lang="ja-JP" altLang="en-US" dirty="0"/>
              <a:t>プログラムのソースコード</a:t>
            </a:r>
            <a:endParaRPr lang="en-US" altLang="ja-JP" dirty="0"/>
          </a:p>
          <a:p>
            <a:pPr lvl="1"/>
            <a:r>
              <a:rPr kumimoji="1" lang="ja-JP" altLang="en-US" b="1" dirty="0"/>
              <a:t>ソースコードのバージョン管理システム</a:t>
            </a:r>
            <a:endParaRPr kumimoji="1" lang="en-US" altLang="ja-JP" b="1" dirty="0"/>
          </a:p>
          <a:p>
            <a:pPr lvl="2"/>
            <a:r>
              <a:rPr lang="ja-JP" altLang="en-US" dirty="0"/>
              <a:t>なるほどソースコードを昨日の状態に戻したりできるやつや</a:t>
            </a:r>
            <a:r>
              <a:rPr lang="ja-JP" altLang="en-US" dirty="0" err="1"/>
              <a:t>な</a:t>
            </a:r>
            <a:r>
              <a:rPr lang="ja-JP" altLang="en-US" dirty="0"/>
              <a:t>→そうです</a:t>
            </a:r>
            <a:endParaRPr kumimoji="1" lang="ja-JP" altLang="en-US" dirty="0"/>
          </a:p>
        </p:txBody>
      </p:sp>
      <p:pic>
        <p:nvPicPr>
          <p:cNvPr id="4" name="Picture 2" descr="https://git-scm.com/images/logo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00" y="1433242"/>
            <a:ext cx="2619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67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2600" y="276770"/>
            <a:ext cx="9978483" cy="609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便利な</a:t>
            </a:r>
            <a:r>
              <a:rPr kumimoji="1" lang="en-US" altLang="ja-JP" dirty="0"/>
              <a:t>git</a:t>
            </a:r>
            <a:r>
              <a:rPr kumimoji="1" lang="ja-JP" altLang="en-US" dirty="0"/>
              <a:t>①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ソースコードのバージョン管理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1989" y="2187391"/>
            <a:ext cx="10515600" cy="819710"/>
          </a:xfrm>
        </p:spPr>
        <p:txBody>
          <a:bodyPr>
            <a:norm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ではコードの変更点を</a:t>
            </a:r>
            <a:r>
              <a:rPr lang="ja-JP" altLang="en-US" dirty="0">
                <a:solidFill>
                  <a:schemeClr val="bg2"/>
                </a:solidFill>
              </a:rPr>
              <a:t>リポジトリ</a:t>
            </a:r>
            <a:r>
              <a:rPr lang="ja-JP" altLang="en-US" dirty="0"/>
              <a:t>に</a:t>
            </a:r>
            <a:r>
              <a:rPr lang="ja-JP" altLang="en-US" dirty="0">
                <a:solidFill>
                  <a:schemeClr val="accent5"/>
                </a:solidFill>
              </a:rPr>
              <a:t>コミット</a:t>
            </a:r>
            <a:r>
              <a:rPr lang="ja-JP" altLang="en-US" dirty="0"/>
              <a:t>する</a:t>
            </a:r>
            <a:endParaRPr kumimoji="1" lang="ja-JP" altLang="en-US" dirty="0"/>
          </a:p>
        </p:txBody>
      </p:sp>
      <p:pic>
        <p:nvPicPr>
          <p:cNvPr id="4" name="Picture 2" descr="「プログラミング イラスト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22" y="2776268"/>
            <a:ext cx="1533278" cy="149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367786" y="439666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コード編集</a:t>
            </a:r>
          </a:p>
        </p:txBody>
      </p:sp>
      <p:sp>
        <p:nvSpPr>
          <p:cNvPr id="6" name="直方体 5"/>
          <p:cNvSpPr/>
          <p:nvPr/>
        </p:nvSpPr>
        <p:spPr>
          <a:xfrm>
            <a:off x="5951356" y="3251668"/>
            <a:ext cx="4813318" cy="1475733"/>
          </a:xfrm>
          <a:prstGeom prst="cube">
            <a:avLst>
              <a:gd name="adj" fmla="val 1685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96240" y="277626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リポジトリ</a:t>
            </a:r>
            <a:endParaRPr kumimoji="1" lang="ja-JP" altLang="en-US" sz="2400" b="1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3532095" y="3783107"/>
            <a:ext cx="19935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813459" y="39895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コミット</a:t>
            </a:r>
            <a:endParaRPr kumimoji="1" lang="ja-JP" altLang="en-US" sz="24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51355" y="3411777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326717" y="3989534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4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420096" y="3439160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795458" y="4016917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4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16473" y="3481678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291835" y="4059435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683624" y="5251418"/>
            <a:ext cx="4647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↑リポジトリにはソースコードの</a:t>
            </a:r>
            <a:endParaRPr lang="en-US" altLang="ja-JP" sz="2400" dirty="0"/>
          </a:p>
          <a:p>
            <a:r>
              <a:rPr lang="ja-JP" altLang="en-US" sz="2400" dirty="0"/>
              <a:t>変更履歴がたまっている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440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便利な</a:t>
            </a:r>
            <a:r>
              <a:rPr lang="en-US" altLang="ja-JP" dirty="0"/>
              <a:t>git</a:t>
            </a:r>
            <a:r>
              <a:rPr lang="ja-JP" altLang="en-US" dirty="0"/>
              <a:t>①</a:t>
            </a:r>
            <a:r>
              <a:rPr lang="en-US" altLang="ja-JP" dirty="0"/>
              <a:t>:</a:t>
            </a:r>
            <a:r>
              <a:rPr lang="ja-JP" altLang="en-US" dirty="0"/>
              <a:t>ソースコードのバージョン管理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810566" y="1027358"/>
            <a:ext cx="10515600" cy="819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Tx/>
              <a:buNone/>
              <a:defRPr kumimoji="1" sz="3200" b="1" kern="120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"/>
              <a:defRPr kumimoji="1" sz="2800" kern="120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"/>
              <a:defRPr kumimoji="1" sz="2400" kern="120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"/>
              <a:defRPr kumimoji="1" sz="2000" kern="120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もしもプログラムが動かなくなってしまったら？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9163" y="3236175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コードを変更したせいで</a:t>
            </a:r>
            <a:endParaRPr lang="en-US" altLang="ja-JP" sz="2000" dirty="0"/>
          </a:p>
          <a:p>
            <a:r>
              <a:rPr lang="ja-JP" altLang="en-US" sz="2000" dirty="0"/>
              <a:t>動かなくなった！</a:t>
            </a:r>
            <a:endParaRPr kumimoji="1" lang="ja-JP" altLang="en-US" sz="2000" dirty="0"/>
          </a:p>
        </p:txBody>
      </p:sp>
      <p:sp>
        <p:nvSpPr>
          <p:cNvPr id="7" name="直方体 6"/>
          <p:cNvSpPr/>
          <p:nvPr/>
        </p:nvSpPr>
        <p:spPr>
          <a:xfrm>
            <a:off x="5869933" y="2091635"/>
            <a:ext cx="4813318" cy="1475733"/>
          </a:xfrm>
          <a:prstGeom prst="cube">
            <a:avLst>
              <a:gd name="adj" fmla="val 1685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414817" y="16162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リポジトリ</a:t>
            </a:r>
            <a:endParaRPr kumimoji="1" lang="ja-JP" altLang="en-US" sz="2400" b="1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3450672" y="2623074"/>
            <a:ext cx="19935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568253" y="351120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5"/>
                </a:solidFill>
              </a:rPr>
              <a:t>動かないコード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69932" y="2251744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45294" y="2829501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4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38673" y="2279127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714035" y="2856884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4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835050" y="2321645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210412" y="2899402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810566" y="4050123"/>
            <a:ext cx="10515600" cy="819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Tx/>
              <a:buNone/>
              <a:defRPr kumimoji="1" sz="3200" b="1" kern="120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"/>
              <a:defRPr kumimoji="1" sz="2800" kern="120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"/>
              <a:defRPr kumimoji="1" sz="2400" kern="120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"/>
              <a:defRPr kumimoji="1" sz="2000" kern="120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変更点をコミットしているので復元ができる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286363" y="62593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コード編集</a:t>
            </a:r>
          </a:p>
        </p:txBody>
      </p:sp>
      <p:sp>
        <p:nvSpPr>
          <p:cNvPr id="20" name="直方体 19"/>
          <p:cNvSpPr/>
          <p:nvPr/>
        </p:nvSpPr>
        <p:spPr>
          <a:xfrm>
            <a:off x="5869933" y="5114400"/>
            <a:ext cx="4813318" cy="1475733"/>
          </a:xfrm>
          <a:prstGeom prst="cube">
            <a:avLst>
              <a:gd name="adj" fmla="val 1685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414817" y="46390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リポジトリ</a:t>
            </a:r>
            <a:endParaRPr kumimoji="1" lang="ja-JP" altLang="en-US" sz="24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32036" y="5852266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復元可能</a:t>
            </a:r>
            <a:r>
              <a:rPr kumimoji="1" lang="en-US" altLang="ja-JP" sz="2400" b="1" dirty="0"/>
              <a:t>!</a:t>
            </a:r>
            <a:endParaRPr kumimoji="1" lang="ja-JP" altLang="en-US" sz="24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69932" y="5274509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45294" y="585226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4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38673" y="5301892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714035" y="5879649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4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835050" y="5344410"/>
            <a:ext cx="187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egoe UI Symbol" panose="020B0502040204020203" pitchFamily="34" charset="0"/>
              <a:buChar char=""/>
            </a:pPr>
            <a:r>
              <a:rPr kumimoji="1" lang="en-US" altLang="ja-JP" sz="8800" b="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</a:rPr>
              <a:t> </a:t>
            </a:r>
            <a:endParaRPr kumimoji="1" lang="ja-JP" altLang="en-US" sz="8800" b="0" dirty="0">
              <a:solidFill>
                <a:schemeClr val="tx1">
                  <a:lumMod val="60000"/>
                  <a:lumOff val="4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210412" y="5922167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りれき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3</a:t>
            </a:r>
            <a:r>
              <a:rPr lang="ja-JP" altLang="en-US" sz="1400" dirty="0"/>
              <a:t>日</a:t>
            </a:r>
            <a:endParaRPr kumimoji="1" lang="ja-JP" altLang="en-US" sz="1400" dirty="0"/>
          </a:p>
        </p:txBody>
      </p:sp>
      <p:pic>
        <p:nvPicPr>
          <p:cNvPr id="1026" name="Picture 2" descr="やけくそ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91" y="1435806"/>
            <a:ext cx="1856519" cy="18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キリッとした表情の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509" y="4459978"/>
            <a:ext cx="1665602" cy="192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/>
          <p:cNvSpPr txBox="1"/>
          <p:nvPr/>
        </p:nvSpPr>
        <p:spPr>
          <a:xfrm>
            <a:off x="5618406" y="647574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5"/>
                </a:solidFill>
              </a:rPr>
              <a:t>動かないコード</a:t>
            </a:r>
          </a:p>
        </p:txBody>
      </p:sp>
      <p:cxnSp>
        <p:nvCxnSpPr>
          <p:cNvPr id="22" name="直線矢印コネクタ 21"/>
          <p:cNvCxnSpPr>
            <a:cxnSpLocks/>
          </p:cNvCxnSpPr>
          <p:nvPr/>
        </p:nvCxnSpPr>
        <p:spPr>
          <a:xfrm>
            <a:off x="3450672" y="5645839"/>
            <a:ext cx="4097610" cy="0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522306" y="650312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2"/>
                </a:solidFill>
              </a:rPr>
              <a:t>動く</a:t>
            </a:r>
            <a:r>
              <a:rPr kumimoji="1" lang="ja-JP" altLang="en-US" sz="2000" b="1" dirty="0">
                <a:solidFill>
                  <a:schemeClr val="bg2"/>
                </a:solidFill>
              </a:rPr>
              <a:t>コード</a:t>
            </a:r>
          </a:p>
        </p:txBody>
      </p:sp>
    </p:spTree>
    <p:extLst>
      <p:ext uri="{BB962C8B-B14F-4D97-AF65-F5344CB8AC3E}">
        <p14:creationId xmlns:p14="http://schemas.microsoft.com/office/powerpoint/2010/main" val="1289460415"/>
      </p:ext>
    </p:extLst>
  </p:cSld>
  <p:clrMapOvr>
    <a:masterClrMapping/>
  </p:clrMapOvr>
</p:sld>
</file>

<file path=ppt/theme/theme1.xml><?xml version="1.0" encoding="utf-8"?>
<a:theme xmlns:a="http://schemas.openxmlformats.org/drawingml/2006/main" name="mspjptheme">
  <a:themeElements>
    <a:clrScheme name="マテリアル">
      <a:dk1>
        <a:srgbClr val="3F3F3F"/>
      </a:dk1>
      <a:lt1>
        <a:srgbClr val="FAFAFA"/>
      </a:lt1>
      <a:dk2>
        <a:srgbClr val="2095F2"/>
      </a:dk2>
      <a:lt2>
        <a:srgbClr val="E81D62"/>
      </a:lt2>
      <a:accent1>
        <a:srgbClr val="7D7D7D"/>
      </a:accent1>
      <a:accent2>
        <a:srgbClr val="FE9700"/>
      </a:accent2>
      <a:accent3>
        <a:srgbClr val="9B59B6"/>
      </a:accent3>
      <a:accent4>
        <a:srgbClr val="F1C40F"/>
      </a:accent4>
      <a:accent5>
        <a:srgbClr val="8AC249"/>
      </a:accent5>
      <a:accent6>
        <a:srgbClr val="009688"/>
      </a:accent6>
      <a:hlink>
        <a:srgbClr val="E81D62"/>
      </a:hlink>
      <a:folHlink>
        <a:srgbClr val="BFBFB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対話システムのための音声言語情報処理&amp;機械学習入門.pptx" id="{8019D100-7A28-4046-8B85-CF7E03839A4B}" vid="{B780FBFA-6631-4327-BAD7-CE9A903995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NISTDialogTemplate</Template>
  <TotalTime>182</TotalTime>
  <Words>1371</Words>
  <Application>Microsoft Office PowerPoint</Application>
  <PresentationFormat>ワイド画面</PresentationFormat>
  <Paragraphs>359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メイリオ</vt:lpstr>
      <vt:lpstr>Arial</vt:lpstr>
      <vt:lpstr>Century Gothic</vt:lpstr>
      <vt:lpstr>Segoe UI Symbol</vt:lpstr>
      <vt:lpstr>Wingdings</vt:lpstr>
      <vt:lpstr>mspjptheme</vt:lpstr>
      <vt:lpstr>第2回 自主ゼミ GitとPythonの使い方</vt:lpstr>
      <vt:lpstr>このスライドで話す内容</vt:lpstr>
      <vt:lpstr>幣研究室で使えないと起こりうる問題</vt:lpstr>
      <vt:lpstr>GitとPythonを習得しよう</vt:lpstr>
      <vt:lpstr>はじめに</vt:lpstr>
      <vt:lpstr>Git入門</vt:lpstr>
      <vt:lpstr>Gitとは</vt:lpstr>
      <vt:lpstr>便利なgit①: ソースコードのバージョン管理</vt:lpstr>
      <vt:lpstr>便利なgit①:ソースコードのバージョン管理</vt:lpstr>
      <vt:lpstr>覚えておこう！</vt:lpstr>
      <vt:lpstr>便利なgit②: 様々なバージョンの並列編集</vt:lpstr>
      <vt:lpstr>便利なgit②: 様々なバージョンの並列編集</vt:lpstr>
      <vt:lpstr>便利なgit②: 様々なバージョンの並列編集</vt:lpstr>
      <vt:lpstr>便利なgit②: 様々なバージョンの並列編集</vt:lpstr>
      <vt:lpstr>便利なgit②: 様々なバージョンの並列編集</vt:lpstr>
      <vt:lpstr>便利なgit②: 様々なバージョンの並列編集</vt:lpstr>
      <vt:lpstr>便利なgit②: 様々なバージョンの並列編集</vt:lpstr>
      <vt:lpstr>便利なgit②: 様々なバージョンの並列編集</vt:lpstr>
      <vt:lpstr>覚えておこう！</vt:lpstr>
      <vt:lpstr>便利なgit③: リモートリポジトリ</vt:lpstr>
      <vt:lpstr>便利なgit③: リモートリポジトリ</vt:lpstr>
      <vt:lpstr>便利なgit③: リモートリポジトリ</vt:lpstr>
      <vt:lpstr>覚えておこう！</vt:lpstr>
      <vt:lpstr>Python入門</vt:lpstr>
      <vt:lpstr>Pythonとは</vt:lpstr>
      <vt:lpstr>Pythonとは</vt:lpstr>
      <vt:lpstr>仮想環境について</vt:lpstr>
      <vt:lpstr>仮想環境について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第2回 自主ゼミ GitとPythonの使い方</dc:title>
  <dc:creator>Ryota Togai</dc:creator>
  <cp:lastModifiedBy>Ryota Togai</cp:lastModifiedBy>
  <cp:revision>73</cp:revision>
  <dcterms:created xsi:type="dcterms:W3CDTF">2017-06-01T05:10:38Z</dcterms:created>
  <dcterms:modified xsi:type="dcterms:W3CDTF">2017-06-05T05:57:08Z</dcterms:modified>
</cp:coreProperties>
</file>