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63" r:id="rId3"/>
    <p:sldId id="264" r:id="rId4"/>
    <p:sldId id="265" r:id="rId5"/>
    <p:sldId id="266" r:id="rId6"/>
    <p:sldId id="267" r:id="rId7"/>
    <p:sldId id="270" r:id="rId8"/>
    <p:sldId id="271" r:id="rId9"/>
    <p:sldId id="272" r:id="rId10"/>
    <p:sldId id="273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69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20000"/>
                <a:lumOff val="8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64237C-1458-E499-5846-005D8C3BBC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4097723-1A8C-3B49-4267-6D3005AA01D2}"/>
              </a:ext>
            </a:extLst>
          </p:cNvPr>
          <p:cNvSpPr txBox="1"/>
          <p:nvPr/>
        </p:nvSpPr>
        <p:spPr>
          <a:xfrm>
            <a:off x="912472" y="2655711"/>
            <a:ext cx="6284797" cy="21005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E0E0E"/>
                </a:solidFill>
                <a:effectLst/>
                <a:latin typeface=".AppleSystemUIFont"/>
              </a:rPr>
              <a:t>Title</a:t>
            </a:r>
            <a:endParaRPr lang="en-US" dirty="0">
              <a:solidFill>
                <a:srgbClr val="0E0E0E"/>
              </a:solidFill>
              <a:effectLst/>
              <a:latin typeface=".AppleSystemUIFont"/>
            </a:endParaRPr>
          </a:p>
          <a:p>
            <a:br>
              <a:rPr lang="en-US" dirty="0">
                <a:solidFill>
                  <a:srgbClr val="0E0E0E"/>
                </a:solidFill>
                <a:effectLst/>
                <a:latin typeface=".AppleSystemUIFont"/>
              </a:rPr>
            </a:br>
            <a:endParaRPr lang="en-US" dirty="0">
              <a:solidFill>
                <a:srgbClr val="0E0E0E"/>
              </a:solidFill>
              <a:effectLst/>
              <a:latin typeface=".AppleSystemUIFont"/>
            </a:endParaRPr>
          </a:p>
          <a:p>
            <a:pPr>
              <a:spcBef>
                <a:spcPts val="900"/>
              </a:spcBef>
            </a:pP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• </a:t>
            </a:r>
            <a:r>
              <a:rPr lang="en-US" b="1" dirty="0">
                <a:solidFill>
                  <a:srgbClr val="0E0E0E"/>
                </a:solidFill>
                <a:effectLst/>
                <a:latin typeface=".AppleSystemUIFont"/>
              </a:rPr>
              <a:t>Title</a:t>
            </a: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: Real-Time Data Processing with Kafka and Spark</a:t>
            </a:r>
          </a:p>
          <a:p>
            <a:pPr>
              <a:spcBef>
                <a:spcPts val="900"/>
              </a:spcBef>
            </a:pP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• </a:t>
            </a:r>
            <a:r>
              <a:rPr lang="en-US" b="1" dirty="0">
                <a:solidFill>
                  <a:srgbClr val="0E0E0E"/>
                </a:solidFill>
                <a:effectLst/>
                <a:latin typeface=".AppleSystemUIFont"/>
              </a:rPr>
              <a:t>Subtitle</a:t>
            </a: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: Using Structured Streaming for Transaction Processing</a:t>
            </a:r>
          </a:p>
          <a:p>
            <a:pPr>
              <a:spcBef>
                <a:spcPts val="900"/>
              </a:spcBef>
            </a:pP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• Name: Eric S  Dec 5, 2024 </a:t>
            </a:r>
          </a:p>
        </p:txBody>
      </p:sp>
    </p:spTree>
    <p:extLst>
      <p:ext uri="{BB962C8B-B14F-4D97-AF65-F5344CB8AC3E}">
        <p14:creationId xmlns:p14="http://schemas.microsoft.com/office/powerpoint/2010/main" val="20242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20000"/>
                <a:lumOff val="8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1C09615-B0CB-B3C2-6B23-6563746136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24BD130-6F3B-6516-4881-45B2F51E399C}"/>
              </a:ext>
            </a:extLst>
          </p:cNvPr>
          <p:cNvSpPr txBox="1"/>
          <p:nvPr/>
        </p:nvSpPr>
        <p:spPr>
          <a:xfrm>
            <a:off x="355425" y="1783352"/>
            <a:ext cx="7106921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E0E0E"/>
                </a:solidFill>
                <a:effectLst/>
                <a:latin typeface=".AppleSystemUIFont"/>
              </a:rPr>
              <a:t>Conclusion</a:t>
            </a:r>
            <a:endParaRPr lang="en-US" dirty="0">
              <a:solidFill>
                <a:srgbClr val="0E0E0E"/>
              </a:solidFill>
              <a:effectLst/>
              <a:latin typeface=".AppleSystemUIFont"/>
            </a:endParaRPr>
          </a:p>
          <a:p>
            <a:br>
              <a:rPr lang="en-US" dirty="0">
                <a:solidFill>
                  <a:srgbClr val="0E0E0E"/>
                </a:solidFill>
                <a:effectLst/>
                <a:latin typeface=".AppleSystemUIFont"/>
              </a:rPr>
            </a:br>
            <a:endParaRPr lang="en-US" dirty="0">
              <a:solidFill>
                <a:srgbClr val="0E0E0E"/>
              </a:solidFill>
              <a:effectLst/>
              <a:latin typeface=".AppleSystemUIFont"/>
            </a:endParaRPr>
          </a:p>
          <a:p>
            <a:pPr>
              <a:spcBef>
                <a:spcPts val="900"/>
              </a:spcBef>
            </a:pP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• </a:t>
            </a:r>
            <a:r>
              <a:rPr lang="en-US" b="1" dirty="0">
                <a:solidFill>
                  <a:srgbClr val="0E0E0E"/>
                </a:solidFill>
                <a:effectLst/>
                <a:latin typeface=".AppleSystemUIFont"/>
              </a:rPr>
              <a:t>Summary</a:t>
            </a: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: Demonstrated a scalable, real-time processing pipeline.</a:t>
            </a:r>
          </a:p>
          <a:p>
            <a:pPr>
              <a:spcBef>
                <a:spcPts val="900"/>
              </a:spcBef>
            </a:pP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• </a:t>
            </a:r>
            <a:r>
              <a:rPr lang="en-US" b="1" dirty="0">
                <a:solidFill>
                  <a:srgbClr val="0E0E0E"/>
                </a:solidFill>
                <a:effectLst/>
                <a:latin typeface=".AppleSystemUIFont"/>
              </a:rPr>
              <a:t>Future Work</a:t>
            </a: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:</a:t>
            </a:r>
          </a:p>
          <a:p>
            <a:pPr>
              <a:spcBef>
                <a:spcPts val="900"/>
              </a:spcBef>
            </a:pP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• Connect to other data sources (e.g., MySQL, S3).</a:t>
            </a:r>
          </a:p>
          <a:p>
            <a:pPr>
              <a:spcBef>
                <a:spcPts val="900"/>
              </a:spcBef>
            </a:pP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• Add advanced transformations or aggregations.</a:t>
            </a:r>
          </a:p>
          <a:p>
            <a:pPr>
              <a:spcBef>
                <a:spcPts val="900"/>
              </a:spcBef>
            </a:pPr>
            <a:endParaRPr lang="en-US" dirty="0">
              <a:solidFill>
                <a:srgbClr val="0E0E0E"/>
              </a:solidFill>
              <a:latin typeface=".AppleSystemUIFont"/>
            </a:endParaRPr>
          </a:p>
          <a:p>
            <a:r>
              <a:rPr lang="en-US" b="1" dirty="0">
                <a:solidFill>
                  <a:srgbClr val="0E0E0E"/>
                </a:solidFill>
                <a:effectLst/>
                <a:latin typeface=".AppleSystemUIFont"/>
              </a:rPr>
              <a:t>Q&amp;A</a:t>
            </a:r>
            <a:endParaRPr lang="en-US" dirty="0">
              <a:solidFill>
                <a:srgbClr val="0E0E0E"/>
              </a:solidFill>
              <a:effectLst/>
              <a:latin typeface=".AppleSystemUIFont"/>
            </a:endParaRPr>
          </a:p>
          <a:p>
            <a:endParaRPr lang="en-US" dirty="0">
              <a:solidFill>
                <a:srgbClr val="0E0E0E"/>
              </a:solidFill>
              <a:effectLst/>
              <a:latin typeface=".AppleSystemUIFont"/>
            </a:endParaRPr>
          </a:p>
          <a:p>
            <a:pPr>
              <a:spcBef>
                <a:spcPts val="900"/>
              </a:spcBef>
            </a:pP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• Questions?</a:t>
            </a:r>
          </a:p>
          <a:p>
            <a:pPr>
              <a:spcBef>
                <a:spcPts val="900"/>
              </a:spcBef>
            </a:pP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• Thank you!</a:t>
            </a:r>
          </a:p>
          <a:p>
            <a:pPr>
              <a:spcBef>
                <a:spcPts val="900"/>
              </a:spcBef>
            </a:pPr>
            <a:endParaRPr lang="en-US" dirty="0">
              <a:solidFill>
                <a:srgbClr val="0E0E0E"/>
              </a:solidFill>
              <a:effectLst/>
              <a:latin typeface=".AppleSystemUIFont"/>
            </a:endParaRPr>
          </a:p>
        </p:txBody>
      </p:sp>
    </p:spTree>
    <p:extLst>
      <p:ext uri="{BB962C8B-B14F-4D97-AF65-F5344CB8AC3E}">
        <p14:creationId xmlns:p14="http://schemas.microsoft.com/office/powerpoint/2010/main" val="1536721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20000"/>
                <a:lumOff val="8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420E0DC-BA3C-B939-AE72-DC202C463A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C75D291-D7B6-B0F9-8514-5B096BD175DC}"/>
              </a:ext>
            </a:extLst>
          </p:cNvPr>
          <p:cNvSpPr txBox="1"/>
          <p:nvPr/>
        </p:nvSpPr>
        <p:spPr>
          <a:xfrm>
            <a:off x="481547" y="1919987"/>
            <a:ext cx="6928245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E0E0E"/>
                </a:solidFill>
                <a:effectLst/>
                <a:latin typeface=".AppleSystemUIFont"/>
              </a:rPr>
              <a:t>Introduction</a:t>
            </a:r>
            <a:endParaRPr lang="en-US" dirty="0">
              <a:solidFill>
                <a:srgbClr val="0E0E0E"/>
              </a:solidFill>
              <a:effectLst/>
              <a:latin typeface=".AppleSystemUIFont"/>
            </a:endParaRPr>
          </a:p>
          <a:p>
            <a:br>
              <a:rPr lang="en-US" dirty="0">
                <a:solidFill>
                  <a:srgbClr val="0E0E0E"/>
                </a:solidFill>
                <a:effectLst/>
                <a:latin typeface=".AppleSystemUIFont"/>
              </a:rPr>
            </a:br>
            <a:endParaRPr lang="en-US" dirty="0">
              <a:solidFill>
                <a:srgbClr val="0E0E0E"/>
              </a:solidFill>
              <a:effectLst/>
              <a:latin typeface=".AppleSystemUIFont"/>
            </a:endParaRPr>
          </a:p>
          <a:p>
            <a:pPr>
              <a:spcBef>
                <a:spcPts val="900"/>
              </a:spcBef>
            </a:pP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• </a:t>
            </a:r>
            <a:r>
              <a:rPr lang="en-US" b="1" dirty="0">
                <a:solidFill>
                  <a:srgbClr val="0E0E0E"/>
                </a:solidFill>
                <a:effectLst/>
                <a:latin typeface=".AppleSystemUIFont"/>
              </a:rPr>
              <a:t>What is Kafka?</a:t>
            </a:r>
            <a:endParaRPr lang="en-US" dirty="0">
              <a:solidFill>
                <a:srgbClr val="0E0E0E"/>
              </a:solidFill>
              <a:effectLst/>
              <a:latin typeface=".AppleSystemUIFont"/>
            </a:endParaRPr>
          </a:p>
          <a:p>
            <a:pPr>
              <a:spcBef>
                <a:spcPts val="900"/>
              </a:spcBef>
            </a:pP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• Distributed messaging system for real-time data streams.</a:t>
            </a:r>
          </a:p>
          <a:p>
            <a:pPr>
              <a:spcBef>
                <a:spcPts val="900"/>
              </a:spcBef>
            </a:pP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• </a:t>
            </a:r>
            <a:r>
              <a:rPr lang="en-US" b="1" dirty="0">
                <a:solidFill>
                  <a:srgbClr val="0E0E0E"/>
                </a:solidFill>
                <a:effectLst/>
                <a:latin typeface=".AppleSystemUIFont"/>
              </a:rPr>
              <a:t>What is Spark Structured Streaming?</a:t>
            </a:r>
            <a:endParaRPr lang="en-US" dirty="0">
              <a:solidFill>
                <a:srgbClr val="0E0E0E"/>
              </a:solidFill>
              <a:effectLst/>
              <a:latin typeface=".AppleSystemUIFont"/>
            </a:endParaRPr>
          </a:p>
          <a:p>
            <a:pPr>
              <a:spcBef>
                <a:spcPts val="900"/>
              </a:spcBef>
            </a:pP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• Real-time data processing framework.</a:t>
            </a:r>
          </a:p>
        </p:txBody>
      </p:sp>
    </p:spTree>
    <p:extLst>
      <p:ext uri="{BB962C8B-B14F-4D97-AF65-F5344CB8AC3E}">
        <p14:creationId xmlns:p14="http://schemas.microsoft.com/office/powerpoint/2010/main" val="3134394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20000"/>
                <a:lumOff val="8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7D16A28-5B3F-F517-D366-819730FC4F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2BF2B2C-4FEB-754B-F6E0-0BFBABF6302D}"/>
              </a:ext>
            </a:extLst>
          </p:cNvPr>
          <p:cNvSpPr txBox="1"/>
          <p:nvPr/>
        </p:nvSpPr>
        <p:spPr>
          <a:xfrm>
            <a:off x="513079" y="2382442"/>
            <a:ext cx="4994765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E0E0E"/>
                </a:solidFill>
                <a:effectLst/>
                <a:latin typeface=".AppleSystemUIFont"/>
              </a:rPr>
              <a:t>Problem Statement</a:t>
            </a:r>
            <a:endParaRPr lang="en-US" dirty="0">
              <a:solidFill>
                <a:srgbClr val="0E0E0E"/>
              </a:solidFill>
              <a:effectLst/>
              <a:latin typeface=".AppleSystemUIFont"/>
            </a:endParaRPr>
          </a:p>
          <a:p>
            <a:br>
              <a:rPr lang="en-US" dirty="0">
                <a:solidFill>
                  <a:srgbClr val="0E0E0E"/>
                </a:solidFill>
                <a:effectLst/>
                <a:latin typeface=".AppleSystemUIFont"/>
              </a:rPr>
            </a:br>
            <a:endParaRPr lang="en-US" dirty="0">
              <a:solidFill>
                <a:srgbClr val="0E0E0E"/>
              </a:solidFill>
              <a:effectLst/>
              <a:latin typeface=".AppleSystemUIFont"/>
            </a:endParaRPr>
          </a:p>
          <a:p>
            <a:pPr>
              <a:spcBef>
                <a:spcPts val="900"/>
              </a:spcBef>
            </a:pP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• </a:t>
            </a:r>
            <a:r>
              <a:rPr lang="en-US" b="1" dirty="0">
                <a:solidFill>
                  <a:srgbClr val="0E0E0E"/>
                </a:solidFill>
                <a:effectLst/>
                <a:latin typeface=".AppleSystemUIFont"/>
              </a:rPr>
              <a:t>Scenario</a:t>
            </a: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: Process transaction data in real time.</a:t>
            </a:r>
          </a:p>
          <a:p>
            <a:pPr>
              <a:spcBef>
                <a:spcPts val="900"/>
              </a:spcBef>
            </a:pP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• </a:t>
            </a:r>
            <a:r>
              <a:rPr lang="en-US" b="1" dirty="0">
                <a:solidFill>
                  <a:srgbClr val="0E0E0E"/>
                </a:solidFill>
                <a:effectLst/>
                <a:latin typeface=".AppleSystemUIFont"/>
              </a:rPr>
              <a:t>Goal</a:t>
            </a: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: Filter and transform transactions efficiently.</a:t>
            </a:r>
          </a:p>
        </p:txBody>
      </p:sp>
    </p:spTree>
    <p:extLst>
      <p:ext uri="{BB962C8B-B14F-4D97-AF65-F5344CB8AC3E}">
        <p14:creationId xmlns:p14="http://schemas.microsoft.com/office/powerpoint/2010/main" val="4287373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20000"/>
                <a:lumOff val="8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4B047AA-4A13-F426-F1C7-9214FDCC88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0B0F47A-82CE-3B38-2B3D-00F95C9887F9}"/>
              </a:ext>
            </a:extLst>
          </p:cNvPr>
          <p:cNvSpPr txBox="1"/>
          <p:nvPr/>
        </p:nvSpPr>
        <p:spPr>
          <a:xfrm>
            <a:off x="1280335" y="0"/>
            <a:ext cx="4552906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E0E0E"/>
                </a:solidFill>
                <a:effectLst/>
                <a:latin typeface=".AppleSystemUIFont"/>
              </a:rPr>
              <a:t> Architecture Diagram</a:t>
            </a:r>
          </a:p>
          <a:p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+--------------------+</a:t>
            </a:r>
          </a:p>
          <a:p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|  Input Data (JSON) |</a:t>
            </a:r>
          </a:p>
          <a:p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+--------------------+</a:t>
            </a:r>
          </a:p>
          <a:p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           |</a:t>
            </a:r>
          </a:p>
          <a:p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           v</a:t>
            </a:r>
          </a:p>
          <a:p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+---------------------+</a:t>
            </a:r>
          </a:p>
          <a:p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| Kafka (input-topic) |</a:t>
            </a:r>
          </a:p>
          <a:p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+---------------------+</a:t>
            </a:r>
          </a:p>
          <a:p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           |</a:t>
            </a:r>
          </a:p>
          <a:p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           v</a:t>
            </a:r>
          </a:p>
          <a:p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+---------------------------------------+</a:t>
            </a:r>
          </a:p>
          <a:p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| Spark Structured Streaming            |</a:t>
            </a:r>
          </a:p>
          <a:p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| (Transformation: Filter &amp; Add Column) |</a:t>
            </a:r>
          </a:p>
          <a:p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+---------------------------------------+</a:t>
            </a:r>
          </a:p>
          <a:p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           |</a:t>
            </a:r>
          </a:p>
          <a:p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           v</a:t>
            </a:r>
          </a:p>
          <a:p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+----------------------+</a:t>
            </a:r>
          </a:p>
          <a:p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| Kafka (output-topic) |</a:t>
            </a:r>
          </a:p>
          <a:p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+----------------------+</a:t>
            </a:r>
          </a:p>
          <a:p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           |</a:t>
            </a:r>
          </a:p>
          <a:p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           v</a:t>
            </a:r>
          </a:p>
          <a:p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+-------------------+</a:t>
            </a:r>
          </a:p>
          <a:p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|   Output Data     |</a:t>
            </a:r>
          </a:p>
          <a:p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+-------------------+</a:t>
            </a:r>
          </a:p>
        </p:txBody>
      </p:sp>
    </p:spTree>
    <p:extLst>
      <p:ext uri="{BB962C8B-B14F-4D97-AF65-F5344CB8AC3E}">
        <p14:creationId xmlns:p14="http://schemas.microsoft.com/office/powerpoint/2010/main" val="845837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20000"/>
                <a:lumOff val="8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3F46ABF-60A3-F20A-837C-CC0E65207E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E66ED38-5811-78EB-6E3F-8AED50932282}"/>
              </a:ext>
            </a:extLst>
          </p:cNvPr>
          <p:cNvSpPr txBox="1"/>
          <p:nvPr/>
        </p:nvSpPr>
        <p:spPr>
          <a:xfrm>
            <a:off x="229300" y="1835905"/>
            <a:ext cx="8062079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E0E0E"/>
                </a:solidFill>
                <a:effectLst/>
                <a:latin typeface=".AppleSystemUIFont"/>
              </a:rPr>
              <a:t>5. Workflow</a:t>
            </a:r>
            <a:endParaRPr lang="en-US" dirty="0">
              <a:solidFill>
                <a:srgbClr val="0E0E0E"/>
              </a:solidFill>
              <a:effectLst/>
              <a:latin typeface=".AppleSystemUIFont"/>
            </a:endParaRPr>
          </a:p>
          <a:p>
            <a:br>
              <a:rPr lang="en-US" dirty="0">
                <a:solidFill>
                  <a:srgbClr val="0E0E0E"/>
                </a:solidFill>
                <a:effectLst/>
                <a:latin typeface=".AppleSystemUIFont"/>
              </a:rPr>
            </a:br>
            <a:endParaRPr lang="en-US" dirty="0">
              <a:solidFill>
                <a:srgbClr val="0E0E0E"/>
              </a:solidFill>
              <a:effectLst/>
              <a:latin typeface=".AppleSystemUIFont"/>
            </a:endParaRPr>
          </a:p>
          <a:p>
            <a:pPr>
              <a:spcBef>
                <a:spcPts val="900"/>
              </a:spcBef>
            </a:pP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1. </a:t>
            </a:r>
            <a:r>
              <a:rPr lang="en-US" b="1" dirty="0">
                <a:solidFill>
                  <a:srgbClr val="0E0E0E"/>
                </a:solidFill>
                <a:effectLst/>
                <a:latin typeface=".AppleSystemUIFont"/>
              </a:rPr>
              <a:t>Input Data</a:t>
            </a: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: JSON messages sent to Kafka </a:t>
            </a:r>
            <a:r>
              <a:rPr lang="en-US" dirty="0">
                <a:solidFill>
                  <a:srgbClr val="0E0E0E"/>
                </a:solidFill>
                <a:effectLst/>
                <a:latin typeface=".AppleSystemUIFontMonospaced"/>
              </a:rPr>
              <a:t>input-topic</a:t>
            </a: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.</a:t>
            </a:r>
          </a:p>
          <a:p>
            <a:pPr>
              <a:spcBef>
                <a:spcPts val="900"/>
              </a:spcBef>
            </a:pP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2. </a:t>
            </a:r>
            <a:r>
              <a:rPr lang="en-US" b="1" dirty="0">
                <a:solidFill>
                  <a:srgbClr val="0E0E0E"/>
                </a:solidFill>
                <a:effectLst/>
                <a:latin typeface=".AppleSystemUIFont"/>
              </a:rPr>
              <a:t>Processing</a:t>
            </a: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:</a:t>
            </a:r>
          </a:p>
          <a:p>
            <a:pPr>
              <a:spcBef>
                <a:spcPts val="900"/>
              </a:spcBef>
            </a:pP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• Spark reads data, filters </a:t>
            </a:r>
            <a:r>
              <a:rPr lang="en-US" dirty="0">
                <a:solidFill>
                  <a:srgbClr val="0E0E0E"/>
                </a:solidFill>
                <a:effectLst/>
                <a:latin typeface=".AppleSystemUIFontMonospaced"/>
              </a:rPr>
              <a:t>SUCCESS</a:t>
            </a: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 transactions, and calculates </a:t>
            </a:r>
            <a:r>
              <a:rPr lang="en-US" dirty="0" err="1">
                <a:solidFill>
                  <a:srgbClr val="0E0E0E"/>
                </a:solidFill>
                <a:effectLst/>
                <a:latin typeface=".AppleSystemUIFontMonospaced"/>
              </a:rPr>
              <a:t>discounted_amount</a:t>
            </a: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.</a:t>
            </a:r>
          </a:p>
          <a:p>
            <a:pPr>
              <a:spcBef>
                <a:spcPts val="900"/>
              </a:spcBef>
            </a:pP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3. </a:t>
            </a:r>
            <a:r>
              <a:rPr lang="en-US" b="1" dirty="0">
                <a:solidFill>
                  <a:srgbClr val="0E0E0E"/>
                </a:solidFill>
                <a:effectLst/>
                <a:latin typeface=".AppleSystemUIFont"/>
              </a:rPr>
              <a:t>Output</a:t>
            </a: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: Writes the transformed data to </a:t>
            </a:r>
            <a:r>
              <a:rPr lang="en-US" dirty="0">
                <a:solidFill>
                  <a:srgbClr val="0E0E0E"/>
                </a:solidFill>
                <a:effectLst/>
                <a:latin typeface=".AppleSystemUIFontMonospaced"/>
              </a:rPr>
              <a:t>Kafka (output-topic)</a:t>
            </a: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66092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20000"/>
                <a:lumOff val="8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D0CD63D-02A9-631F-ADC2-7DB005AE9A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B51ED64-2496-32C6-A077-9DF7917DD28E}"/>
              </a:ext>
            </a:extLst>
          </p:cNvPr>
          <p:cNvSpPr txBox="1"/>
          <p:nvPr/>
        </p:nvSpPr>
        <p:spPr>
          <a:xfrm>
            <a:off x="355425" y="1783352"/>
            <a:ext cx="710692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E0E0E"/>
                </a:solidFill>
                <a:effectLst/>
                <a:latin typeface=".AppleSystemUIFont"/>
              </a:rPr>
              <a:t>Key Code Snippets</a:t>
            </a:r>
          </a:p>
          <a:p>
            <a:endParaRPr lang="en-US" b="1" dirty="0">
              <a:solidFill>
                <a:srgbClr val="0E0E0E"/>
              </a:solidFill>
              <a:latin typeface=".AppleSystemUIFont"/>
            </a:endParaRPr>
          </a:p>
          <a:p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1. </a:t>
            </a:r>
            <a:r>
              <a:rPr lang="en-US" b="1" dirty="0">
                <a:solidFill>
                  <a:srgbClr val="0E0E0E"/>
                </a:solidFill>
                <a:effectLst/>
                <a:latin typeface=".AppleSystemUIFont"/>
              </a:rPr>
              <a:t>Kafka Producer Command</a:t>
            </a: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:</a:t>
            </a:r>
          </a:p>
          <a:p>
            <a:endParaRPr lang="en-US" b="1" dirty="0">
              <a:solidFill>
                <a:srgbClr val="0E0E0E"/>
              </a:solidFill>
              <a:effectLst/>
              <a:latin typeface=".AppleSystemUIFont"/>
            </a:endParaRPr>
          </a:p>
          <a:p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echo '{"</a:t>
            </a:r>
            <a:r>
              <a:rPr lang="en-US" dirty="0" err="1">
                <a:solidFill>
                  <a:srgbClr val="0E0E0E"/>
                </a:solidFill>
                <a:effectLst/>
                <a:latin typeface=".AppleSystemUIFont"/>
              </a:rPr>
              <a:t>transaction_id</a:t>
            </a: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": "TX12354", ...}' | </a:t>
            </a:r>
            <a:r>
              <a:rPr lang="en-US" dirty="0" err="1">
                <a:solidFill>
                  <a:srgbClr val="0E0E0E"/>
                </a:solidFill>
                <a:effectLst/>
                <a:latin typeface=".AppleSystemUIFont"/>
              </a:rPr>
              <a:t>kafka</a:t>
            </a: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-console-producer</a:t>
            </a:r>
            <a:endParaRPr lang="en-US" b="1" dirty="0">
              <a:solidFill>
                <a:srgbClr val="0E0E0E"/>
              </a:solidFill>
              <a:latin typeface=".AppleSystemUIFont"/>
            </a:endParaRPr>
          </a:p>
          <a:p>
            <a:endParaRPr lang="en-US" b="1" dirty="0">
              <a:solidFill>
                <a:srgbClr val="0E0E0E"/>
              </a:solidFill>
              <a:effectLst/>
              <a:latin typeface=".AppleSystemUIFont"/>
            </a:endParaRPr>
          </a:p>
          <a:p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2. </a:t>
            </a:r>
            <a:r>
              <a:rPr lang="en-US" b="1" dirty="0">
                <a:solidFill>
                  <a:srgbClr val="0E0E0E"/>
                </a:solidFill>
                <a:effectLst/>
                <a:latin typeface=".AppleSystemUIFont"/>
              </a:rPr>
              <a:t>Spark Transformation</a:t>
            </a: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:</a:t>
            </a:r>
          </a:p>
          <a:p>
            <a:endParaRPr lang="en-US" dirty="0">
              <a:solidFill>
                <a:srgbClr val="0E0E0E"/>
              </a:solidFill>
              <a:effectLst/>
              <a:latin typeface=".AppleSystemUIFont"/>
            </a:endParaRPr>
          </a:p>
          <a:p>
            <a:r>
              <a:rPr lang="en-US" dirty="0" err="1">
                <a:solidFill>
                  <a:srgbClr val="0E0E0E"/>
                </a:solidFill>
                <a:effectLst/>
                <a:latin typeface=".AppleSystemUIFont"/>
              </a:rPr>
              <a:t>val</a:t>
            </a: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US" dirty="0" err="1">
                <a:solidFill>
                  <a:srgbClr val="0E0E0E"/>
                </a:solidFill>
                <a:effectLst/>
                <a:latin typeface=".AppleSystemUIFont"/>
              </a:rPr>
              <a:t>transformedDF</a:t>
            </a: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 = </a:t>
            </a:r>
            <a:r>
              <a:rPr lang="en-US" dirty="0" err="1">
                <a:solidFill>
                  <a:srgbClr val="0E0E0E"/>
                </a:solidFill>
                <a:effectLst/>
                <a:latin typeface=".AppleSystemUIFont"/>
              </a:rPr>
              <a:t>transactionsDF</a:t>
            </a:r>
            <a:endParaRPr lang="en-US" dirty="0">
              <a:solidFill>
                <a:srgbClr val="0E0E0E"/>
              </a:solidFill>
              <a:effectLst/>
              <a:latin typeface=".AppleSystemUIFont"/>
            </a:endParaRPr>
          </a:p>
          <a:p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  .filter(col("status") === "SUCCESS")</a:t>
            </a:r>
          </a:p>
          <a:p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  .</a:t>
            </a:r>
            <a:r>
              <a:rPr lang="en-US" dirty="0" err="1">
                <a:solidFill>
                  <a:srgbClr val="0E0E0E"/>
                </a:solidFill>
                <a:effectLst/>
                <a:latin typeface=".AppleSystemUIFont"/>
              </a:rPr>
              <a:t>withColumn</a:t>
            </a: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("</a:t>
            </a:r>
            <a:r>
              <a:rPr lang="en-US" dirty="0" err="1">
                <a:solidFill>
                  <a:srgbClr val="0E0E0E"/>
                </a:solidFill>
                <a:effectLst/>
                <a:latin typeface=".AppleSystemUIFont"/>
              </a:rPr>
              <a:t>discounted_amount</a:t>
            </a: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", col("amount") * 0.9)</a:t>
            </a:r>
            <a:endParaRPr lang="en-US" dirty="0">
              <a:solidFill>
                <a:srgbClr val="0E0E0E"/>
              </a:solidFill>
              <a:latin typeface=".AppleSystemUIFont"/>
            </a:endParaRPr>
          </a:p>
          <a:p>
            <a:endParaRPr lang="en-US" dirty="0">
              <a:solidFill>
                <a:srgbClr val="0E0E0E"/>
              </a:solidFill>
              <a:effectLst/>
              <a:latin typeface=".AppleSystemUIFont"/>
            </a:endParaRPr>
          </a:p>
          <a:p>
            <a:endParaRPr lang="en-US" dirty="0">
              <a:solidFill>
                <a:srgbClr val="0E0E0E"/>
              </a:solidFill>
              <a:effectLst/>
              <a:latin typeface=".AppleSystemUIFont"/>
            </a:endParaRPr>
          </a:p>
        </p:txBody>
      </p:sp>
    </p:spTree>
    <p:extLst>
      <p:ext uri="{BB962C8B-B14F-4D97-AF65-F5344CB8AC3E}">
        <p14:creationId xmlns:p14="http://schemas.microsoft.com/office/powerpoint/2010/main" val="2999432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20000"/>
                <a:lumOff val="8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EE6385C-372B-D81F-FF32-718D408AD2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06CC3FB-57B0-DADA-35C1-7D89101064EB}"/>
              </a:ext>
            </a:extLst>
          </p:cNvPr>
          <p:cNvSpPr txBox="1"/>
          <p:nvPr/>
        </p:nvSpPr>
        <p:spPr>
          <a:xfrm>
            <a:off x="355425" y="1783352"/>
            <a:ext cx="7106921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E0E0E"/>
                </a:solidFill>
                <a:effectLst/>
                <a:latin typeface=".AppleSystemUIFont"/>
              </a:rPr>
              <a:t>Demo Results</a:t>
            </a:r>
            <a:endParaRPr lang="en-US" dirty="0">
              <a:solidFill>
                <a:srgbClr val="0E0E0E"/>
              </a:solidFill>
              <a:effectLst/>
              <a:latin typeface=".AppleSystemUIFont"/>
            </a:endParaRPr>
          </a:p>
          <a:p>
            <a:br>
              <a:rPr lang="en-US" dirty="0">
                <a:solidFill>
                  <a:srgbClr val="0E0E0E"/>
                </a:solidFill>
                <a:effectLst/>
                <a:latin typeface=".AppleSystemUIFont"/>
              </a:rPr>
            </a:br>
            <a:endParaRPr lang="en-US" dirty="0">
              <a:solidFill>
                <a:srgbClr val="0E0E0E"/>
              </a:solidFill>
              <a:effectLst/>
              <a:latin typeface=".AppleSystemUIFont"/>
            </a:endParaRPr>
          </a:p>
          <a:p>
            <a:pPr>
              <a:spcBef>
                <a:spcPts val="900"/>
              </a:spcBef>
            </a:pP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• </a:t>
            </a:r>
            <a:r>
              <a:rPr lang="en-US" b="1" dirty="0">
                <a:solidFill>
                  <a:srgbClr val="0E0E0E"/>
                </a:solidFill>
                <a:effectLst/>
                <a:latin typeface=".AppleSystemUIFont"/>
              </a:rPr>
              <a:t>Input </a:t>
            </a:r>
            <a:r>
              <a:rPr lang="en-US" b="1" dirty="0" err="1">
                <a:solidFill>
                  <a:srgbClr val="0E0E0E"/>
                </a:solidFill>
                <a:effectLst/>
                <a:latin typeface=".AppleSystemUIFont"/>
              </a:rPr>
              <a:t>DataFrame</a:t>
            </a: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: IntelliJ console snapshot of raw transactions.</a:t>
            </a:r>
          </a:p>
          <a:p>
            <a:pPr>
              <a:spcBef>
                <a:spcPts val="900"/>
              </a:spcBef>
            </a:pP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• </a:t>
            </a:r>
            <a:r>
              <a:rPr lang="en-US" b="1" dirty="0">
                <a:solidFill>
                  <a:srgbClr val="0E0E0E"/>
                </a:solidFill>
                <a:effectLst/>
                <a:latin typeface=".AppleSystemUIFont"/>
              </a:rPr>
              <a:t>Transformed </a:t>
            </a:r>
            <a:r>
              <a:rPr lang="en-US" b="1" dirty="0" err="1">
                <a:solidFill>
                  <a:srgbClr val="0E0E0E"/>
                </a:solidFill>
                <a:effectLst/>
                <a:latin typeface=".AppleSystemUIFont"/>
              </a:rPr>
              <a:t>DataFrame</a:t>
            </a: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: IntelliJ console snapshot of the filtered and transformed data with </a:t>
            </a:r>
            <a:r>
              <a:rPr lang="en-US" dirty="0" err="1">
                <a:solidFill>
                  <a:srgbClr val="0E0E0E"/>
                </a:solidFill>
                <a:effectLst/>
                <a:latin typeface=".AppleSystemUIFontMonospaced"/>
              </a:rPr>
              <a:t>discounted_amount</a:t>
            </a: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51912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20000"/>
                <a:lumOff val="8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7EE0BF2-B7CE-5F20-CC40-B4F8B67433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8179725-4A80-A4FD-9324-6CBDE99DDAF0}"/>
              </a:ext>
            </a:extLst>
          </p:cNvPr>
          <p:cNvSpPr txBox="1"/>
          <p:nvPr/>
        </p:nvSpPr>
        <p:spPr>
          <a:xfrm>
            <a:off x="355425" y="1783352"/>
            <a:ext cx="7106921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E0E0E"/>
                </a:solidFill>
                <a:effectLst/>
                <a:latin typeface=".AppleSystemUIFont"/>
              </a:rPr>
              <a:t>Demo Results</a:t>
            </a:r>
            <a:endParaRPr lang="en-US" dirty="0">
              <a:solidFill>
                <a:srgbClr val="0E0E0E"/>
              </a:solidFill>
              <a:effectLst/>
              <a:latin typeface=".AppleSystemUIFont"/>
            </a:endParaRPr>
          </a:p>
          <a:p>
            <a:br>
              <a:rPr lang="en-US" dirty="0">
                <a:solidFill>
                  <a:srgbClr val="0E0E0E"/>
                </a:solidFill>
                <a:effectLst/>
                <a:latin typeface=".AppleSystemUIFont"/>
              </a:rPr>
            </a:br>
            <a:endParaRPr lang="en-US" dirty="0">
              <a:solidFill>
                <a:srgbClr val="0E0E0E"/>
              </a:solidFill>
              <a:effectLst/>
              <a:latin typeface=".AppleSystemUIFont"/>
            </a:endParaRPr>
          </a:p>
          <a:p>
            <a:pPr>
              <a:spcBef>
                <a:spcPts val="900"/>
              </a:spcBef>
            </a:pP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• </a:t>
            </a:r>
            <a:r>
              <a:rPr lang="en-US" b="1" dirty="0">
                <a:solidFill>
                  <a:srgbClr val="0E0E0E"/>
                </a:solidFill>
                <a:effectLst/>
                <a:latin typeface=".AppleSystemUIFont"/>
              </a:rPr>
              <a:t>Input </a:t>
            </a:r>
            <a:r>
              <a:rPr lang="en-US" b="1" dirty="0" err="1">
                <a:solidFill>
                  <a:srgbClr val="0E0E0E"/>
                </a:solidFill>
                <a:effectLst/>
                <a:latin typeface=".AppleSystemUIFont"/>
              </a:rPr>
              <a:t>DataFrame</a:t>
            </a: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: IntelliJ console snapshot of raw transactions.</a:t>
            </a:r>
          </a:p>
          <a:p>
            <a:pPr>
              <a:spcBef>
                <a:spcPts val="900"/>
              </a:spcBef>
            </a:pP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• </a:t>
            </a:r>
            <a:r>
              <a:rPr lang="en-US" b="1" dirty="0">
                <a:solidFill>
                  <a:srgbClr val="0E0E0E"/>
                </a:solidFill>
                <a:effectLst/>
                <a:latin typeface=".AppleSystemUIFont"/>
              </a:rPr>
              <a:t>Transformed </a:t>
            </a:r>
            <a:r>
              <a:rPr lang="en-US" b="1" dirty="0" err="1">
                <a:solidFill>
                  <a:srgbClr val="0E0E0E"/>
                </a:solidFill>
                <a:effectLst/>
                <a:latin typeface=".AppleSystemUIFont"/>
              </a:rPr>
              <a:t>DataFrame</a:t>
            </a: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: IntelliJ console snapshot of the filtered and transformed data with </a:t>
            </a:r>
            <a:r>
              <a:rPr lang="en-US" dirty="0" err="1">
                <a:solidFill>
                  <a:srgbClr val="0E0E0E"/>
                </a:solidFill>
                <a:effectLst/>
                <a:latin typeface=".AppleSystemUIFontMonospaced"/>
              </a:rPr>
              <a:t>discounted_amount</a:t>
            </a: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59705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20000"/>
                <a:lumOff val="8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1964E7F-41F2-4220-914D-A7163945AA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2A9FE8E-C6F8-C275-67C2-49F6A0221995}"/>
              </a:ext>
            </a:extLst>
          </p:cNvPr>
          <p:cNvSpPr txBox="1"/>
          <p:nvPr/>
        </p:nvSpPr>
        <p:spPr>
          <a:xfrm>
            <a:off x="355425" y="1783352"/>
            <a:ext cx="7106921" cy="2100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E0E0E"/>
                </a:solidFill>
                <a:effectLst/>
                <a:latin typeface=".AppleSystemUIFont"/>
              </a:rPr>
              <a:t>Lessons Learned</a:t>
            </a:r>
            <a:endParaRPr lang="en-US" dirty="0">
              <a:solidFill>
                <a:srgbClr val="0E0E0E"/>
              </a:solidFill>
              <a:effectLst/>
              <a:latin typeface=".AppleSystemUIFont"/>
            </a:endParaRPr>
          </a:p>
          <a:p>
            <a:br>
              <a:rPr lang="en-US" dirty="0">
                <a:solidFill>
                  <a:srgbClr val="0E0E0E"/>
                </a:solidFill>
                <a:effectLst/>
                <a:latin typeface=".AppleSystemUIFont"/>
              </a:rPr>
            </a:br>
            <a:endParaRPr lang="en-US" dirty="0">
              <a:solidFill>
                <a:srgbClr val="0E0E0E"/>
              </a:solidFill>
              <a:effectLst/>
              <a:latin typeface=".AppleSystemUIFont"/>
            </a:endParaRPr>
          </a:p>
          <a:p>
            <a:pPr>
              <a:spcBef>
                <a:spcPts val="900"/>
              </a:spcBef>
            </a:pP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• Real-time pipeline with Kafka and Spark.</a:t>
            </a:r>
          </a:p>
          <a:p>
            <a:pPr>
              <a:spcBef>
                <a:spcPts val="900"/>
              </a:spcBef>
            </a:pP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• Reading/writing Kafka topics in Spark.</a:t>
            </a:r>
          </a:p>
          <a:p>
            <a:pPr>
              <a:spcBef>
                <a:spcPts val="900"/>
              </a:spcBef>
            </a:pP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• Applying transformations on streaming data.</a:t>
            </a:r>
          </a:p>
        </p:txBody>
      </p:sp>
    </p:spTree>
    <p:extLst>
      <p:ext uri="{BB962C8B-B14F-4D97-AF65-F5344CB8AC3E}">
        <p14:creationId xmlns:p14="http://schemas.microsoft.com/office/powerpoint/2010/main" val="1588414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928</TotalTime>
  <Words>393</Words>
  <Application>Microsoft Macintosh PowerPoint</Application>
  <PresentationFormat>On-screen Show (4:3)</PresentationFormat>
  <Paragraphs>81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.AppleSystemUIFont</vt:lpstr>
      <vt:lpstr>.AppleSystemUIFontMonospaced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dale dale</cp:lastModifiedBy>
  <cp:revision>2</cp:revision>
  <dcterms:created xsi:type="dcterms:W3CDTF">2013-01-27T09:14:16Z</dcterms:created>
  <dcterms:modified xsi:type="dcterms:W3CDTF">2024-12-05T19:28:58Z</dcterms:modified>
  <cp:category/>
</cp:coreProperties>
</file>