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111" d="100"/>
          <a:sy n="111" d="100"/>
        </p:scale>
        <p:origin x="2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4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7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3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49A9-3CCF-1643-9221-B17395324E2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D38F-1806-A049-B6D7-3D782299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701.0486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Theoretical basis for GAN training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i="1" dirty="0" smtClean="0"/>
              <a:t>Reference:- arXiv:</a:t>
            </a:r>
            <a:r>
              <a:rPr lang="hr-HR" b="1" dirty="0" smtClean="0"/>
              <a:t> </a:t>
            </a:r>
            <a:r>
              <a:rPr lang="is-IS" dirty="0" smtClean="0"/>
              <a:t>1701.04862</a:t>
            </a:r>
            <a:r>
              <a:rPr lang="hr-HR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8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8182"/>
                <a:ext cx="10515600" cy="5528781"/>
              </a:xfrm>
            </p:spPr>
            <p:txBody>
              <a:bodyPr/>
              <a:lstStyle/>
              <a:p>
                <a:r>
                  <a:rPr lang="en-US" dirty="0" smtClean="0"/>
                  <a:t>During Generator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D</m:t>
                    </m:r>
                    <m:d>
                      <m:d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 smtClean="0"/>
                  <a:t>substituting we get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𝒙</m:t>
                        </m:r>
                        <m:r>
                          <a:rPr lang="en-US" sz="3200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r>
                      <a:rPr lang="en-US" sz="3200" b="0" i="1" smtClean="0">
                        <a:latin typeface="Cambria Math" charset="0"/>
                      </a:rPr>
                      <m:t>𝐾𝐿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𝑔</m:t>
                        </m:r>
                        <m: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−2</m:t>
                    </m:r>
                    <m:r>
                      <a:rPr lang="en-US" sz="3200" b="0" i="1" smtClean="0">
                        <a:latin typeface="Cambria Math" charset="0"/>
                      </a:rPr>
                      <m:t>𝐽𝑆𝐷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𝑔</m:t>
                        </m:r>
                        <m: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3200" i="1" dirty="0" smtClean="0">
                  <a:latin typeface="Cambria Math" charset="0"/>
                </a:endParaRPr>
              </a:p>
              <a:p>
                <a:r>
                  <a:rPr lang="en-US" b="0" dirty="0" smtClean="0"/>
                  <a:t>Expanding the KL term 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𝐾𝐿</m:t>
                    </m:r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𝑔</m:t>
                        </m:r>
                        <m:r>
                          <a:rPr lang="en-US" sz="3200" i="1">
                            <a:latin typeface="Cambria Math" charset="0"/>
                          </a:rPr>
                          <m:t>𝜃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𝒙</m:t>
                        </m:r>
                        <m:r>
                          <a:rPr lang="en-US" sz="3200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3200" i="1">
                        <a:latin typeface="Cambria Math" charset="0"/>
                      </a:rPr>
                      <m:t>[</m:t>
                    </m:r>
                    <m:r>
                      <a:rPr lang="en-US" sz="3200" i="1">
                        <a:latin typeface="Cambria Math" charset="0"/>
                      </a:rPr>
                      <m:t>𝑙𝑜𝑔</m:t>
                    </m:r>
                    <m:f>
                      <m:fPr>
                        <m:ctrlPr>
                          <a:rPr lang="mr-IN" sz="32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</a:rPr>
                              <m:t>𝑔</m:t>
                            </m:r>
                            <m:r>
                              <a:rPr lang="en-US" sz="3200" i="1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sz="3200" i="1">
                        <a:latin typeface="Cambria Math" charset="0"/>
                      </a:rPr>
                      <m:t>]</m:t>
                    </m:r>
                  </m:oMath>
                </a14:m>
                <a:endParaRPr lang="en-US" sz="3200" i="1" dirty="0" smtClean="0">
                  <a:latin typeface="Cambria Math" charset="0"/>
                </a:endParaRPr>
              </a:p>
              <a:p>
                <a:r>
                  <a:rPr lang="en-US" dirty="0"/>
                  <a:t>This KL assigns low cost when a real sample is assigned low probability by the generator distribution</a:t>
                </a:r>
                <a:r>
                  <a:rPr lang="en-US" sz="3200" i="1" dirty="0" smtClean="0">
                    <a:latin typeface="Cambria Math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  <m:r>
                      <a:rPr lang="en-US" sz="3200" i="1" smtClean="0">
                        <a:latin typeface="Cambria Math" charset="0"/>
                      </a:rPr>
                      <m:t>𝒙</m:t>
                    </m:r>
                    <m:r>
                      <a:rPr lang="en-US" sz="3200" i="1" smtClean="0">
                        <a:latin typeface="Cambria Math" charset="0"/>
                      </a:rPr>
                      <m:t>~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</a:rPr>
                      <m:t>𝑖𝑓</m:t>
                    </m:r>
                    <m:sSub>
                      <m:sSub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𝑔</m:t>
                        </m:r>
                        <m:r>
                          <a:rPr lang="en-US" sz="3200" i="1">
                            <a:latin typeface="Cambria Math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3200" i="1" dirty="0" smtClean="0">
                    <a:latin typeface="Cambria Math" charset="0"/>
                  </a:rPr>
                  <a:t>(x)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≈0</m:t>
                    </m:r>
                  </m:oMath>
                </a14:m>
                <a:r>
                  <a:rPr lang="en-US" sz="3200" i="1" dirty="0" smtClean="0">
                    <a:latin typeface="Cambria Math" charset="0"/>
                  </a:rPr>
                  <a:t>, </a:t>
                </a:r>
                <a:r>
                  <a:rPr lang="en-US" dirty="0"/>
                  <a:t>KL is low, hence no learning takes place. This leads to generator ignoring large areas of samples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𝑃</m:t>
                        </m:r>
                      </m:e>
                      <m:sub>
                        <m:r>
                          <a:rPr lang="en-US"/>
                          <m:t>𝑟</m:t>
                        </m:r>
                      </m:sub>
                    </m:sSub>
                  </m:oMath>
                </a14:m>
                <a:r>
                  <a:rPr lang="en-US" sz="3200" i="1" dirty="0" smtClean="0">
                    <a:latin typeface="Cambria Math" charset="0"/>
                  </a:rPr>
                  <a:t>]</a:t>
                </a:r>
              </a:p>
              <a:p>
                <a:endParaRPr lang="en-US" sz="3200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8182"/>
                <a:ext cx="10515600" cy="5528781"/>
              </a:xfrm>
              <a:blipFill rotWithShape="0">
                <a:blip r:embed="rId2"/>
                <a:stretch>
                  <a:fillRect l="-1043" t="-176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95282" y="3183038"/>
            <a:ext cx="4097438" cy="381965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6248" y="3647954"/>
            <a:ext cx="5704389" cy="381965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 Collapse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3386"/>
            <a:ext cx="10515600" cy="1295815"/>
          </a:xfrm>
        </p:spPr>
      </p:pic>
    </p:spTree>
    <p:extLst>
      <p:ext uri="{BB962C8B-B14F-4D97-AF65-F5344CB8AC3E}">
        <p14:creationId xmlns:p14="http://schemas.microsoft.com/office/powerpoint/2010/main" val="21805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theorem &amp; equations referred here are presented in the paper ‘</a:t>
            </a:r>
            <a:r>
              <a:rPr lang="en-US" dirty="0"/>
              <a:t>TOWARDS PRINCIPLED METHODS FOR TRAINING GENERATIVE ADVERSARIAL </a:t>
            </a:r>
            <a:r>
              <a:rPr lang="en-US" dirty="0" smtClean="0"/>
              <a:t>NETWORKS </a:t>
            </a:r>
            <a:r>
              <a:rPr lang="en-US" dirty="0" smtClean="0"/>
              <a:t>by Martin </a:t>
            </a:r>
            <a:r>
              <a:rPr lang="en-US" dirty="0" err="1" smtClean="0"/>
              <a:t>Arjovsky</a:t>
            </a:r>
            <a:r>
              <a:rPr lang="en-US" dirty="0" smtClean="0"/>
              <a:t> &amp; Le ́on </a:t>
            </a:r>
            <a:r>
              <a:rPr lang="en-US" dirty="0" err="1" smtClean="0"/>
              <a:t>Bottou</a:t>
            </a:r>
            <a:r>
              <a:rPr lang="en-US" dirty="0" smtClean="0"/>
              <a:t>’(</a:t>
            </a:r>
            <a:r>
              <a:rPr lang="mr-IN" dirty="0" smtClean="0">
                <a:hlinkClick r:id="rId2"/>
              </a:rPr>
              <a:t>https://arxiv.org/abs/1701.04862</a:t>
            </a:r>
            <a:r>
              <a:rPr lang="en-US" dirty="0" smtClean="0"/>
              <a:t>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1226" y="954593"/>
            <a:ext cx="2270928" cy="135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02146" y="1045028"/>
                <a:ext cx="2240782" cy="954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algn="just"/>
                <a:r>
                  <a:rPr lang="en-US" dirty="0" smtClean="0"/>
                  <a:t>       Generator Network 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𝒛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;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146" y="1045028"/>
                <a:ext cx="2240782" cy="954594"/>
              </a:xfrm>
              <a:prstGeom prst="rect">
                <a:avLst/>
              </a:prstGeom>
              <a:blipFill rotWithShape="0">
                <a:blip r:embed="rId2"/>
                <a:stretch>
                  <a:fillRect l="-2446" b="-43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endCxn id="3" idx="1"/>
          </p:cNvCxnSpPr>
          <p:nvPr/>
        </p:nvCxnSpPr>
        <p:spPr>
          <a:xfrm>
            <a:off x="3185327" y="1632857"/>
            <a:ext cx="1225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682154" y="1632857"/>
            <a:ext cx="104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346820" y="1459466"/>
                <a:ext cx="10244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𝒛</m:t>
                      </m:r>
                      <m:r>
                        <a:rPr 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20" y="1459466"/>
                <a:ext cx="10244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727182" y="1448190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182" y="1448190"/>
                <a:ext cx="42351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43047" y="4021015"/>
            <a:ext cx="2270928" cy="135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473193" y="4116058"/>
                <a:ext cx="2240782" cy="954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algn="ctr"/>
                <a:r>
                  <a:rPr lang="en-US" dirty="0" smtClean="0"/>
                  <a:t>Discriminator Network 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;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93" y="4116058"/>
                <a:ext cx="2240782" cy="954594"/>
              </a:xfrm>
              <a:prstGeom prst="rect">
                <a:avLst/>
              </a:prstGeom>
              <a:blipFill rotWithShape="0">
                <a:blip r:embed="rId5"/>
                <a:stretch>
                  <a:fillRect b="-42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3217143" y="4703887"/>
            <a:ext cx="1225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13975" y="4699279"/>
            <a:ext cx="104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378641" y="4525888"/>
                <a:ext cx="10244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641" y="4525888"/>
                <a:ext cx="102440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7753979" y="4388093"/>
                <a:ext cx="1505092" cy="668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-&gt;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 ~ 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-&gt;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 ~ 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79" y="4388093"/>
                <a:ext cx="1505092" cy="668901"/>
              </a:xfrm>
              <a:prstGeom prst="rect">
                <a:avLst/>
              </a:prstGeom>
              <a:blipFill rotWithShape="0">
                <a:blip r:embed="rId7"/>
                <a:stretch>
                  <a:fillRect l="-3644" t="-53636" b="-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245332" y="2979288"/>
                <a:ext cx="2837187" cy="945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:r>
                  <a:rPr lang="en-US" i="1" dirty="0">
                    <a:latin typeface="Cambria Math" charset="0"/>
                  </a:rPr>
                  <a:t>Represents probability </a:t>
                </a:r>
              </a:p>
              <a:p>
                <a:pPr algn="ctr"/>
                <a:r>
                  <a:rPr lang="en-US" i="1" dirty="0">
                    <a:latin typeface="Cambria Math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i="1" dirty="0">
                    <a:latin typeface="Cambria Math" charset="0"/>
                  </a:rPr>
                  <a:t> came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charset="0"/>
                  </a:rPr>
                  <a:t> </a:t>
                </a:r>
                <a:r>
                  <a:rPr lang="en-US" i="1" dirty="0" smtClean="0">
                    <a:latin typeface="Cambria Math" charset="0"/>
                  </a:rPr>
                  <a:t>rather</a:t>
                </a:r>
                <a:endParaRPr lang="en-US" i="1" dirty="0">
                  <a:latin typeface="Cambria Math" charset="0"/>
                </a:endParaRPr>
              </a:p>
              <a:p>
                <a:pPr algn="ctr"/>
                <a:r>
                  <a:rPr lang="en-US" i="1" dirty="0">
                    <a:latin typeface="Cambria Math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32" y="2979288"/>
                <a:ext cx="2837187" cy="945900"/>
              </a:xfrm>
              <a:prstGeom prst="rect">
                <a:avLst/>
              </a:prstGeom>
              <a:blipFill rotWithShape="0">
                <a:blip r:embed="rId8"/>
                <a:stretch>
                  <a:fillRect t="-5161" r="-150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09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GAN Training is an 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Discriminator attains optimality much faster than the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357936"/>
            <a:ext cx="8404225" cy="36237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238376" y="3352800"/>
            <a:ext cx="1543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16415" y="3125165"/>
            <a:ext cx="223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Discriminator loss already 0 after a </a:t>
            </a:r>
            <a:r>
              <a:rPr lang="en-US" smtClean="0"/>
              <a:t>few iterations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4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Notation first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Update Rule for Discriminator</a:t>
                </a:r>
              </a:p>
              <a:p>
                <a:pPr lvl="1"/>
                <a:r>
                  <a:rPr lang="en-US" b="0" dirty="0" smtClean="0"/>
                  <a:t>Maximize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𝒙</m:t>
                        </m:r>
                        <m:r>
                          <a:rPr lang="en-US" sz="2800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charset="0"/>
                      </a:rPr>
                      <m:t>[</m:t>
                    </m:r>
                    <m:r>
                      <a:rPr lang="en-US" sz="2800" i="1">
                        <a:latin typeface="Cambria Math" charset="0"/>
                      </a:rPr>
                      <m:t>𝑙𝑜𝑔𝐷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800" i="1" dirty="0">
                    <a:latin typeface="Cambria Math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𝒙</m:t>
                        </m:r>
                        <m:r>
                          <a:rPr lang="en-US" sz="2800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charset="0"/>
                      </a:rPr>
                      <m:t>log</m:t>
                    </m:r>
                    <m:r>
                      <a:rPr lang="en-US" sz="2800" i="1">
                        <a:latin typeface="Cambria Math" charset="0"/>
                      </a:rPr>
                      <m:t>⁡(1−</m:t>
                    </m:r>
                    <m:r>
                      <a:rPr lang="en-US" sz="2800" i="1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)]</m:t>
                    </m:r>
                  </m:oMath>
                </a14:m>
                <a:endParaRPr lang="en-US" sz="3200" i="1" dirty="0" smtClean="0">
                  <a:latin typeface="Cambria Math" charset="0"/>
                </a:endParaRPr>
              </a:p>
              <a:p>
                <a:r>
                  <a:rPr lang="en-US" dirty="0" smtClean="0"/>
                  <a:t>For a fixed generator, max is attained at: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charset="0"/>
                      </a:rPr>
                      <m:t>  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substituting</m:t>
                    </m:r>
                    <m:r>
                      <a:rPr lang="en-US" sz="28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above we 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2</m:t>
                    </m:r>
                    <m:r>
                      <a:rPr lang="en-US" sz="2800" b="0" i="1" smtClean="0">
                        <a:latin typeface="Cambria Math" charset="0"/>
                      </a:rPr>
                      <m:t>𝐽𝑆𝐷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sz="2800" b="0" i="0" smtClean="0">
                        <a:latin typeface="Cambria Math" charset="0"/>
                      </a:rPr>
                      <m:t>||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) −2</m:t>
                    </m:r>
                    <m:r>
                      <a:rPr lang="en-US" sz="2800" b="0" i="1" smtClean="0">
                        <a:latin typeface="Cambria Math" charset="0"/>
                      </a:rPr>
                      <m:t>𝑙𝑜𝑔</m:t>
                    </m:r>
                    <m:r>
                      <a:rPr lang="en-US" sz="2800" b="0" i="1" smtClean="0">
                        <a:latin typeface="Cambria Math" charset="0"/>
                      </a:rPr>
                      <m:t>2</m:t>
                    </m:r>
                  </m:oMath>
                </a14:m>
                <a:endParaRPr lang="en-US" sz="2800" dirty="0" smtClean="0"/>
              </a:p>
              <a:p>
                <a:r>
                  <a:rPr lang="en-US" dirty="0" smtClean="0"/>
                  <a:t>As seen in the pic, if D loss becomes 0 in practice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=&gt;</m:t>
                    </m:r>
                    <m:r>
                      <a:rPr lang="en-US" sz="2800" i="1">
                        <a:latin typeface="Cambria Math" charset="0"/>
                      </a:rPr>
                      <m:t>𝐽𝑆𝐷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||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maxes 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log2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42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JSD to max out?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possible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have disjoint supports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355"/>
            <a:ext cx="97028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775768" y="3183895"/>
            <a:ext cx="1954368" cy="1364956"/>
          </a:xfrm>
          <a:custGeom>
            <a:avLst/>
            <a:gdLst>
              <a:gd name="connsiteX0" fmla="*/ 25305 w 1954368"/>
              <a:gd name="connsiteY0" fmla="*/ 971416 h 1364956"/>
              <a:gd name="connsiteX1" fmla="*/ 187351 w 1954368"/>
              <a:gd name="connsiteY1" fmla="*/ 728348 h 1364956"/>
              <a:gd name="connsiteX2" fmla="*/ 245224 w 1954368"/>
              <a:gd name="connsiteY2" fmla="*/ 647325 h 1364956"/>
              <a:gd name="connsiteX3" fmla="*/ 291523 w 1954368"/>
              <a:gd name="connsiteY3" fmla="*/ 554728 h 1364956"/>
              <a:gd name="connsiteX4" fmla="*/ 326247 w 1954368"/>
              <a:gd name="connsiteY4" fmla="*/ 520004 h 1364956"/>
              <a:gd name="connsiteX5" fmla="*/ 360971 w 1954368"/>
              <a:gd name="connsiteY5" fmla="*/ 462130 h 1364956"/>
              <a:gd name="connsiteX6" fmla="*/ 384121 w 1954368"/>
              <a:gd name="connsiteY6" fmla="*/ 415832 h 1364956"/>
              <a:gd name="connsiteX7" fmla="*/ 418845 w 1954368"/>
              <a:gd name="connsiteY7" fmla="*/ 392682 h 1364956"/>
              <a:gd name="connsiteX8" fmla="*/ 453569 w 1954368"/>
              <a:gd name="connsiteY8" fmla="*/ 357958 h 1364956"/>
              <a:gd name="connsiteX9" fmla="*/ 488293 w 1954368"/>
              <a:gd name="connsiteY9" fmla="*/ 346383 h 1364956"/>
              <a:gd name="connsiteX10" fmla="*/ 523017 w 1954368"/>
              <a:gd name="connsiteY10" fmla="*/ 323234 h 1364956"/>
              <a:gd name="connsiteX11" fmla="*/ 557741 w 1954368"/>
              <a:gd name="connsiteY11" fmla="*/ 311659 h 1364956"/>
              <a:gd name="connsiteX12" fmla="*/ 627189 w 1954368"/>
              <a:gd name="connsiteY12" fmla="*/ 265361 h 1364956"/>
              <a:gd name="connsiteX13" fmla="*/ 661913 w 1954368"/>
              <a:gd name="connsiteY13" fmla="*/ 242211 h 1364956"/>
              <a:gd name="connsiteX14" fmla="*/ 731361 w 1954368"/>
              <a:gd name="connsiteY14" fmla="*/ 219062 h 1364956"/>
              <a:gd name="connsiteX15" fmla="*/ 766085 w 1954368"/>
              <a:gd name="connsiteY15" fmla="*/ 207487 h 1364956"/>
              <a:gd name="connsiteX16" fmla="*/ 951280 w 1954368"/>
              <a:gd name="connsiteY16" fmla="*/ 172763 h 1364956"/>
              <a:gd name="connsiteX17" fmla="*/ 997579 w 1954368"/>
              <a:gd name="connsiteY17" fmla="*/ 149614 h 1364956"/>
              <a:gd name="connsiteX18" fmla="*/ 1113326 w 1954368"/>
              <a:gd name="connsiteY18" fmla="*/ 114890 h 1364956"/>
              <a:gd name="connsiteX19" fmla="*/ 1148050 w 1954368"/>
              <a:gd name="connsiteY19" fmla="*/ 103315 h 1364956"/>
              <a:gd name="connsiteX20" fmla="*/ 1205923 w 1954368"/>
              <a:gd name="connsiteY20" fmla="*/ 80166 h 1364956"/>
              <a:gd name="connsiteX21" fmla="*/ 1321670 w 1954368"/>
              <a:gd name="connsiteY21" fmla="*/ 57016 h 1364956"/>
              <a:gd name="connsiteX22" fmla="*/ 1391118 w 1954368"/>
              <a:gd name="connsiteY22" fmla="*/ 33867 h 1364956"/>
              <a:gd name="connsiteX23" fmla="*/ 1541589 w 1954368"/>
              <a:gd name="connsiteY23" fmla="*/ 10718 h 1364956"/>
              <a:gd name="connsiteX24" fmla="*/ 1888829 w 1954368"/>
              <a:gd name="connsiteY24" fmla="*/ 45442 h 1364956"/>
              <a:gd name="connsiteX25" fmla="*/ 1911979 w 1954368"/>
              <a:gd name="connsiteY25" fmla="*/ 68591 h 1364956"/>
              <a:gd name="connsiteX26" fmla="*/ 1935128 w 1954368"/>
              <a:gd name="connsiteY26" fmla="*/ 103315 h 1364956"/>
              <a:gd name="connsiteX27" fmla="*/ 1935128 w 1954368"/>
              <a:gd name="connsiteY27" fmla="*/ 415832 h 1364956"/>
              <a:gd name="connsiteX28" fmla="*/ 1923554 w 1954368"/>
              <a:gd name="connsiteY28" fmla="*/ 473705 h 1364956"/>
              <a:gd name="connsiteX29" fmla="*/ 1900404 w 1954368"/>
              <a:gd name="connsiteY29" fmla="*/ 508429 h 1364956"/>
              <a:gd name="connsiteX30" fmla="*/ 1842531 w 1954368"/>
              <a:gd name="connsiteY30" fmla="*/ 612601 h 1364956"/>
              <a:gd name="connsiteX31" fmla="*/ 1680485 w 1954368"/>
              <a:gd name="connsiteY31" fmla="*/ 739923 h 1364956"/>
              <a:gd name="connsiteX32" fmla="*/ 1634186 w 1954368"/>
              <a:gd name="connsiteY32" fmla="*/ 774647 h 1364956"/>
              <a:gd name="connsiteX33" fmla="*/ 1564738 w 1954368"/>
              <a:gd name="connsiteY33" fmla="*/ 832520 h 1364956"/>
              <a:gd name="connsiteX34" fmla="*/ 1530014 w 1954368"/>
              <a:gd name="connsiteY34" fmla="*/ 867244 h 1364956"/>
              <a:gd name="connsiteX35" fmla="*/ 1483716 w 1954368"/>
              <a:gd name="connsiteY35" fmla="*/ 901968 h 1364956"/>
              <a:gd name="connsiteX36" fmla="*/ 1460566 w 1954368"/>
              <a:gd name="connsiteY36" fmla="*/ 925118 h 1364956"/>
              <a:gd name="connsiteX37" fmla="*/ 1425842 w 1954368"/>
              <a:gd name="connsiteY37" fmla="*/ 936692 h 1364956"/>
              <a:gd name="connsiteX38" fmla="*/ 1391118 w 1954368"/>
              <a:gd name="connsiteY38" fmla="*/ 959842 h 1364956"/>
              <a:gd name="connsiteX39" fmla="*/ 1356394 w 1954368"/>
              <a:gd name="connsiteY39" fmla="*/ 971416 h 1364956"/>
              <a:gd name="connsiteX40" fmla="*/ 1310095 w 1954368"/>
              <a:gd name="connsiteY40" fmla="*/ 1006140 h 1364956"/>
              <a:gd name="connsiteX41" fmla="*/ 1217498 w 1954368"/>
              <a:gd name="connsiteY41" fmla="*/ 1040864 h 1364956"/>
              <a:gd name="connsiteX42" fmla="*/ 1171199 w 1954368"/>
              <a:gd name="connsiteY42" fmla="*/ 1064014 h 1364956"/>
              <a:gd name="connsiteX43" fmla="*/ 1090176 w 1954368"/>
              <a:gd name="connsiteY43" fmla="*/ 1121887 h 1364956"/>
              <a:gd name="connsiteX44" fmla="*/ 1009154 w 1954368"/>
              <a:gd name="connsiteY44" fmla="*/ 1156611 h 1364956"/>
              <a:gd name="connsiteX45" fmla="*/ 974429 w 1954368"/>
              <a:gd name="connsiteY45" fmla="*/ 1179761 h 1364956"/>
              <a:gd name="connsiteX46" fmla="*/ 800809 w 1954368"/>
              <a:gd name="connsiteY46" fmla="*/ 1260783 h 1364956"/>
              <a:gd name="connsiteX47" fmla="*/ 754510 w 1954368"/>
              <a:gd name="connsiteY47" fmla="*/ 1283933 h 1364956"/>
              <a:gd name="connsiteX48" fmla="*/ 650338 w 1954368"/>
              <a:gd name="connsiteY48" fmla="*/ 1307082 h 1364956"/>
              <a:gd name="connsiteX49" fmla="*/ 604040 w 1954368"/>
              <a:gd name="connsiteY49" fmla="*/ 1318657 h 1364956"/>
              <a:gd name="connsiteX50" fmla="*/ 569316 w 1954368"/>
              <a:gd name="connsiteY50" fmla="*/ 1330232 h 1364956"/>
              <a:gd name="connsiteX51" fmla="*/ 499867 w 1954368"/>
              <a:gd name="connsiteY51" fmla="*/ 1341806 h 1364956"/>
              <a:gd name="connsiteX52" fmla="*/ 314673 w 1954368"/>
              <a:gd name="connsiteY52" fmla="*/ 1364956 h 1364956"/>
              <a:gd name="connsiteX53" fmla="*/ 117903 w 1954368"/>
              <a:gd name="connsiteY53" fmla="*/ 1330232 h 1364956"/>
              <a:gd name="connsiteX54" fmla="*/ 48455 w 1954368"/>
              <a:gd name="connsiteY54" fmla="*/ 1260783 h 1364956"/>
              <a:gd name="connsiteX55" fmla="*/ 25305 w 1954368"/>
              <a:gd name="connsiteY55" fmla="*/ 1237634 h 1364956"/>
              <a:gd name="connsiteX56" fmla="*/ 13731 w 1954368"/>
              <a:gd name="connsiteY56" fmla="*/ 1087163 h 1364956"/>
              <a:gd name="connsiteX57" fmla="*/ 25305 w 1954368"/>
              <a:gd name="connsiteY57" fmla="*/ 971416 h 136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954368" h="1364956">
                <a:moveTo>
                  <a:pt x="25305" y="971416"/>
                </a:moveTo>
                <a:cubicBezTo>
                  <a:pt x="54242" y="911613"/>
                  <a:pt x="114502" y="825481"/>
                  <a:pt x="187351" y="728348"/>
                </a:cubicBezTo>
                <a:cubicBezTo>
                  <a:pt x="199129" y="712644"/>
                  <a:pt x="233940" y="668013"/>
                  <a:pt x="245224" y="647325"/>
                </a:cubicBezTo>
                <a:cubicBezTo>
                  <a:pt x="261749" y="617030"/>
                  <a:pt x="267121" y="579130"/>
                  <a:pt x="291523" y="554728"/>
                </a:cubicBezTo>
                <a:cubicBezTo>
                  <a:pt x="303098" y="543153"/>
                  <a:pt x="316426" y="533099"/>
                  <a:pt x="326247" y="520004"/>
                </a:cubicBezTo>
                <a:cubicBezTo>
                  <a:pt x="339745" y="502006"/>
                  <a:pt x="350045" y="481796"/>
                  <a:pt x="360971" y="462130"/>
                </a:cubicBezTo>
                <a:cubicBezTo>
                  <a:pt x="369351" y="447047"/>
                  <a:pt x="373075" y="429087"/>
                  <a:pt x="384121" y="415832"/>
                </a:cubicBezTo>
                <a:cubicBezTo>
                  <a:pt x="393027" y="405145"/>
                  <a:pt x="408158" y="401588"/>
                  <a:pt x="418845" y="392682"/>
                </a:cubicBezTo>
                <a:cubicBezTo>
                  <a:pt x="431420" y="382203"/>
                  <a:pt x="439949" y="367038"/>
                  <a:pt x="453569" y="357958"/>
                </a:cubicBezTo>
                <a:cubicBezTo>
                  <a:pt x="463721" y="351190"/>
                  <a:pt x="477380" y="351839"/>
                  <a:pt x="488293" y="346383"/>
                </a:cubicBezTo>
                <a:cubicBezTo>
                  <a:pt x="500735" y="340162"/>
                  <a:pt x="510575" y="329455"/>
                  <a:pt x="523017" y="323234"/>
                </a:cubicBezTo>
                <a:cubicBezTo>
                  <a:pt x="533930" y="317778"/>
                  <a:pt x="547076" y="317584"/>
                  <a:pt x="557741" y="311659"/>
                </a:cubicBezTo>
                <a:cubicBezTo>
                  <a:pt x="582062" y="298148"/>
                  <a:pt x="604040" y="280794"/>
                  <a:pt x="627189" y="265361"/>
                </a:cubicBezTo>
                <a:cubicBezTo>
                  <a:pt x="638764" y="257644"/>
                  <a:pt x="648716" y="246610"/>
                  <a:pt x="661913" y="242211"/>
                </a:cubicBezTo>
                <a:lnTo>
                  <a:pt x="731361" y="219062"/>
                </a:lnTo>
                <a:cubicBezTo>
                  <a:pt x="742936" y="215204"/>
                  <a:pt x="754121" y="209880"/>
                  <a:pt x="766085" y="207487"/>
                </a:cubicBezTo>
                <a:cubicBezTo>
                  <a:pt x="904845" y="179735"/>
                  <a:pt x="843021" y="190807"/>
                  <a:pt x="951280" y="172763"/>
                </a:cubicBezTo>
                <a:cubicBezTo>
                  <a:pt x="966713" y="165047"/>
                  <a:pt x="981559" y="156022"/>
                  <a:pt x="997579" y="149614"/>
                </a:cubicBezTo>
                <a:cubicBezTo>
                  <a:pt x="1066362" y="122101"/>
                  <a:pt x="1053626" y="131947"/>
                  <a:pt x="1113326" y="114890"/>
                </a:cubicBezTo>
                <a:cubicBezTo>
                  <a:pt x="1125057" y="111538"/>
                  <a:pt x="1136626" y="107599"/>
                  <a:pt x="1148050" y="103315"/>
                </a:cubicBezTo>
                <a:cubicBezTo>
                  <a:pt x="1167504" y="96020"/>
                  <a:pt x="1185848" y="85519"/>
                  <a:pt x="1205923" y="80166"/>
                </a:cubicBezTo>
                <a:cubicBezTo>
                  <a:pt x="1243941" y="70028"/>
                  <a:pt x="1284343" y="69458"/>
                  <a:pt x="1321670" y="57016"/>
                </a:cubicBezTo>
                <a:cubicBezTo>
                  <a:pt x="1344819" y="49300"/>
                  <a:pt x="1366962" y="37318"/>
                  <a:pt x="1391118" y="33867"/>
                </a:cubicBezTo>
                <a:cubicBezTo>
                  <a:pt x="1495374" y="18973"/>
                  <a:pt x="1445230" y="26777"/>
                  <a:pt x="1541589" y="10718"/>
                </a:cubicBezTo>
                <a:cubicBezTo>
                  <a:pt x="1708977" y="16917"/>
                  <a:pt x="1788592" y="-34747"/>
                  <a:pt x="1888829" y="45442"/>
                </a:cubicBezTo>
                <a:cubicBezTo>
                  <a:pt x="1897350" y="52259"/>
                  <a:pt x="1905162" y="60070"/>
                  <a:pt x="1911979" y="68591"/>
                </a:cubicBezTo>
                <a:cubicBezTo>
                  <a:pt x="1920669" y="79454"/>
                  <a:pt x="1927412" y="91740"/>
                  <a:pt x="1935128" y="103315"/>
                </a:cubicBezTo>
                <a:cubicBezTo>
                  <a:pt x="1967148" y="231392"/>
                  <a:pt x="1953526" y="158250"/>
                  <a:pt x="1935128" y="415832"/>
                </a:cubicBezTo>
                <a:cubicBezTo>
                  <a:pt x="1933726" y="435455"/>
                  <a:pt x="1930462" y="455285"/>
                  <a:pt x="1923554" y="473705"/>
                </a:cubicBezTo>
                <a:cubicBezTo>
                  <a:pt x="1918669" y="486730"/>
                  <a:pt x="1907160" y="496269"/>
                  <a:pt x="1900404" y="508429"/>
                </a:cubicBezTo>
                <a:cubicBezTo>
                  <a:pt x="1896271" y="515869"/>
                  <a:pt x="1860251" y="596358"/>
                  <a:pt x="1842531" y="612601"/>
                </a:cubicBezTo>
                <a:cubicBezTo>
                  <a:pt x="1803283" y="648578"/>
                  <a:pt x="1730562" y="702365"/>
                  <a:pt x="1680485" y="739923"/>
                </a:cubicBezTo>
                <a:cubicBezTo>
                  <a:pt x="1665052" y="751498"/>
                  <a:pt x="1649006" y="762297"/>
                  <a:pt x="1634186" y="774647"/>
                </a:cubicBezTo>
                <a:cubicBezTo>
                  <a:pt x="1611037" y="793938"/>
                  <a:pt x="1587260" y="812500"/>
                  <a:pt x="1564738" y="832520"/>
                </a:cubicBezTo>
                <a:cubicBezTo>
                  <a:pt x="1552504" y="843395"/>
                  <a:pt x="1542442" y="856591"/>
                  <a:pt x="1530014" y="867244"/>
                </a:cubicBezTo>
                <a:cubicBezTo>
                  <a:pt x="1515367" y="879798"/>
                  <a:pt x="1498536" y="889618"/>
                  <a:pt x="1483716" y="901968"/>
                </a:cubicBezTo>
                <a:cubicBezTo>
                  <a:pt x="1475332" y="908954"/>
                  <a:pt x="1469924" y="919503"/>
                  <a:pt x="1460566" y="925118"/>
                </a:cubicBezTo>
                <a:cubicBezTo>
                  <a:pt x="1450104" y="931395"/>
                  <a:pt x="1437417" y="932834"/>
                  <a:pt x="1425842" y="936692"/>
                </a:cubicBezTo>
                <a:cubicBezTo>
                  <a:pt x="1414267" y="944409"/>
                  <a:pt x="1403561" y="953621"/>
                  <a:pt x="1391118" y="959842"/>
                </a:cubicBezTo>
                <a:cubicBezTo>
                  <a:pt x="1380205" y="965298"/>
                  <a:pt x="1366987" y="965363"/>
                  <a:pt x="1356394" y="971416"/>
                </a:cubicBezTo>
                <a:cubicBezTo>
                  <a:pt x="1339644" y="980987"/>
                  <a:pt x="1326958" y="996771"/>
                  <a:pt x="1310095" y="1006140"/>
                </a:cubicBezTo>
                <a:cubicBezTo>
                  <a:pt x="1256122" y="1036125"/>
                  <a:pt x="1262991" y="1021367"/>
                  <a:pt x="1217498" y="1040864"/>
                </a:cubicBezTo>
                <a:cubicBezTo>
                  <a:pt x="1201638" y="1047661"/>
                  <a:pt x="1185831" y="1054869"/>
                  <a:pt x="1171199" y="1064014"/>
                </a:cubicBezTo>
                <a:cubicBezTo>
                  <a:pt x="1150225" y="1077123"/>
                  <a:pt x="1114664" y="1109643"/>
                  <a:pt x="1090176" y="1121887"/>
                </a:cubicBezTo>
                <a:cubicBezTo>
                  <a:pt x="960331" y="1186809"/>
                  <a:pt x="1177735" y="1060279"/>
                  <a:pt x="1009154" y="1156611"/>
                </a:cubicBezTo>
                <a:cubicBezTo>
                  <a:pt x="997076" y="1163513"/>
                  <a:pt x="986642" y="1173100"/>
                  <a:pt x="974429" y="1179761"/>
                </a:cubicBezTo>
                <a:cubicBezTo>
                  <a:pt x="877157" y="1232818"/>
                  <a:pt x="895153" y="1217899"/>
                  <a:pt x="800809" y="1260783"/>
                </a:cubicBezTo>
                <a:cubicBezTo>
                  <a:pt x="785101" y="1267923"/>
                  <a:pt x="770666" y="1277874"/>
                  <a:pt x="754510" y="1283933"/>
                </a:cubicBezTo>
                <a:cubicBezTo>
                  <a:pt x="733973" y="1291635"/>
                  <a:pt x="668348" y="1303080"/>
                  <a:pt x="650338" y="1307082"/>
                </a:cubicBezTo>
                <a:cubicBezTo>
                  <a:pt x="634809" y="1310533"/>
                  <a:pt x="619336" y="1314287"/>
                  <a:pt x="604040" y="1318657"/>
                </a:cubicBezTo>
                <a:cubicBezTo>
                  <a:pt x="592309" y="1322009"/>
                  <a:pt x="581226" y="1327585"/>
                  <a:pt x="569316" y="1330232"/>
                </a:cubicBezTo>
                <a:cubicBezTo>
                  <a:pt x="546406" y="1335323"/>
                  <a:pt x="523063" y="1338237"/>
                  <a:pt x="499867" y="1341806"/>
                </a:cubicBezTo>
                <a:cubicBezTo>
                  <a:pt x="413969" y="1355021"/>
                  <a:pt x="407911" y="1354596"/>
                  <a:pt x="314673" y="1364956"/>
                </a:cubicBezTo>
                <a:cubicBezTo>
                  <a:pt x="214046" y="1357768"/>
                  <a:pt x="178343" y="1382038"/>
                  <a:pt x="117903" y="1330232"/>
                </a:cubicBezTo>
                <a:cubicBezTo>
                  <a:pt x="117880" y="1330212"/>
                  <a:pt x="60041" y="1272369"/>
                  <a:pt x="48455" y="1260783"/>
                </a:cubicBezTo>
                <a:lnTo>
                  <a:pt x="25305" y="1237634"/>
                </a:lnTo>
                <a:cubicBezTo>
                  <a:pt x="4088" y="1173982"/>
                  <a:pt x="-13100" y="1156925"/>
                  <a:pt x="13731" y="1087163"/>
                </a:cubicBezTo>
                <a:cubicBezTo>
                  <a:pt x="72870" y="933401"/>
                  <a:pt x="-3632" y="1031219"/>
                  <a:pt x="25305" y="971416"/>
                </a:cubicBezTo>
                <a:close/>
              </a:path>
            </a:pathLst>
          </a:custGeom>
          <a:solidFill>
            <a:schemeClr val="accent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56122" y="3275635"/>
            <a:ext cx="1611301" cy="1516284"/>
          </a:xfrm>
          <a:custGeom>
            <a:avLst/>
            <a:gdLst>
              <a:gd name="connsiteX0" fmla="*/ 13994 w 1611301"/>
              <a:gd name="connsiteY0" fmla="*/ 1400537 h 1516284"/>
              <a:gd name="connsiteX1" fmla="*/ 2420 w 1611301"/>
              <a:gd name="connsiteY1" fmla="*/ 1342664 h 1516284"/>
              <a:gd name="connsiteX2" fmla="*/ 257063 w 1611301"/>
              <a:gd name="connsiteY2" fmla="*/ 544011 h 1516284"/>
              <a:gd name="connsiteX3" fmla="*/ 280212 w 1611301"/>
              <a:gd name="connsiteY3" fmla="*/ 509287 h 1516284"/>
              <a:gd name="connsiteX4" fmla="*/ 349660 w 1611301"/>
              <a:gd name="connsiteY4" fmla="*/ 416689 h 1516284"/>
              <a:gd name="connsiteX5" fmla="*/ 476982 w 1611301"/>
              <a:gd name="connsiteY5" fmla="*/ 277793 h 1516284"/>
              <a:gd name="connsiteX6" fmla="*/ 500131 w 1611301"/>
              <a:gd name="connsiteY6" fmla="*/ 254643 h 1516284"/>
              <a:gd name="connsiteX7" fmla="*/ 592729 w 1611301"/>
              <a:gd name="connsiteY7" fmla="*/ 185195 h 1516284"/>
              <a:gd name="connsiteX8" fmla="*/ 627453 w 1611301"/>
              <a:gd name="connsiteY8" fmla="*/ 173621 h 1516284"/>
              <a:gd name="connsiteX9" fmla="*/ 696901 w 1611301"/>
              <a:gd name="connsiteY9" fmla="*/ 138897 h 1516284"/>
              <a:gd name="connsiteX10" fmla="*/ 731625 w 1611301"/>
              <a:gd name="connsiteY10" fmla="*/ 115747 h 1516284"/>
              <a:gd name="connsiteX11" fmla="*/ 801073 w 1611301"/>
              <a:gd name="connsiteY11" fmla="*/ 92598 h 1516284"/>
              <a:gd name="connsiteX12" fmla="*/ 905245 w 1611301"/>
              <a:gd name="connsiteY12" fmla="*/ 57874 h 1516284"/>
              <a:gd name="connsiteX13" fmla="*/ 939969 w 1611301"/>
              <a:gd name="connsiteY13" fmla="*/ 46299 h 1516284"/>
              <a:gd name="connsiteX14" fmla="*/ 986268 w 1611301"/>
              <a:gd name="connsiteY14" fmla="*/ 34724 h 1516284"/>
              <a:gd name="connsiteX15" fmla="*/ 1113589 w 1611301"/>
              <a:gd name="connsiteY15" fmla="*/ 11575 h 1516284"/>
              <a:gd name="connsiteX16" fmla="*/ 1171463 w 1611301"/>
              <a:gd name="connsiteY16" fmla="*/ 0 h 1516284"/>
              <a:gd name="connsiteX17" fmla="*/ 1507129 w 1611301"/>
              <a:gd name="connsiteY17" fmla="*/ 11575 h 1516284"/>
              <a:gd name="connsiteX18" fmla="*/ 1541853 w 1611301"/>
              <a:gd name="connsiteY18" fmla="*/ 23150 h 1516284"/>
              <a:gd name="connsiteX19" fmla="*/ 1588151 w 1611301"/>
              <a:gd name="connsiteY19" fmla="*/ 92598 h 1516284"/>
              <a:gd name="connsiteX20" fmla="*/ 1611301 w 1611301"/>
              <a:gd name="connsiteY20" fmla="*/ 115747 h 1516284"/>
              <a:gd name="connsiteX21" fmla="*/ 1599726 w 1611301"/>
              <a:gd name="connsiteY21" fmla="*/ 231494 h 1516284"/>
              <a:gd name="connsiteX22" fmla="*/ 1553427 w 1611301"/>
              <a:gd name="connsiteY22" fmla="*/ 312517 h 1516284"/>
              <a:gd name="connsiteX23" fmla="*/ 1518703 w 1611301"/>
              <a:gd name="connsiteY23" fmla="*/ 416689 h 1516284"/>
              <a:gd name="connsiteX24" fmla="*/ 1507129 w 1611301"/>
              <a:gd name="connsiteY24" fmla="*/ 451413 h 1516284"/>
              <a:gd name="connsiteX25" fmla="*/ 1495554 w 1611301"/>
              <a:gd name="connsiteY25" fmla="*/ 509287 h 1516284"/>
              <a:gd name="connsiteX26" fmla="*/ 1472405 w 1611301"/>
              <a:gd name="connsiteY26" fmla="*/ 590309 h 1516284"/>
              <a:gd name="connsiteX27" fmla="*/ 1437681 w 1611301"/>
              <a:gd name="connsiteY27" fmla="*/ 763930 h 1516284"/>
              <a:gd name="connsiteX28" fmla="*/ 1414531 w 1611301"/>
              <a:gd name="connsiteY28" fmla="*/ 856527 h 1516284"/>
              <a:gd name="connsiteX29" fmla="*/ 1368232 w 1611301"/>
              <a:gd name="connsiteY29" fmla="*/ 937550 h 1516284"/>
              <a:gd name="connsiteX30" fmla="*/ 1321934 w 1611301"/>
              <a:gd name="connsiteY30" fmla="*/ 1018573 h 1516284"/>
              <a:gd name="connsiteX31" fmla="*/ 1264060 w 1611301"/>
              <a:gd name="connsiteY31" fmla="*/ 1076446 h 1516284"/>
              <a:gd name="connsiteX32" fmla="*/ 1240911 w 1611301"/>
              <a:gd name="connsiteY32" fmla="*/ 1111170 h 1516284"/>
              <a:gd name="connsiteX33" fmla="*/ 1217762 w 1611301"/>
              <a:gd name="connsiteY33" fmla="*/ 1157469 h 1516284"/>
              <a:gd name="connsiteX34" fmla="*/ 1194612 w 1611301"/>
              <a:gd name="connsiteY34" fmla="*/ 1180618 h 1516284"/>
              <a:gd name="connsiteX35" fmla="*/ 1159888 w 1611301"/>
              <a:gd name="connsiteY35" fmla="*/ 1250066 h 1516284"/>
              <a:gd name="connsiteX36" fmla="*/ 1125164 w 1611301"/>
              <a:gd name="connsiteY36" fmla="*/ 1261641 h 1516284"/>
              <a:gd name="connsiteX37" fmla="*/ 1067291 w 1611301"/>
              <a:gd name="connsiteY37" fmla="*/ 1307940 h 1516284"/>
              <a:gd name="connsiteX38" fmla="*/ 986268 w 1611301"/>
              <a:gd name="connsiteY38" fmla="*/ 1354238 h 1516284"/>
              <a:gd name="connsiteX39" fmla="*/ 951544 w 1611301"/>
              <a:gd name="connsiteY39" fmla="*/ 1365813 h 1516284"/>
              <a:gd name="connsiteX40" fmla="*/ 893670 w 1611301"/>
              <a:gd name="connsiteY40" fmla="*/ 1388962 h 1516284"/>
              <a:gd name="connsiteX41" fmla="*/ 731625 w 1611301"/>
              <a:gd name="connsiteY41" fmla="*/ 1458411 h 1516284"/>
              <a:gd name="connsiteX42" fmla="*/ 696901 w 1611301"/>
              <a:gd name="connsiteY42" fmla="*/ 1469985 h 1516284"/>
              <a:gd name="connsiteX43" fmla="*/ 662177 w 1611301"/>
              <a:gd name="connsiteY43" fmla="*/ 1481560 h 1516284"/>
              <a:gd name="connsiteX44" fmla="*/ 569579 w 1611301"/>
              <a:gd name="connsiteY44" fmla="*/ 1493135 h 1516284"/>
              <a:gd name="connsiteX45" fmla="*/ 453832 w 1611301"/>
              <a:gd name="connsiteY45" fmla="*/ 1504709 h 1516284"/>
              <a:gd name="connsiteX46" fmla="*/ 384384 w 1611301"/>
              <a:gd name="connsiteY46" fmla="*/ 1516284 h 1516284"/>
              <a:gd name="connsiteX47" fmla="*/ 164465 w 1611301"/>
              <a:gd name="connsiteY47" fmla="*/ 1504709 h 1516284"/>
              <a:gd name="connsiteX48" fmla="*/ 106592 w 1611301"/>
              <a:gd name="connsiteY48" fmla="*/ 1469985 h 1516284"/>
              <a:gd name="connsiteX49" fmla="*/ 83443 w 1611301"/>
              <a:gd name="connsiteY49" fmla="*/ 1435261 h 1516284"/>
              <a:gd name="connsiteX50" fmla="*/ 13994 w 1611301"/>
              <a:gd name="connsiteY50" fmla="*/ 1400537 h 1516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11301" h="1516284">
                <a:moveTo>
                  <a:pt x="13994" y="1400537"/>
                </a:moveTo>
                <a:cubicBezTo>
                  <a:pt x="490" y="1385104"/>
                  <a:pt x="-2951" y="1361590"/>
                  <a:pt x="2420" y="1342664"/>
                </a:cubicBezTo>
                <a:cubicBezTo>
                  <a:pt x="78703" y="1073857"/>
                  <a:pt x="168702" y="809094"/>
                  <a:pt x="257063" y="544011"/>
                </a:cubicBezTo>
                <a:cubicBezTo>
                  <a:pt x="261462" y="530814"/>
                  <a:pt x="272030" y="520537"/>
                  <a:pt x="280212" y="509287"/>
                </a:cubicBezTo>
                <a:cubicBezTo>
                  <a:pt x="302905" y="478084"/>
                  <a:pt x="326136" y="447270"/>
                  <a:pt x="349660" y="416689"/>
                </a:cubicBezTo>
                <a:cubicBezTo>
                  <a:pt x="408124" y="340686"/>
                  <a:pt x="396571" y="358204"/>
                  <a:pt x="476982" y="277793"/>
                </a:cubicBezTo>
                <a:lnTo>
                  <a:pt x="500131" y="254643"/>
                </a:lnTo>
                <a:cubicBezTo>
                  <a:pt x="527551" y="227223"/>
                  <a:pt x="553474" y="198279"/>
                  <a:pt x="592729" y="185195"/>
                </a:cubicBezTo>
                <a:lnTo>
                  <a:pt x="627453" y="173621"/>
                </a:lnTo>
                <a:cubicBezTo>
                  <a:pt x="674045" y="127027"/>
                  <a:pt x="622238" y="170895"/>
                  <a:pt x="696901" y="138897"/>
                </a:cubicBezTo>
                <a:cubicBezTo>
                  <a:pt x="709687" y="133417"/>
                  <a:pt x="718913" y="121397"/>
                  <a:pt x="731625" y="115747"/>
                </a:cubicBezTo>
                <a:cubicBezTo>
                  <a:pt x="753923" y="105837"/>
                  <a:pt x="777924" y="100314"/>
                  <a:pt x="801073" y="92598"/>
                </a:cubicBezTo>
                <a:lnTo>
                  <a:pt x="905245" y="57874"/>
                </a:lnTo>
                <a:cubicBezTo>
                  <a:pt x="916820" y="54016"/>
                  <a:pt x="928132" y="49258"/>
                  <a:pt x="939969" y="46299"/>
                </a:cubicBezTo>
                <a:cubicBezTo>
                  <a:pt x="955402" y="42441"/>
                  <a:pt x="970739" y="38175"/>
                  <a:pt x="986268" y="34724"/>
                </a:cubicBezTo>
                <a:cubicBezTo>
                  <a:pt x="1050579" y="20433"/>
                  <a:pt x="1044508" y="24135"/>
                  <a:pt x="1113589" y="11575"/>
                </a:cubicBezTo>
                <a:cubicBezTo>
                  <a:pt x="1132945" y="8056"/>
                  <a:pt x="1152172" y="3858"/>
                  <a:pt x="1171463" y="0"/>
                </a:cubicBezTo>
                <a:cubicBezTo>
                  <a:pt x="1283352" y="3858"/>
                  <a:pt x="1395392" y="4591"/>
                  <a:pt x="1507129" y="11575"/>
                </a:cubicBezTo>
                <a:cubicBezTo>
                  <a:pt x="1519306" y="12336"/>
                  <a:pt x="1533226" y="14523"/>
                  <a:pt x="1541853" y="23150"/>
                </a:cubicBezTo>
                <a:cubicBezTo>
                  <a:pt x="1561526" y="42823"/>
                  <a:pt x="1568478" y="72925"/>
                  <a:pt x="1588151" y="92598"/>
                </a:cubicBezTo>
                <a:lnTo>
                  <a:pt x="1611301" y="115747"/>
                </a:lnTo>
                <a:cubicBezTo>
                  <a:pt x="1607443" y="154329"/>
                  <a:pt x="1607850" y="193580"/>
                  <a:pt x="1599726" y="231494"/>
                </a:cubicBezTo>
                <a:cubicBezTo>
                  <a:pt x="1595088" y="253139"/>
                  <a:pt x="1566209" y="293345"/>
                  <a:pt x="1553427" y="312517"/>
                </a:cubicBezTo>
                <a:lnTo>
                  <a:pt x="1518703" y="416689"/>
                </a:lnTo>
                <a:cubicBezTo>
                  <a:pt x="1514845" y="428264"/>
                  <a:pt x="1509522" y="439449"/>
                  <a:pt x="1507129" y="451413"/>
                </a:cubicBezTo>
                <a:cubicBezTo>
                  <a:pt x="1503271" y="470704"/>
                  <a:pt x="1500326" y="490201"/>
                  <a:pt x="1495554" y="509287"/>
                </a:cubicBezTo>
                <a:cubicBezTo>
                  <a:pt x="1465185" y="630760"/>
                  <a:pt x="1504883" y="438746"/>
                  <a:pt x="1472405" y="590309"/>
                </a:cubicBezTo>
                <a:cubicBezTo>
                  <a:pt x="1472358" y="590531"/>
                  <a:pt x="1443490" y="734882"/>
                  <a:pt x="1437681" y="763930"/>
                </a:cubicBezTo>
                <a:cubicBezTo>
                  <a:pt x="1430887" y="797900"/>
                  <a:pt x="1427878" y="825383"/>
                  <a:pt x="1414531" y="856527"/>
                </a:cubicBezTo>
                <a:cubicBezTo>
                  <a:pt x="1384546" y="926493"/>
                  <a:pt x="1401449" y="879420"/>
                  <a:pt x="1368232" y="937550"/>
                </a:cubicBezTo>
                <a:cubicBezTo>
                  <a:pt x="1350641" y="968334"/>
                  <a:pt x="1345157" y="992032"/>
                  <a:pt x="1321934" y="1018573"/>
                </a:cubicBezTo>
                <a:cubicBezTo>
                  <a:pt x="1303969" y="1039105"/>
                  <a:pt x="1279193" y="1053746"/>
                  <a:pt x="1264060" y="1076446"/>
                </a:cubicBezTo>
                <a:cubicBezTo>
                  <a:pt x="1256344" y="1088021"/>
                  <a:pt x="1247813" y="1099092"/>
                  <a:pt x="1240911" y="1111170"/>
                </a:cubicBezTo>
                <a:cubicBezTo>
                  <a:pt x="1232350" y="1126151"/>
                  <a:pt x="1227333" y="1143112"/>
                  <a:pt x="1217762" y="1157469"/>
                </a:cubicBezTo>
                <a:cubicBezTo>
                  <a:pt x="1211709" y="1166549"/>
                  <a:pt x="1202329" y="1172902"/>
                  <a:pt x="1194612" y="1180618"/>
                </a:cubicBezTo>
                <a:cubicBezTo>
                  <a:pt x="1186987" y="1203492"/>
                  <a:pt x="1180285" y="1233748"/>
                  <a:pt x="1159888" y="1250066"/>
                </a:cubicBezTo>
                <a:cubicBezTo>
                  <a:pt x="1150361" y="1257688"/>
                  <a:pt x="1136739" y="1257783"/>
                  <a:pt x="1125164" y="1261641"/>
                </a:cubicBezTo>
                <a:cubicBezTo>
                  <a:pt x="1086142" y="1320175"/>
                  <a:pt x="1123198" y="1279986"/>
                  <a:pt x="1067291" y="1307940"/>
                </a:cubicBezTo>
                <a:cubicBezTo>
                  <a:pt x="951049" y="1366061"/>
                  <a:pt x="1128313" y="1293362"/>
                  <a:pt x="986268" y="1354238"/>
                </a:cubicBezTo>
                <a:cubicBezTo>
                  <a:pt x="975054" y="1359044"/>
                  <a:pt x="962968" y="1361529"/>
                  <a:pt x="951544" y="1365813"/>
                </a:cubicBezTo>
                <a:cubicBezTo>
                  <a:pt x="932090" y="1373108"/>
                  <a:pt x="912535" y="1380255"/>
                  <a:pt x="893670" y="1388962"/>
                </a:cubicBezTo>
                <a:cubicBezTo>
                  <a:pt x="744926" y="1457613"/>
                  <a:pt x="858080" y="1416259"/>
                  <a:pt x="731625" y="1458411"/>
                </a:cubicBezTo>
                <a:lnTo>
                  <a:pt x="696901" y="1469985"/>
                </a:lnTo>
                <a:cubicBezTo>
                  <a:pt x="685326" y="1473843"/>
                  <a:pt x="674284" y="1480047"/>
                  <a:pt x="662177" y="1481560"/>
                </a:cubicBezTo>
                <a:lnTo>
                  <a:pt x="569579" y="1493135"/>
                </a:lnTo>
                <a:cubicBezTo>
                  <a:pt x="531041" y="1497417"/>
                  <a:pt x="492307" y="1499900"/>
                  <a:pt x="453832" y="1504709"/>
                </a:cubicBezTo>
                <a:cubicBezTo>
                  <a:pt x="430545" y="1507620"/>
                  <a:pt x="407533" y="1512426"/>
                  <a:pt x="384384" y="1516284"/>
                </a:cubicBezTo>
                <a:cubicBezTo>
                  <a:pt x="311078" y="1512426"/>
                  <a:pt x="237571" y="1511355"/>
                  <a:pt x="164465" y="1504709"/>
                </a:cubicBezTo>
                <a:cubicBezTo>
                  <a:pt x="136477" y="1502165"/>
                  <a:pt x="123083" y="1490599"/>
                  <a:pt x="106592" y="1469985"/>
                </a:cubicBezTo>
                <a:cubicBezTo>
                  <a:pt x="97902" y="1459122"/>
                  <a:pt x="92133" y="1446124"/>
                  <a:pt x="83443" y="1435261"/>
                </a:cubicBezTo>
                <a:cubicBezTo>
                  <a:pt x="63944" y="1410888"/>
                  <a:pt x="27498" y="1415970"/>
                  <a:pt x="13994" y="1400537"/>
                </a:cubicBezTo>
                <a:close/>
              </a:path>
            </a:pathLst>
          </a:custGeom>
          <a:solidFill>
            <a:srgbClr val="FFFF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83443" y="2280213"/>
            <a:ext cx="11575" cy="280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18167" y="5081286"/>
            <a:ext cx="3773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5975" y="5081286"/>
            <a:ext cx="1169043" cy="98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75768" y="2720051"/>
                <a:ext cx="147214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68" y="2720051"/>
                <a:ext cx="1472141" cy="391902"/>
              </a:xfrm>
              <a:prstGeom prst="rect">
                <a:avLst/>
              </a:prstGeom>
              <a:blipFill rotWithShape="0">
                <a:blip r:embed="rId2"/>
                <a:stretch>
                  <a:fillRect l="-3306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567423" y="3175422"/>
                <a:ext cx="1472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23" y="3175422"/>
                <a:ext cx="147214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38200" y="3062898"/>
            <a:ext cx="1326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High Dim </a:t>
            </a:r>
            <a:r>
              <a:rPr lang="en-US" sz="2400" dirty="0" smtClean="0"/>
              <a:t>Space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X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651270" y="2307542"/>
            <a:ext cx="1157468" cy="89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10886" y="2327590"/>
            <a:ext cx="397852" cy="94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2283" y="1994805"/>
            <a:ext cx="217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 dimensional Manifolds in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Discriminator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supports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be contained in lower-manifolds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ℳ</m:t>
                    </m:r>
                  </m:oMath>
                </a14:m>
                <a:r>
                  <a:rPr lang="en-US" dirty="0" smtClean="0"/>
                  <a:t>respectively. Assume also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&amp;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ℳ</m:t>
                    </m:r>
                  </m:oMath>
                </a14:m>
                <a:r>
                  <a:rPr lang="en-US" dirty="0" smtClean="0"/>
                  <a:t> don’t align perfectly.</a:t>
                </a:r>
              </a:p>
              <a:p>
                <a:r>
                  <a:rPr lang="en-US" dirty="0" smtClean="0"/>
                  <a:t>Then perfect discriminator theorem states that there exists optimal discriminator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→[0,1]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Intuitively this is possible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ℳ</m:t>
                    </m:r>
                  </m:oMath>
                </a14:m>
                <a:r>
                  <a:rPr lang="en-US" dirty="0" smtClean="0"/>
                  <a:t> is strictly lower-dimensional to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ℳ</m:t>
                    </m:r>
                  </m:oMath>
                </a14:m>
                <a:r>
                  <a:rPr lang="en-US" dirty="0" smtClean="0"/>
                  <a:t>, hence has measure 0 on both of them.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, effectively making their supports disjoint.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3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9838"/>
                <a:ext cx="10515600" cy="5737125"/>
              </a:xfrm>
            </p:spPr>
            <p:txBody>
              <a:bodyPr/>
              <a:lstStyle/>
              <a:p>
                <a:r>
                  <a:rPr lang="en-US" dirty="0" smtClean="0"/>
                  <a:t>This directly leads to the below.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≈0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</a:rPr>
                      <m:t>𝒙</m:t>
                    </m:r>
                    <m:r>
                      <a:rPr lang="en-US" i="1" smtClean="0">
                        <a:latin typeface="Cambria Math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≈0 </m:t>
                    </m:r>
                  </m:oMath>
                </a14:m>
                <a:r>
                  <a:rPr lang="en-US" dirty="0" smtClean="0"/>
                  <a:t>, so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𝐽𝑆𝐷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𝑙𝑜𝑔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𝑙𝑜𝑔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r>
                      <a:rPr lang="en-US" b="0" i="0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                                   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This shows that JSD (or KL)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will max-out to log2 , even if their respective supports lie arbitrarily close to each other. </a:t>
                </a:r>
              </a:p>
              <a:p>
                <a:r>
                  <a:rPr lang="en-US" dirty="0" smtClean="0"/>
                  <a:t>This leads to 0 gradients making learning the generator impossible.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9838"/>
                <a:ext cx="10515600" cy="5737125"/>
              </a:xfrm>
              <a:blipFill rotWithShape="0">
                <a:blip r:embed="rId2"/>
                <a:stretch>
                  <a:fillRect l="-1043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0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Mode-Collapse a feature of GANs?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frequently encounter mode-collapse during GAN training.</a:t>
                </a:r>
              </a:p>
              <a:p>
                <a:r>
                  <a:rPr lang="en-US" dirty="0" smtClean="0"/>
                  <a:t>To avoid vanishing gradients, when discriminator is optimal below cost function has been suggested for generator update.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Instead of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𝒙</m:t>
                        </m:r>
                        <m:r>
                          <a:rPr lang="en-US" sz="2800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/>
                  <a:t>we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𝒙</m:t>
                        </m:r>
                        <m:r>
                          <a:rPr lang="en-US" sz="3200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3200" i="1">
                        <a:latin typeface="Cambria Math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3200" i="1">
                        <a:latin typeface="Cambria Math" charset="0"/>
                      </a:rPr>
                      <m:t>log</m:t>
                    </m:r>
                    <m:r>
                      <a:rPr lang="en-US" sz="3200" i="1">
                        <a:latin typeface="Cambria Math" charset="0"/>
                      </a:rPr>
                      <m:t>⁡(</m:t>
                    </m:r>
                    <m:r>
                      <a:rPr lang="en-US" sz="3200" i="1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US" sz="3200" i="1">
                        <a:latin typeface="Cambria Math" charset="0"/>
                      </a:rPr>
                      <m:t>)]</m:t>
                    </m:r>
                  </m:oMath>
                </a14:m>
                <a:r>
                  <a:rPr lang="en-US" sz="3600" i="1" dirty="0" smtClean="0">
                    <a:latin typeface="Cambria Math" charset="0"/>
                  </a:rPr>
                  <a:t> =&gt; </a:t>
                </a:r>
                <a:r>
                  <a:rPr lang="en-US" sz="2800" dirty="0"/>
                  <a:t>minimize</a:t>
                </a:r>
                <a:r>
                  <a:rPr lang="en-US" sz="3600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</a:rPr>
                          <m:t>𝒙</m:t>
                        </m:r>
                        <m:r>
                          <a:rPr lang="en-US" sz="3600" i="1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3600" i="1">
                        <a:latin typeface="Cambria Math" charset="0"/>
                      </a:rPr>
                      <m:t>[</m:t>
                    </m:r>
                    <m:r>
                      <a:rPr lang="en-US" sz="3600" b="0" i="1" smtClean="0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600" i="1">
                        <a:latin typeface="Cambria Math" charset="0"/>
                      </a:rPr>
                      <m:t>log</m:t>
                    </m:r>
                    <m:r>
                      <a:rPr lang="en-US" sz="3600" i="1">
                        <a:latin typeface="Cambria Math" charset="0"/>
                      </a:rPr>
                      <m:t>⁡(</m:t>
                    </m:r>
                    <m:r>
                      <a:rPr lang="en-US" sz="3600" i="1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US" sz="3600" i="1">
                        <a:latin typeface="Cambria Math" charset="0"/>
                      </a:rPr>
                      <m:t>)]</m:t>
                    </m:r>
                  </m:oMath>
                </a14:m>
                <a:endParaRPr lang="en-US" sz="3600" i="1" dirty="0" smtClean="0">
                  <a:latin typeface="Cambria Math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But what is the above cost function equivalent to ?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8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879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Mangal</vt:lpstr>
      <vt:lpstr>Arial</vt:lpstr>
      <vt:lpstr>Office Theme</vt:lpstr>
      <vt:lpstr>Theoretical basis for GAN training problems</vt:lpstr>
      <vt:lpstr>PowerPoint Presentation</vt:lpstr>
      <vt:lpstr>Why GAN Training is an Art?</vt:lpstr>
      <vt:lpstr>Some Notation first</vt:lpstr>
      <vt:lpstr>What causes JSD to max out?</vt:lpstr>
      <vt:lpstr>Or is it?</vt:lpstr>
      <vt:lpstr>Perfect Discriminator Theorem</vt:lpstr>
      <vt:lpstr>PowerPoint Presentation</vt:lpstr>
      <vt:lpstr>Is Mode-Collapse a feature of GANs?</vt:lpstr>
      <vt:lpstr>PowerPoint Presentation</vt:lpstr>
      <vt:lpstr>Mode Collapse Example</vt:lpstr>
      <vt:lpstr>References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behind GAN training pains</dc:title>
  <dc:creator>Microsoft Office User</dc:creator>
  <cp:lastModifiedBy>Microsoft Office User</cp:lastModifiedBy>
  <cp:revision>24</cp:revision>
  <dcterms:created xsi:type="dcterms:W3CDTF">2019-11-14T08:34:25Z</dcterms:created>
  <dcterms:modified xsi:type="dcterms:W3CDTF">2019-11-15T00:24:36Z</dcterms:modified>
</cp:coreProperties>
</file>