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3" r:id="rId2"/>
    <p:sldId id="263" r:id="rId3"/>
    <p:sldId id="272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06F-DAE5-4E49-BFC2-A4A6DF9C2E4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8DAFA-29CD-4070-A3D8-ECA35561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1600210"/>
            <a:ext cx="7803728" cy="1779684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3520440"/>
            <a:ext cx="17068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3703319"/>
            <a:ext cx="5365328" cy="59435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" y="457200"/>
            <a:ext cx="1219200" cy="914400"/>
          </a:xfrm>
          <a:prstGeom prst="rect">
            <a:avLst/>
          </a:prstGeom>
        </p:spPr>
      </p:pic>
      <p:pic>
        <p:nvPicPr>
          <p:cNvPr id="11" name="Stagecoach">
            <a:extLst>
              <a:ext uri="{FF2B5EF4-FFF2-40B4-BE49-F238E27FC236}">
                <a16:creationId xmlns:a16="http://schemas.microsoft.com/office/drawing/2014/main" id="{A26612B5-24FF-6E41-901D-FB3602B3B6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02"/>
          <a:stretch/>
        </p:blipFill>
        <p:spPr bwMode="auto">
          <a:xfrm>
            <a:off x="3206496" y="4608578"/>
            <a:ext cx="8985504" cy="18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73152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1" y="1600200"/>
            <a:ext cx="341375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8768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8912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9056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768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8912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9056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5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4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834" y="457200"/>
            <a:ext cx="7316047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6834" y="1600200"/>
            <a:ext cx="7316047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560" y="0"/>
            <a:ext cx="3901440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1121664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73152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9056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0561" y="1600200"/>
            <a:ext cx="341376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0560" y="2103120"/>
            <a:ext cx="3901440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679" y="4114800"/>
            <a:ext cx="11217487" cy="1143000"/>
          </a:xfrm>
        </p:spPr>
        <p:txBody>
          <a:bodyPr anchor="b"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5394960"/>
            <a:ext cx="17068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680" y="5577841"/>
            <a:ext cx="5364481" cy="594357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[Month 00, 0000]</a:t>
            </a:r>
            <a:br>
              <a:rPr lang="en-US" dirty="0"/>
            </a:br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[Presenter Title]</a:t>
            </a:r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31D0059C-D109-154B-9A0F-5AADEDCA264F}"/>
              </a:ext>
            </a:extLst>
          </p:cNvPr>
          <p:cNvSpPr/>
          <p:nvPr/>
        </p:nvSpPr>
        <p:spPr bwMode="hidden">
          <a:xfrm>
            <a:off x="0" y="0"/>
            <a:ext cx="12192000" cy="3977639"/>
          </a:xfrm>
          <a:prstGeom prst="rect">
            <a:avLst/>
          </a:prstGeom>
          <a:solidFill>
            <a:srgbClr val="FFF7E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350"/>
          </a:p>
        </p:txBody>
      </p:sp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4" y="457200"/>
            <a:ext cx="1219200" cy="914400"/>
          </a:xfrm>
          <a:prstGeom prst="rect">
            <a:avLst/>
          </a:prstGeom>
        </p:spPr>
      </p:pic>
      <p:pic>
        <p:nvPicPr>
          <p:cNvPr id="5" name="Stagecoach">
            <a:extLst>
              <a:ext uri="{FF2B5EF4-FFF2-40B4-BE49-F238E27FC236}">
                <a16:creationId xmlns:a16="http://schemas.microsoft.com/office/drawing/2014/main" id="{2B4A41CF-69FE-814B-B7AA-8E3333F98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6"/>
          <a:stretch/>
        </p:blipFill>
        <p:spPr bwMode="auto">
          <a:xfrm>
            <a:off x="0" y="1754506"/>
            <a:ext cx="1182624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457200"/>
            <a:ext cx="1219200" cy="914400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/>
        </p:nvSpPr>
        <p:spPr>
          <a:xfrm>
            <a:off x="487679" y="1600202"/>
            <a:ext cx="11217487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4341847"/>
            <a:ext cx="341376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1471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8800"/>
            <a:ext cx="536448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/>
        </p:nvCxnSpPr>
        <p:spPr bwMode="hidden">
          <a:xfrm>
            <a:off x="6339840" y="1600200"/>
            <a:ext cx="5364480" cy="0"/>
          </a:xfrm>
          <a:prstGeom prst="line">
            <a:avLst/>
          </a:prstGeom>
          <a:ln w="19050" cap="flat">
            <a:solidFill>
              <a:srgbClr val="FFC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828802"/>
            <a:ext cx="11217487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1600202"/>
            <a:ext cx="1121664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600202"/>
            <a:ext cx="73152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0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0562" y="1600200"/>
            <a:ext cx="3414605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1" y="1600200"/>
            <a:ext cx="73151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600200"/>
            <a:ext cx="11216640" cy="4572000"/>
          </a:xfrm>
          <a:prstGeom prst="rect">
            <a:avLst/>
          </a:prstGeom>
        </p:spPr>
        <p:txBody>
          <a:bodyPr vert="horz" lIns="0" tIns="0" rIns="0" bIns="0" spcCol="36576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69E600E-21C9-4903-9BFA-AF47AC8B5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199" y="2971800"/>
            <a:ext cx="10048461" cy="15544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Wells Fargo Technology Hackathon 2022</a:t>
            </a:r>
            <a:br>
              <a:rPr lang="en-US" smtClean="0"/>
            </a:br>
            <a:r>
              <a:rPr lang="en-US" smtClean="0">
                <a:solidFill>
                  <a:schemeClr val="accent1"/>
                </a:solidFill>
              </a:rPr>
              <a:t>Name Pronunciation Tool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199" y="4937759"/>
            <a:ext cx="5943599" cy="1024501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Wells Fargo Sans" panose="020B0503020203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7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01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-171450" algn="l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Wells Fargo Sans" panose="020B0503020203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Zion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May 2022</a:t>
            </a:r>
          </a:p>
          <a:p>
            <a:endParaRPr lang="en-US" sz="180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8" y="4208105"/>
            <a:ext cx="3456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>
          <a:xfrm>
            <a:off x="3718560" y="868680"/>
            <a:ext cx="4648200" cy="502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2057" name="Rounded Rectangle 2056"/>
          <p:cNvSpPr/>
          <p:nvPr/>
        </p:nvSpPr>
        <p:spPr>
          <a:xfrm>
            <a:off x="6281279" y="1051560"/>
            <a:ext cx="1803486" cy="463296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148325" y="1182432"/>
            <a:ext cx="2167053" cy="14750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5" name="Can 4"/>
          <p:cNvSpPr/>
          <p:nvPr/>
        </p:nvSpPr>
        <p:spPr>
          <a:xfrm>
            <a:off x="3886199" y="1267886"/>
            <a:ext cx="2228851" cy="2486023"/>
          </a:xfrm>
          <a:prstGeom prst="ca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CBEFCE-94B2-5643-A065-2BCF49A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34" y="244332"/>
            <a:ext cx="11780940" cy="745393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4000" dirty="0" smtClean="0"/>
              <a:t>High Level Flow – Name Pronunciation Tool </a:t>
            </a:r>
            <a:endParaRPr lang="en-US" sz="4000" dirty="0"/>
          </a:p>
        </p:txBody>
      </p:sp>
      <p:pic>
        <p:nvPicPr>
          <p:cNvPr id="2050" name="Picture 2" descr="Introducing Blob Storage In Az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42" y="2764613"/>
            <a:ext cx="1737819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25" y="1835952"/>
            <a:ext cx="1094109" cy="951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1950" y="1412654"/>
            <a:ext cx="14573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 smtClean="0"/>
              <a:t> Data Storage</a:t>
            </a:r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1" y="3288221"/>
            <a:ext cx="804863" cy="804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4" y="1286881"/>
            <a:ext cx="1224017" cy="1224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160" y="1412155"/>
            <a:ext cx="600012" cy="89721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endCxn id="18" idx="2"/>
          </p:cNvCxnSpPr>
          <p:nvPr/>
        </p:nvCxnSpPr>
        <p:spPr>
          <a:xfrm flipV="1">
            <a:off x="1231852" y="2657475"/>
            <a:ext cx="0" cy="757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315378" y="1658875"/>
            <a:ext cx="1854619" cy="53406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3152938" y="2273681"/>
            <a:ext cx="1105734" cy="923345"/>
          </a:xfrm>
          <a:prstGeom prst="bentConnector3">
            <a:avLst>
              <a:gd name="adj1" fmla="val 9961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12" descr="Machine Learning Model Icon, HD Png Download , Transparent Png Image -  PNGi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27" y="3690652"/>
            <a:ext cx="850699" cy="92159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333927" y="4865033"/>
            <a:ext cx="17508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 smtClean="0"/>
              <a:t>Machine Learning Algorithm</a:t>
            </a:r>
            <a:endParaRPr lang="en-US" sz="16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822" y="1329580"/>
            <a:ext cx="1419048" cy="1409524"/>
          </a:xfrm>
          <a:prstGeom prst="rect">
            <a:avLst/>
          </a:prstGeom>
        </p:spPr>
      </p:pic>
      <p:cxnSp>
        <p:nvCxnSpPr>
          <p:cNvPr id="2049" name="Elbow Connector 2048"/>
          <p:cNvCxnSpPr/>
          <p:nvPr/>
        </p:nvCxnSpPr>
        <p:spPr>
          <a:xfrm rot="16200000" flipH="1">
            <a:off x="4796330" y="2513663"/>
            <a:ext cx="726725" cy="318136"/>
          </a:xfrm>
          <a:prstGeom prst="bentConnector3">
            <a:avLst>
              <a:gd name="adj1" fmla="val -33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3" name="Elbow Connector 2052"/>
          <p:cNvCxnSpPr/>
          <p:nvPr/>
        </p:nvCxnSpPr>
        <p:spPr>
          <a:xfrm flipV="1">
            <a:off x="5318761" y="2192935"/>
            <a:ext cx="1146962" cy="372589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Elbow Connector 2054"/>
          <p:cNvCxnSpPr>
            <a:endCxn id="28" idx="0"/>
          </p:cNvCxnSpPr>
          <p:nvPr/>
        </p:nvCxnSpPr>
        <p:spPr>
          <a:xfrm>
            <a:off x="5318761" y="2764613"/>
            <a:ext cx="1682916" cy="926039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384979" y="1455413"/>
            <a:ext cx="2167053" cy="14750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388" y="1559862"/>
            <a:ext cx="1224017" cy="122401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1814" y="1685136"/>
            <a:ext cx="600012" cy="897214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V="1">
            <a:off x="8366760" y="2026920"/>
            <a:ext cx="1018219" cy="30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7342" y="3818342"/>
            <a:ext cx="1096453" cy="1343457"/>
          </a:xfrm>
          <a:prstGeom prst="rect">
            <a:avLst/>
          </a:prstGeom>
        </p:spPr>
      </p:pic>
      <p:cxnSp>
        <p:nvCxnSpPr>
          <p:cNvPr id="57" name="Elbow Connector 56"/>
          <p:cNvCxnSpPr/>
          <p:nvPr/>
        </p:nvCxnSpPr>
        <p:spPr>
          <a:xfrm>
            <a:off x="8366760" y="4223040"/>
            <a:ext cx="1490582" cy="38920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/>
          <p:cNvSpPr txBox="1"/>
          <p:nvPr/>
        </p:nvSpPr>
        <p:spPr>
          <a:xfrm>
            <a:off x="307975" y="4223040"/>
            <a:ext cx="280098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Wells Fargo employees and contingent </a:t>
            </a:r>
            <a:r>
              <a:rPr lang="en-US" sz="1600" dirty="0" smtClean="0"/>
              <a:t>workers entering custom pronunciation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8976360" y="3005067"/>
            <a:ext cx="302453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/>
              <a:t>Wells Fargo employees and contingent </a:t>
            </a:r>
            <a:r>
              <a:rPr lang="en-US" sz="1600" dirty="0" smtClean="0"/>
              <a:t>workers can hear and practice custom pronunciation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976360" y="5236410"/>
            <a:ext cx="302453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dirty="0" smtClean="0"/>
              <a:t>Simple reporting like how many people used this name pronunciation too.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728383" y="1116220"/>
            <a:ext cx="14952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 smtClean="0"/>
              <a:t>API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51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BEFCE-94B2-5643-A065-2BCF49A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34" y="244332"/>
            <a:ext cx="11780940" cy="745393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4000" dirty="0" smtClean="0"/>
              <a:t>Technology Stack – Name Pronunciation Tool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630680" y="1615440"/>
            <a:ext cx="85039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788920" y="1493520"/>
            <a:ext cx="4861560" cy="4862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Microsoft .NET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Azure SQL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Azure Blog Storage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Java Script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Python Flask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/>
              <a:t>OpenCV</a:t>
            </a:r>
            <a:endParaRPr lang="en-US" sz="2000" dirty="0" smtClean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API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smtClean="0"/>
              <a:t>GTTS</a:t>
            </a:r>
            <a:endParaRPr lang="en-US" sz="2000" dirty="0" smtClean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/>
              <a:t>OKTA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0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0" y="3028950"/>
            <a:ext cx="56769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4400" dirty="0" smtClean="0">
                <a:solidFill>
                  <a:schemeClr val="tx2"/>
                </a:solidFill>
              </a:rPr>
              <a:t>Thank You 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EB691E"/>
      </a:accent1>
      <a:accent2>
        <a:srgbClr val="D73F26"/>
      </a:accent2>
      <a:accent3>
        <a:srgbClr val="C83255"/>
      </a:accent3>
      <a:accent4>
        <a:srgbClr val="AA1E87"/>
      </a:accent4>
      <a:accent5>
        <a:srgbClr val="823291"/>
      </a:accent5>
      <a:accent6>
        <a:srgbClr val="5A469B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/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CD41"/>
    </a:custClr>
    <a:custClr name="WF Yellow Tint 1">
      <a:srgbClr val="FFDC78"/>
    </a:custClr>
    <a:custClr name="WF Yellow Tint 2">
      <a:srgbClr val="FFE6A0"/>
    </a:custClr>
    <a:custClr name="WF Yellow Tint 3">
      <a:srgbClr val="FFF0C8"/>
    </a:custClr>
    <a:custClr name="WF Yellow Tint 4">
      <a:srgbClr val="FFF7E2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1">
      <a:srgbClr val="FFC5A3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1">
      <a:srgbClr val="FFB1A6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1">
      <a:srgbClr val="FFA6BE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1">
      <a:srgbClr val="F2A5DC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1">
      <a:srgbClr val="E5A2F2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1">
      <a:srgbClr val="BFB3F2"/>
    </a:custClr>
  </a:custClrLst>
  <a:extLst>
    <a:ext uri="{05A4C25C-085E-4340-85A3-A5531E510DB2}">
      <thm15:themeFamily xmlns:thm15="http://schemas.microsoft.com/office/thememl/2012/main" name="WF 4x3 WFSans Embedded PowerPoint 14Jan2019" id="{37235440-38E2-4781-A1D6-A9CBFAD5DBC4}" vid="{EC9BF043-F230-4E7C-8BC9-60E3895A76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Wells Fargo Sans</vt:lpstr>
      <vt:lpstr>Wells Fargo Sans Display</vt:lpstr>
      <vt:lpstr>Wells Fargo 2019</vt:lpstr>
      <vt:lpstr>PowerPoint Presentation</vt:lpstr>
      <vt:lpstr>High Level Flow – Name Pronunciation Tool </vt:lpstr>
      <vt:lpstr>Technology Stack – Name Pronunciation Tool </vt:lpstr>
      <vt:lpstr>PowerPoint Presentation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 Technology Hackathon 2021 Inner Sourcing Platform</dc:title>
  <dc:creator>Ravikumar.Gokanakonda@wellsfargo.com</dc:creator>
  <cp:lastModifiedBy>Ravi Kumar G</cp:lastModifiedBy>
  <cp:revision>103</cp:revision>
  <dcterms:created xsi:type="dcterms:W3CDTF">2019-04-14T08:19:00Z</dcterms:created>
  <dcterms:modified xsi:type="dcterms:W3CDTF">2022-05-16T10:11:25Z</dcterms:modified>
</cp:coreProperties>
</file>