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4" d="100"/>
          <a:sy n="94" d="100"/>
        </p:scale>
        <p:origin x="-12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6312" y="1"/>
            <a:ext cx="1367688" cy="105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85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6600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5722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0124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47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1514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4043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5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355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477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74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7A51-0CB9-434D-9136-A7DD13B20722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461" y="121077"/>
            <a:ext cx="1755139" cy="135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67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CODD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051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stored in a database must be independent of the applications </a:t>
            </a:r>
            <a:r>
              <a:rPr lang="en-US" dirty="0" smtClean="0"/>
              <a:t>that access </a:t>
            </a:r>
            <a:r>
              <a:rPr lang="en-US" dirty="0"/>
              <a:t>the database. </a:t>
            </a:r>
          </a:p>
          <a:p>
            <a:r>
              <a:rPr lang="en-US" dirty="0" smtClean="0"/>
              <a:t>Any </a:t>
            </a:r>
            <a:r>
              <a:rPr lang="en-US" dirty="0"/>
              <a:t>change in </a:t>
            </a:r>
            <a:r>
              <a:rPr lang="en-US" dirty="0" smtClean="0"/>
              <a:t>the physical </a:t>
            </a:r>
            <a:r>
              <a:rPr lang="en-US" dirty="0"/>
              <a:t>structure </a:t>
            </a:r>
            <a:r>
              <a:rPr lang="en-US" dirty="0" smtClean="0"/>
              <a:t>of a database must not </a:t>
            </a:r>
            <a:r>
              <a:rPr lang="en-US" dirty="0"/>
              <a:t>have </a:t>
            </a:r>
            <a:r>
              <a:rPr lang="en-US" dirty="0" smtClean="0"/>
              <a:t>an applications.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8: Physical </a:t>
            </a:r>
            <a:r>
              <a:rPr lang="en-US" dirty="0" smtClean="0">
                <a:effectLst/>
              </a:rPr>
              <a:t>Data 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327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logical </a:t>
            </a:r>
            <a:r>
              <a:rPr lang="en-US" dirty="0"/>
              <a:t>data </a:t>
            </a:r>
            <a:r>
              <a:rPr lang="en-US" dirty="0" smtClean="0"/>
              <a:t>in </a:t>
            </a:r>
            <a:r>
              <a:rPr lang="en-US" dirty="0"/>
              <a:t>a database </a:t>
            </a:r>
            <a:r>
              <a:rPr lang="en-US" dirty="0" smtClean="0"/>
              <a:t>must </a:t>
            </a:r>
            <a:r>
              <a:rPr lang="en-US" dirty="0"/>
              <a:t>be independent of its user’s view </a:t>
            </a:r>
            <a:r>
              <a:rPr lang="en-US" dirty="0" smtClean="0"/>
              <a:t>(</a:t>
            </a:r>
            <a:r>
              <a:rPr lang="en-US" dirty="0"/>
              <a:t>application). Any change in logical data must not </a:t>
            </a:r>
            <a:r>
              <a:rPr lang="en-US" dirty="0" smtClean="0"/>
              <a:t>affect the applications using it. </a:t>
            </a:r>
            <a:endParaRPr lang="en-US" dirty="0"/>
          </a:p>
          <a:p>
            <a:r>
              <a:rPr lang="en-US" dirty="0"/>
              <a:t>For example, if two tables are merged or one is split into two different tables, </a:t>
            </a:r>
            <a:r>
              <a:rPr lang="en-US" dirty="0" smtClean="0"/>
              <a:t>there </a:t>
            </a:r>
            <a:r>
              <a:rPr lang="en-US" dirty="0"/>
              <a:t>should be no impact </a:t>
            </a:r>
            <a:r>
              <a:rPr lang="en-US" dirty="0" smtClean="0"/>
              <a:t>or change </a:t>
            </a:r>
            <a:r>
              <a:rPr lang="en-US" dirty="0"/>
              <a:t>on </a:t>
            </a:r>
            <a:r>
              <a:rPr lang="en-US" dirty="0" smtClean="0"/>
              <a:t>the user </a:t>
            </a:r>
            <a:r>
              <a:rPr lang="en-US" dirty="0"/>
              <a:t>application. This is one of the </a:t>
            </a:r>
            <a:r>
              <a:rPr lang="en-US" dirty="0" smtClean="0"/>
              <a:t>most </a:t>
            </a:r>
            <a:r>
              <a:rPr lang="en-US" dirty="0"/>
              <a:t>difficult rule to apply.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9: Logical 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Data 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26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database </a:t>
            </a:r>
            <a:r>
              <a:rPr lang="en-US" dirty="0"/>
              <a:t>must be independent of the application </a:t>
            </a:r>
            <a:r>
              <a:rPr lang="en-US" dirty="0" smtClean="0"/>
              <a:t>that </a:t>
            </a:r>
            <a:r>
              <a:rPr lang="en-US" dirty="0"/>
              <a:t>uses </a:t>
            </a:r>
            <a:r>
              <a:rPr lang="en-US" dirty="0" smtClean="0"/>
              <a:t>it</a:t>
            </a:r>
            <a:r>
              <a:rPr lang="en-US" dirty="0"/>
              <a:t>. All its integrity </a:t>
            </a:r>
          </a:p>
          <a:p>
            <a:r>
              <a:rPr lang="en-US" dirty="0"/>
              <a:t>constraints can be independently modified without the need of any change in the </a:t>
            </a:r>
          </a:p>
          <a:p>
            <a:r>
              <a:rPr lang="en-US" dirty="0"/>
              <a:t>application. This rule makes </a:t>
            </a:r>
            <a:r>
              <a:rPr lang="en-US" dirty="0" smtClean="0"/>
              <a:t>a 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 database </a:t>
            </a:r>
            <a:r>
              <a:rPr lang="en-US" dirty="0"/>
              <a:t>independent of the </a:t>
            </a:r>
            <a:r>
              <a:rPr lang="en-US" dirty="0" smtClean="0"/>
              <a:t>front-end    application and </a:t>
            </a:r>
            <a:r>
              <a:rPr lang="en-US" dirty="0"/>
              <a:t>its </a:t>
            </a:r>
            <a:r>
              <a:rPr lang="en-US" dirty="0" smtClean="0"/>
              <a:t>interface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10: Integrity </a:t>
            </a:r>
            <a:r>
              <a:rPr lang="en-US" dirty="0" smtClean="0">
                <a:effectLst/>
              </a:rPr>
              <a:t>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782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 end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user </a:t>
            </a:r>
            <a:r>
              <a:rPr lang="en-US" dirty="0"/>
              <a:t>must not be able to see that the data is distributed over various </a:t>
            </a:r>
            <a:r>
              <a:rPr lang="en-US" dirty="0" smtClean="0"/>
              <a:t>locations</a:t>
            </a:r>
            <a:r>
              <a:rPr lang="en-US" dirty="0"/>
              <a:t>. </a:t>
            </a:r>
            <a:r>
              <a:rPr lang="en-US" dirty="0" smtClean="0"/>
              <a:t>Users </a:t>
            </a:r>
            <a:r>
              <a:rPr lang="en-US" dirty="0"/>
              <a:t>should always get the impression that </a:t>
            </a:r>
            <a:r>
              <a:rPr lang="en-US" dirty="0" smtClean="0"/>
              <a:t>the data </a:t>
            </a:r>
            <a:r>
              <a:rPr lang="en-US" dirty="0"/>
              <a:t>is located at one </a:t>
            </a:r>
            <a:r>
              <a:rPr lang="en-US" dirty="0" smtClean="0"/>
              <a:t>site </a:t>
            </a:r>
            <a:r>
              <a:rPr lang="en-US" dirty="0"/>
              <a:t>only. This rule has been </a:t>
            </a:r>
          </a:p>
          <a:p>
            <a:r>
              <a:rPr lang="en-US" dirty="0" smtClean="0"/>
              <a:t>Regarded as the foundation </a:t>
            </a:r>
            <a:r>
              <a:rPr lang="en-US" dirty="0"/>
              <a:t>of distributed database </a:t>
            </a:r>
            <a:r>
              <a:rPr lang="en-US" dirty="0" smtClean="0"/>
              <a:t>systems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11: </a:t>
            </a:r>
            <a:r>
              <a:rPr lang="en-US" dirty="0" smtClean="0">
                <a:effectLst/>
              </a:rPr>
              <a:t>Distribution 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22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If </a:t>
            </a:r>
            <a:r>
              <a:rPr lang="en-US" dirty="0"/>
              <a:t>a system has an interface that provides access to </a:t>
            </a:r>
            <a:r>
              <a:rPr lang="en-US" dirty="0" smtClean="0"/>
              <a:t>low-level </a:t>
            </a:r>
            <a:r>
              <a:rPr lang="en-US" dirty="0"/>
              <a:t>records, </a:t>
            </a:r>
            <a:r>
              <a:rPr lang="en-US" dirty="0" smtClean="0"/>
              <a:t>then </a:t>
            </a:r>
            <a:r>
              <a:rPr lang="en-US" dirty="0"/>
              <a:t>the </a:t>
            </a:r>
            <a:r>
              <a:rPr lang="en-US" dirty="0" smtClean="0"/>
              <a:t>interface 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must not </a:t>
            </a:r>
            <a:r>
              <a:rPr lang="en-US" dirty="0"/>
              <a:t>be able to subvert the system and bypass security and </a:t>
            </a:r>
            <a:r>
              <a:rPr lang="en-US" dirty="0" smtClean="0"/>
              <a:t>integrity </a:t>
            </a:r>
            <a:r>
              <a:rPr lang="en-US" dirty="0"/>
              <a:t>constraints.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12: </a:t>
            </a:r>
            <a:r>
              <a:rPr lang="en-US" dirty="0" smtClean="0">
                <a:effectLst/>
              </a:rPr>
              <a:t>Non-Subversion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080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The ER model defines the conceptual view of a database. It works around real-world entities and the associations among them. At view level, the ER model is considered a good option for designing databases.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E-R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981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can be a real-world object, either animate or inanimate, that can be easily identifiable. For example, in a school database, students, teachers, classes, and courses offered can be considered as entities. All these entities have some attributes or properties that give them their identity.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4487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set is a collection of similar types of entities. An entity set may contain entities with attribute sharing similar values. For example, a Students set may contain all the students of a school; likewise a Teachers set may contain all the teachers of a school from all faculties. Entity sets need not be disjoint.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58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are represented by means of their properties, called </a:t>
            </a:r>
            <a:r>
              <a:rPr lang="en-US" b="1" dirty="0"/>
              <a:t>attributes</a:t>
            </a:r>
            <a:r>
              <a:rPr lang="en-US" dirty="0"/>
              <a:t>. All attributes have values. For example, a student entity may have name, class, and age as attributes.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153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exists a domain or range of values that can be assigned to attributes. For example, a student's name cannot be a numeric value. It has to be alphabetic. A student's age cannot be negative,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1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rules can be applied on </a:t>
            </a:r>
            <a:r>
              <a:rPr lang="en-US" dirty="0" smtClean="0"/>
              <a:t>any database system </a:t>
            </a:r>
            <a:r>
              <a:rPr lang="en-US" dirty="0"/>
              <a:t>that </a:t>
            </a:r>
          </a:p>
          <a:p>
            <a:r>
              <a:rPr lang="en-US" dirty="0"/>
              <a:t>manages </a:t>
            </a:r>
            <a:r>
              <a:rPr lang="en-US" dirty="0" smtClean="0"/>
              <a:t>stored data using </a:t>
            </a:r>
            <a:r>
              <a:rPr lang="en-US" dirty="0"/>
              <a:t>only its relational capabilities. This is a foundation rule, </a:t>
            </a:r>
            <a:r>
              <a:rPr lang="en-US" dirty="0" smtClean="0"/>
              <a:t>which </a:t>
            </a:r>
            <a:endParaRPr lang="en-US" dirty="0"/>
          </a:p>
          <a:p>
            <a:r>
              <a:rPr lang="en-US" dirty="0"/>
              <a:t>acts as a </a:t>
            </a:r>
          </a:p>
          <a:p>
            <a:r>
              <a:rPr lang="en-US" dirty="0"/>
              <a:t>base for all the other rules.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654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attribute</a:t>
            </a:r>
            <a:r>
              <a:rPr lang="en-US" dirty="0"/>
              <a:t> − Simple attributes are atomic values, which cannot be divided further. For example, a student's phone number is an atomic value of 10 digits</a:t>
            </a:r>
            <a:r>
              <a:rPr lang="en-US" dirty="0" smtClean="0"/>
              <a:t>.</a:t>
            </a:r>
          </a:p>
          <a:p>
            <a:r>
              <a:rPr lang="en-US" b="1" dirty="0"/>
              <a:t>Composite attribute</a:t>
            </a:r>
            <a:r>
              <a:rPr lang="en-US" dirty="0"/>
              <a:t> − Composite attributes are made of more than one simple attribute. For example, a student's complete name may have </a:t>
            </a:r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Attributes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726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Derived attribute</a:t>
            </a:r>
            <a:r>
              <a:rPr lang="en-US" dirty="0"/>
              <a:t> − Derived attributes are the attributes that do not exist in the physical database, but their values are derived from other attributes present in the database. For example, </a:t>
            </a:r>
            <a:r>
              <a:rPr lang="en-US" dirty="0" err="1" smtClean="0"/>
              <a:t>average_salary</a:t>
            </a:r>
            <a:r>
              <a:rPr lang="en-US" dirty="0" smtClean="0"/>
              <a:t> </a:t>
            </a:r>
            <a:r>
              <a:rPr lang="en-US" dirty="0"/>
              <a:t>in a department should not be saved directly in the database, instead it can be derived. For another example, age can be derived from </a:t>
            </a:r>
            <a:r>
              <a:rPr lang="en-US" dirty="0" err="1"/>
              <a:t>data_of_birth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78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Single-value </a:t>
            </a:r>
            <a:r>
              <a:rPr lang="en-US" b="1" dirty="0"/>
              <a:t>attribute</a:t>
            </a:r>
            <a:r>
              <a:rPr lang="en-US" dirty="0"/>
              <a:t> − Single-value attributes contain single value. For example − </a:t>
            </a:r>
            <a:r>
              <a:rPr lang="en-US" dirty="0" err="1"/>
              <a:t>Social_Security_Number</a:t>
            </a:r>
            <a:r>
              <a:rPr lang="en-US" dirty="0"/>
              <a:t>.</a:t>
            </a:r>
          </a:p>
          <a:p>
            <a:r>
              <a:rPr lang="en-US" b="1" dirty="0"/>
              <a:t>Multi-value attribute</a:t>
            </a:r>
            <a:r>
              <a:rPr lang="en-US" dirty="0"/>
              <a:t> − Multi-value attributes may contain more than one values. For example, a person can have more than one phone number, </a:t>
            </a:r>
            <a:r>
              <a:rPr lang="en-US" dirty="0" err="1"/>
              <a:t>email_address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7810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association among entities is called a relationship. For example, an employee </a:t>
            </a:r>
            <a:r>
              <a:rPr lang="en-US" b="1" dirty="0" err="1"/>
              <a:t>works_at</a:t>
            </a:r>
            <a:r>
              <a:rPr lang="en-US" dirty="0"/>
              <a:t> a department, a student </a:t>
            </a:r>
            <a:r>
              <a:rPr lang="en-US" b="1" dirty="0"/>
              <a:t>enrolls</a:t>
            </a:r>
            <a:r>
              <a:rPr lang="en-US" dirty="0"/>
              <a:t> in a course. Here, </a:t>
            </a:r>
            <a:r>
              <a:rPr lang="en-US" dirty="0" err="1"/>
              <a:t>Works_at</a:t>
            </a:r>
            <a:r>
              <a:rPr lang="en-US" dirty="0"/>
              <a:t> and Enrolls are called relationships.</a:t>
            </a:r>
          </a:p>
          <a:p>
            <a:r>
              <a:rPr lang="en-US" b="1" dirty="0"/>
              <a:t>Relationship Set</a:t>
            </a:r>
          </a:p>
          <a:p>
            <a:r>
              <a:rPr lang="en-US" dirty="0"/>
              <a:t>A set of relationships of similar type is called a relationship set. Like entities, a relationship too can have attributes. These attributes are called </a:t>
            </a:r>
            <a:r>
              <a:rPr lang="en-US" b="1" dirty="0"/>
              <a:t>descriptive attributes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8422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Cardinality</a:t>
            </a:r>
            <a:r>
              <a:rPr lang="en-US" dirty="0"/>
              <a:t> defines the number of entities in one entity set, which can be associated with the number of entities of other set via relationship set.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326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stored in a database, may it be user data or </a:t>
            </a:r>
            <a:r>
              <a:rPr lang="en-US" dirty="0" smtClean="0"/>
              <a:t>metadata, must </a:t>
            </a:r>
            <a:r>
              <a:rPr lang="en-US" dirty="0"/>
              <a:t>be a value </a:t>
            </a:r>
            <a:r>
              <a:rPr lang="en-US" dirty="0" smtClean="0"/>
              <a:t>of </a:t>
            </a:r>
            <a:r>
              <a:rPr lang="en-US" dirty="0"/>
              <a:t>some table cell. </a:t>
            </a:r>
          </a:p>
          <a:p>
            <a:pPr marL="109728" indent="0">
              <a:buNone/>
            </a:pPr>
            <a:r>
              <a:rPr lang="en-US" dirty="0" smtClean="0"/>
              <a:t>  Everything </a:t>
            </a:r>
            <a:r>
              <a:rPr lang="en-US" dirty="0"/>
              <a:t>in a database must be stored in </a:t>
            </a:r>
          </a:p>
          <a:p>
            <a:pPr marL="109728" indent="0">
              <a:buNone/>
            </a:pPr>
            <a:r>
              <a:rPr lang="en-US" dirty="0" smtClean="0"/>
              <a:t>  a table format. 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Rule 1: </a:t>
            </a:r>
            <a:r>
              <a:rPr lang="en-US" dirty="0" smtClean="0">
                <a:effectLst/>
              </a:rPr>
              <a:t>Information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0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dirty="0"/>
              <a:t>single data </a:t>
            </a:r>
            <a:r>
              <a:rPr lang="en-US" dirty="0" smtClean="0"/>
              <a:t>element </a:t>
            </a:r>
            <a:r>
              <a:rPr lang="en-US" dirty="0"/>
              <a:t>(value) is guaranteed to be accessible logically with </a:t>
            </a:r>
            <a:r>
              <a:rPr lang="en-US" dirty="0" smtClean="0"/>
              <a:t>a combination   </a:t>
            </a:r>
            <a:r>
              <a:rPr lang="en-US" dirty="0"/>
              <a:t>of   </a:t>
            </a:r>
            <a:r>
              <a:rPr lang="en-US" dirty="0" smtClean="0"/>
              <a:t>table-name</a:t>
            </a:r>
            <a:r>
              <a:rPr lang="en-US" dirty="0"/>
              <a:t>,   </a:t>
            </a:r>
            <a:r>
              <a:rPr lang="en-US" dirty="0" smtClean="0"/>
              <a:t>primary-key   </a:t>
            </a:r>
            <a:r>
              <a:rPr lang="en-US" dirty="0"/>
              <a:t>(row   </a:t>
            </a:r>
            <a:r>
              <a:rPr lang="en-US" dirty="0" smtClean="0"/>
              <a:t>value), and   attribute-name (</a:t>
            </a:r>
            <a:r>
              <a:rPr lang="en-US" dirty="0"/>
              <a:t>column value). No other means, such as pointers, can be used to access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2: Guaranteed Access </a:t>
            </a:r>
            <a:r>
              <a:rPr lang="en-US" dirty="0" smtClean="0">
                <a:effectLst/>
              </a:rPr>
              <a:t>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95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NULL values in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database </a:t>
            </a:r>
            <a:r>
              <a:rPr lang="en-US" dirty="0"/>
              <a:t>must be given a systematic </a:t>
            </a:r>
            <a:r>
              <a:rPr lang="en-US" dirty="0" smtClean="0"/>
              <a:t>and </a:t>
            </a:r>
            <a:r>
              <a:rPr lang="en-US" dirty="0"/>
              <a:t>uniform </a:t>
            </a:r>
            <a:r>
              <a:rPr lang="en-US" dirty="0" smtClean="0"/>
              <a:t>treatment</a:t>
            </a:r>
            <a:r>
              <a:rPr lang="en-US" dirty="0"/>
              <a:t>. </a:t>
            </a:r>
          </a:p>
          <a:p>
            <a:r>
              <a:rPr lang="en-US" dirty="0"/>
              <a:t>This is a very important rule because a </a:t>
            </a:r>
          </a:p>
          <a:p>
            <a:pPr marL="109728" indent="0">
              <a:buNone/>
            </a:pPr>
            <a:r>
              <a:rPr lang="en-US" dirty="0" smtClean="0"/>
              <a:t>   NULL </a:t>
            </a:r>
            <a:r>
              <a:rPr lang="en-US" dirty="0"/>
              <a:t>can be interpreted as </a:t>
            </a:r>
            <a:r>
              <a:rPr lang="en-US" dirty="0" smtClean="0"/>
              <a:t>one </a:t>
            </a:r>
            <a:r>
              <a:rPr lang="en-US" dirty="0"/>
              <a:t>the following: data is missing, data </a:t>
            </a:r>
            <a:r>
              <a:rPr lang="en-US" dirty="0" smtClean="0"/>
              <a:t>is </a:t>
            </a:r>
            <a:r>
              <a:rPr lang="en-US" dirty="0"/>
              <a:t>not known, </a:t>
            </a:r>
          </a:p>
          <a:p>
            <a:pPr marL="109728" indent="0">
              <a:buNone/>
            </a:pPr>
            <a:r>
              <a:rPr lang="en-US" dirty="0" smtClean="0"/>
              <a:t> or data </a:t>
            </a:r>
            <a:r>
              <a:rPr lang="en-US" dirty="0"/>
              <a:t>is not </a:t>
            </a:r>
            <a:r>
              <a:rPr lang="en-US" dirty="0" smtClean="0"/>
              <a:t>applicable.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3: Systematic Treatment of NULL </a:t>
            </a:r>
            <a:r>
              <a:rPr lang="en-US" dirty="0" smtClean="0">
                <a:effectLst/>
              </a:rPr>
              <a:t>Values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002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structure description of </a:t>
            </a:r>
            <a:r>
              <a:rPr lang="en-US" dirty="0" smtClean="0"/>
              <a:t>the </a:t>
            </a:r>
            <a:r>
              <a:rPr lang="en-US" dirty="0"/>
              <a:t>entire </a:t>
            </a:r>
            <a:r>
              <a:rPr lang="en-US" dirty="0" smtClean="0"/>
              <a:t>database </a:t>
            </a:r>
            <a:r>
              <a:rPr lang="en-US" dirty="0"/>
              <a:t>must be stored in an online </a:t>
            </a:r>
            <a:r>
              <a:rPr lang="en-US" dirty="0" smtClean="0"/>
              <a:t>catalog</a:t>
            </a:r>
            <a:r>
              <a:rPr lang="en-US" dirty="0"/>
              <a:t>, </a:t>
            </a:r>
          </a:p>
          <a:p>
            <a:r>
              <a:rPr lang="en-US" dirty="0"/>
              <a:t>known </a:t>
            </a:r>
            <a:r>
              <a:rPr lang="en-US" dirty="0" smtClean="0"/>
              <a:t>as data dictionary, </a:t>
            </a:r>
            <a:r>
              <a:rPr lang="en-US" dirty="0"/>
              <a:t>which can be </a:t>
            </a:r>
            <a:r>
              <a:rPr lang="en-US" dirty="0" smtClean="0"/>
              <a:t>accessed by authorized </a:t>
            </a:r>
            <a:r>
              <a:rPr lang="en-US" dirty="0"/>
              <a:t>users. </a:t>
            </a:r>
          </a:p>
          <a:p>
            <a:r>
              <a:rPr lang="en-US" dirty="0" smtClean="0"/>
              <a:t>Users </a:t>
            </a:r>
            <a:r>
              <a:rPr lang="en-US" dirty="0"/>
              <a:t>can use the same query language to access the catalog which they use to </a:t>
            </a:r>
            <a:r>
              <a:rPr lang="en-US" dirty="0" smtClean="0"/>
              <a:t>access </a:t>
            </a:r>
            <a:r>
              <a:rPr lang="en-US" dirty="0"/>
              <a:t>the database itself.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4: Active </a:t>
            </a:r>
            <a:r>
              <a:rPr lang="en-US" dirty="0" smtClean="0">
                <a:effectLst/>
              </a:rPr>
              <a:t>Online Catalog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87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smtClean="0"/>
              <a:t>database can </a:t>
            </a:r>
            <a:r>
              <a:rPr lang="en-US" dirty="0"/>
              <a:t>only be accessed </a:t>
            </a:r>
          </a:p>
          <a:p>
            <a:pPr marL="109728" indent="0">
              <a:buNone/>
            </a:pPr>
            <a:r>
              <a:rPr lang="en-US" dirty="0" smtClean="0"/>
              <a:t>   Using a </a:t>
            </a:r>
            <a:r>
              <a:rPr lang="en-US" dirty="0"/>
              <a:t>language having linear </a:t>
            </a:r>
            <a:r>
              <a:rPr lang="en-US" dirty="0" smtClean="0"/>
              <a:t>syntax </a:t>
            </a:r>
            <a:endParaRPr lang="en-US" dirty="0"/>
          </a:p>
          <a:p>
            <a:r>
              <a:rPr lang="en-US" dirty="0" smtClean="0"/>
              <a:t>That supports data </a:t>
            </a:r>
            <a:r>
              <a:rPr lang="en-US" dirty="0"/>
              <a:t>definition, data </a:t>
            </a:r>
            <a:r>
              <a:rPr lang="en-US" dirty="0" smtClean="0"/>
              <a:t>manipulation,</a:t>
            </a:r>
            <a:endParaRPr lang="en-US" dirty="0"/>
          </a:p>
          <a:p>
            <a:r>
              <a:rPr lang="en-US" dirty="0"/>
              <a:t>and transaction management </a:t>
            </a:r>
            <a:r>
              <a:rPr lang="en-US" dirty="0" smtClean="0"/>
              <a:t>operations</a:t>
            </a:r>
            <a:r>
              <a:rPr lang="en-US" dirty="0"/>
              <a:t>. </a:t>
            </a:r>
          </a:p>
          <a:p>
            <a:r>
              <a:rPr lang="en-US" dirty="0" smtClean="0"/>
              <a:t>This </a:t>
            </a:r>
            <a:r>
              <a:rPr lang="en-US" dirty="0"/>
              <a:t>language </a:t>
            </a:r>
            <a:r>
              <a:rPr lang="en-US" dirty="0" smtClean="0"/>
              <a:t>can </a:t>
            </a:r>
            <a:r>
              <a:rPr lang="en-US" dirty="0"/>
              <a:t>be used</a:t>
            </a:r>
          </a:p>
          <a:p>
            <a:r>
              <a:rPr lang="en-US" dirty="0" smtClean="0"/>
              <a:t>directly </a:t>
            </a:r>
            <a:r>
              <a:rPr lang="en-US" dirty="0"/>
              <a:t>or by means of some application. </a:t>
            </a:r>
          </a:p>
          <a:p>
            <a:r>
              <a:rPr lang="en-US" dirty="0"/>
              <a:t>If the database </a:t>
            </a:r>
          </a:p>
          <a:p>
            <a:r>
              <a:rPr lang="en-US" dirty="0"/>
              <a:t>allows access to data </a:t>
            </a:r>
          </a:p>
          <a:p>
            <a:r>
              <a:rPr lang="en-US" dirty="0"/>
              <a:t>without any help of this language, </a:t>
            </a:r>
          </a:p>
          <a:p>
            <a:r>
              <a:rPr lang="en-US" dirty="0"/>
              <a:t>then </a:t>
            </a: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considered </a:t>
            </a:r>
            <a:r>
              <a:rPr lang="en-US" dirty="0"/>
              <a:t>as </a:t>
            </a:r>
            <a:r>
              <a:rPr lang="en-US" dirty="0" smtClean="0"/>
              <a:t>a violation.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5: Comprehensive </a:t>
            </a:r>
            <a:r>
              <a:rPr lang="en-US" dirty="0" smtClean="0">
                <a:effectLst/>
              </a:rPr>
              <a:t>Data Sub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Language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686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6: View Updating Rule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All the views </a:t>
            </a:r>
            <a:r>
              <a:rPr lang="en-US" dirty="0">
                <a:effectLst/>
              </a:rPr>
              <a:t>of </a:t>
            </a:r>
            <a:r>
              <a:rPr lang="en-US" dirty="0" smtClean="0">
                <a:effectLst/>
              </a:rPr>
              <a:t>a database</a:t>
            </a:r>
            <a:r>
              <a:rPr lang="en-US" dirty="0">
                <a:effectLst/>
              </a:rPr>
              <a:t>, which can theoretically be updated, must also be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updatable by the system.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908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database </a:t>
            </a:r>
            <a:r>
              <a:rPr lang="en-US" dirty="0"/>
              <a:t>must </a:t>
            </a:r>
            <a:r>
              <a:rPr lang="en-US" dirty="0" smtClean="0"/>
              <a:t>support high-level </a:t>
            </a:r>
            <a:r>
              <a:rPr lang="en-US" dirty="0"/>
              <a:t>insertion, </a:t>
            </a:r>
            <a:r>
              <a:rPr lang="en-US" dirty="0" err="1" smtClean="0"/>
              <a:t>updation</a:t>
            </a:r>
            <a:r>
              <a:rPr lang="en-US" dirty="0" smtClean="0"/>
              <a:t> ,and deletion. </a:t>
            </a:r>
          </a:p>
          <a:p>
            <a:pPr marL="109728" indent="0">
              <a:buNone/>
            </a:pPr>
            <a:r>
              <a:rPr lang="en-US" dirty="0" smtClean="0"/>
              <a:t> This </a:t>
            </a:r>
            <a:r>
              <a:rPr lang="en-US" dirty="0"/>
              <a:t>must </a:t>
            </a:r>
            <a:r>
              <a:rPr lang="en-US" dirty="0" smtClean="0"/>
              <a:t>not </a:t>
            </a:r>
            <a:r>
              <a:rPr lang="en-US" dirty="0"/>
              <a:t>be limited to a single row</a:t>
            </a:r>
          </a:p>
          <a:p>
            <a:pPr marL="109728" indent="0">
              <a:buNone/>
            </a:pPr>
            <a:r>
              <a:rPr lang="en-US" dirty="0" smtClean="0"/>
              <a:t> that </a:t>
            </a:r>
            <a:r>
              <a:rPr lang="en-US" dirty="0"/>
              <a:t>is, it must also support </a:t>
            </a:r>
            <a:r>
              <a:rPr lang="en-US" dirty="0" err="1" smtClean="0"/>
              <a:t>union,intersection</a:t>
            </a:r>
            <a:r>
              <a:rPr lang="en-US" dirty="0" smtClean="0"/>
              <a:t> 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and minus operations to yield sets of data </a:t>
            </a:r>
            <a:r>
              <a:rPr lang="en-US" dirty="0" smtClean="0"/>
              <a:t>records.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7: </a:t>
            </a:r>
            <a:r>
              <a:rPr lang="en-US" dirty="0" smtClean="0">
                <a:effectLst/>
              </a:rPr>
              <a:t>High-Level Insert</a:t>
            </a:r>
            <a:r>
              <a:rPr lang="en-US" dirty="0">
                <a:effectLst/>
              </a:rPr>
              <a:t>, </a:t>
            </a:r>
            <a:r>
              <a:rPr lang="en-US" dirty="0" smtClean="0">
                <a:effectLst/>
              </a:rPr>
              <a:t>Update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,and Delete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819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113E8829FD46998029E0E53E30C9" ma:contentTypeVersion="13" ma:contentTypeDescription="Create a new document." ma:contentTypeScope="" ma:versionID="03c132766e2e6bf2ba53044893579a61">
  <xsd:schema xmlns:xsd="http://www.w3.org/2001/XMLSchema" xmlns:xs="http://www.w3.org/2001/XMLSchema" xmlns:p="http://schemas.microsoft.com/office/2006/metadata/properties" xmlns:ns2="936540d1-93d9-4bc8-b60f-5f3e05265b0f" xmlns:ns3="6b41f1e8-21ad-42c2-b420-5fe1decfa3a6" targetNamespace="http://schemas.microsoft.com/office/2006/metadata/properties" ma:root="true" ma:fieldsID="dc72a44394db15c3d06224975d9b3c4c" ns2:_="" ns3:_="">
    <xsd:import namespace="936540d1-93d9-4bc8-b60f-5f3e05265b0f"/>
    <xsd:import namespace="6b41f1e8-21ad-42c2-b420-5fe1decfa3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540d1-93d9-4bc8-b60f-5f3e05265b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f1e8-21ad-42c2-b420-5fe1decfa3a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029e73b-1580-42ef-bfce-59c632392bf4}" ma:internalName="TaxCatchAll" ma:showField="CatchAllData" ma:web="6b41f1e8-21ad-42c2-b420-5fe1decfa3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0D516C-25B3-45A7-BB57-7F4DCF13201C}"/>
</file>

<file path=customXml/itemProps2.xml><?xml version="1.0" encoding="utf-8"?>
<ds:datastoreItem xmlns:ds="http://schemas.openxmlformats.org/officeDocument/2006/customXml" ds:itemID="{7D257C7C-00BC-4B3F-9972-0EB332538A53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</TotalTime>
  <Words>1052</Words>
  <Application>Microsoft Office PowerPoint</Application>
  <PresentationFormat>On-screen Show (4:3)</PresentationFormat>
  <Paragraphs>78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Concourse</vt:lpstr>
      <vt:lpstr>Custom Design</vt:lpstr>
      <vt:lpstr>CODD RULES</vt:lpstr>
      <vt:lpstr>CODD RULES</vt:lpstr>
      <vt:lpstr>Rule 1: Information Rule </vt:lpstr>
      <vt:lpstr>  Rule 2: Guaranteed Access Rule </vt:lpstr>
      <vt:lpstr> Rule 3: Systematic Treatment of NULL Values </vt:lpstr>
      <vt:lpstr> Rule 4: Active Online Catalog </vt:lpstr>
      <vt:lpstr>  Rule 5: Comprehensive Data Sub Language Rule </vt:lpstr>
      <vt:lpstr>       Rule 6: View Updating Rule  All the views of a database, which can theoretically be updated, must also be  updatable by the system.  </vt:lpstr>
      <vt:lpstr> Rule 7: High-Level Insert, Update ,and Delete Rule </vt:lpstr>
      <vt:lpstr> Rule 8: Physical Data Independence </vt:lpstr>
      <vt:lpstr> Rule 9: Logical  Data Independence </vt:lpstr>
      <vt:lpstr>  Rule 10: Integrity Independence </vt:lpstr>
      <vt:lpstr>  Rule 11: Distribution Independence </vt:lpstr>
      <vt:lpstr> Rule 12: Non-Subversion Rule </vt:lpstr>
      <vt:lpstr>     E-R Model</vt:lpstr>
      <vt:lpstr>Entity </vt:lpstr>
      <vt:lpstr>Entity</vt:lpstr>
      <vt:lpstr>Attributes </vt:lpstr>
      <vt:lpstr>Attributes</vt:lpstr>
      <vt:lpstr>Types of Attributes </vt:lpstr>
      <vt:lpstr>Slide 21</vt:lpstr>
      <vt:lpstr>Slide 22</vt:lpstr>
      <vt:lpstr>Relationship </vt:lpstr>
      <vt:lpstr>Relationship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diksha</dc:creator>
  <cp:lastModifiedBy>CDAC</cp:lastModifiedBy>
  <cp:revision>44</cp:revision>
  <dcterms:created xsi:type="dcterms:W3CDTF">2006-08-16T00:00:00Z</dcterms:created>
  <dcterms:modified xsi:type="dcterms:W3CDTF">2023-09-11T05:16:16Z</dcterms:modified>
</cp:coreProperties>
</file>