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14"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idx="4294967295"/>
          </p:nvPr>
        </p:nvSpPr>
        <p:spPr>
          <a:xfrm>
            <a:off x="0" y="1122363"/>
            <a:ext cx="7772400" cy="23876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ER-modeling</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Composite attribute</a:t>
            </a:r>
            <a:endParaRPr/>
          </a:p>
        </p:txBody>
      </p:sp>
      <p:sp>
        <p:nvSpPr>
          <p:cNvPr id="141" name="Google Shape;14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An attribute that is a combination of other attributes is called a composite attribute. </a:t>
            </a:r>
            <a:endParaRPr/>
          </a:p>
        </p:txBody>
      </p:sp>
      <p:sp>
        <p:nvSpPr>
          <p:cNvPr id="142" name="Google Shape;142;p22"/>
          <p:cNvSpPr/>
          <p:nvPr/>
        </p:nvSpPr>
        <p:spPr>
          <a:xfrm>
            <a:off x="3243619" y="2950796"/>
            <a:ext cx="1021433" cy="32932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Verdana"/>
                <a:ea typeface="Verdana"/>
                <a:cs typeface="Verdana"/>
                <a:sym typeface="Verdana"/>
              </a:rPr>
              <a:t>.</a:t>
            </a:r>
            <a:endParaRPr sz="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r>
              <a:rPr lang="en-US" sz="199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43" name="Google Shape;143;p22" descr="Entity-Relationship Diagrams"/>
          <p:cNvPicPr preferRelativeResize="0"/>
          <p:nvPr/>
        </p:nvPicPr>
        <p:blipFill rotWithShape="1">
          <a:blip r:embed="rId3">
            <a:alphaModFix/>
          </a:blip>
          <a:srcRect/>
          <a:stretch/>
        </p:blipFill>
        <p:spPr>
          <a:xfrm>
            <a:off x="3399194" y="3149599"/>
            <a:ext cx="5305425" cy="316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49" name="Google Shape;14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 Single-valued attribute:</a:t>
            </a:r>
            <a:r>
              <a:rPr lang="en-US"/>
              <a:t> Single-valued attribute contain a single value. For example, Social_Security_Number.</a:t>
            </a:r>
            <a:endParaRPr/>
          </a:p>
          <a:p>
            <a:pPr marL="228600" lvl="0" indent="-228600" algn="l" rtl="0">
              <a:lnSpc>
                <a:spcPct val="90000"/>
              </a:lnSpc>
              <a:spcBef>
                <a:spcPts val="1000"/>
              </a:spcBef>
              <a:spcAft>
                <a:spcPts val="0"/>
              </a:spcAft>
              <a:buClr>
                <a:schemeClr val="dk1"/>
              </a:buClr>
              <a:buSzPts val="2800"/>
              <a:buChar char="•"/>
            </a:pPr>
            <a:r>
              <a:rPr lang="en-US" b="1"/>
              <a:t> Multi-valued Attribute:</a:t>
            </a:r>
            <a:r>
              <a:rPr lang="en-US"/>
              <a:t> If an attribute can have more than one value, it is known as a multi-valued attribute. Multi-valued attributes are depicted by the double ellipse. For example, a person can have more than one phone number, email-address, etc.</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body" idx="4294967295"/>
          </p:nvPr>
        </p:nvSpPr>
        <p:spPr>
          <a:xfrm>
            <a:off x="0" y="255588"/>
            <a:ext cx="11873552" cy="435133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Derived attribute:</a:t>
            </a:r>
            <a:r>
              <a:rPr lang="en-US"/>
              <a:t> Derived attributes are the attribute that does not exist in the physical database, but their values are derived from other attributes present in the database. For example, age can be derived from date_of_birth. </a:t>
            </a:r>
            <a:endParaRPr/>
          </a:p>
        </p:txBody>
      </p:sp>
      <p:pic>
        <p:nvPicPr>
          <p:cNvPr id="155" name="Google Shape;155;p24" descr="Entity-Relationship Diagrams"/>
          <p:cNvPicPr preferRelativeResize="0"/>
          <p:nvPr/>
        </p:nvPicPr>
        <p:blipFill rotWithShape="1">
          <a:blip r:embed="rId3">
            <a:alphaModFix/>
          </a:blip>
          <a:srcRect/>
          <a:stretch/>
        </p:blipFill>
        <p:spPr>
          <a:xfrm>
            <a:off x="3290011" y="2431801"/>
            <a:ext cx="4762500"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Relationships</a:t>
            </a:r>
            <a:br>
              <a:rPr lang="en-US"/>
            </a:br>
            <a:endParaRPr/>
          </a:p>
        </p:txBody>
      </p:sp>
      <p:sp>
        <p:nvSpPr>
          <p:cNvPr id="161" name="Google Shape;161;p25"/>
          <p:cNvSpPr txBox="1">
            <a:spLocks noGrp="1"/>
          </p:cNvSpPr>
          <p:nvPr>
            <p:ph type="body" idx="1"/>
          </p:nvPr>
        </p:nvSpPr>
        <p:spPr>
          <a:xfrm>
            <a:off x="2152650" y="1839273"/>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association among entities is known as relationship. Relationships are represented by the diamond-shaped box. For example, an employee works_at a department, a student enrolls in a course. Here, Works_at and Enrolls are called relationships.</a:t>
            </a:r>
            <a:endParaRPr/>
          </a:p>
          <a:p>
            <a:pPr marL="228600" lvl="0" indent="-50800" algn="l" rtl="0">
              <a:lnSpc>
                <a:spcPct val="90000"/>
              </a:lnSpc>
              <a:spcBef>
                <a:spcPts val="1000"/>
              </a:spcBef>
              <a:spcAft>
                <a:spcPts val="0"/>
              </a:spcAft>
              <a:buClr>
                <a:schemeClr val="dk1"/>
              </a:buClr>
              <a:buSzPts val="2800"/>
              <a:buNone/>
            </a:pPr>
            <a:endParaRPr/>
          </a:p>
        </p:txBody>
      </p:sp>
      <p:pic>
        <p:nvPicPr>
          <p:cNvPr id="162" name="Google Shape;162;p25"/>
          <p:cNvPicPr preferRelativeResize="0"/>
          <p:nvPr/>
        </p:nvPicPr>
        <p:blipFill rotWithShape="1">
          <a:blip r:embed="rId3">
            <a:alphaModFix/>
          </a:blip>
          <a:srcRect/>
          <a:stretch/>
        </p:blipFill>
        <p:spPr>
          <a:xfrm>
            <a:off x="3159809" y="4356442"/>
            <a:ext cx="4972050" cy="135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Relationship set</a:t>
            </a:r>
            <a:br>
              <a:rPr lang="en-US"/>
            </a:br>
            <a:endParaRPr/>
          </a:p>
        </p:txBody>
      </p:sp>
      <p:sp>
        <p:nvSpPr>
          <p:cNvPr id="168" name="Google Shape;168;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A set of relationships of a similar type is known as a relationship set. Like entities, a relationship too can have attributes. These attributes are called descriptive attributes.</a:t>
            </a:r>
            <a:endParaRPr/>
          </a:p>
          <a:p>
            <a:pPr marL="228600" lvl="0" indent="-228600" algn="l" rtl="0">
              <a:lnSpc>
                <a:spcPct val="90000"/>
              </a:lnSpc>
              <a:spcBef>
                <a:spcPts val="1000"/>
              </a:spcBef>
              <a:spcAft>
                <a:spcPts val="0"/>
              </a:spcAft>
              <a:buClr>
                <a:schemeClr val="dk1"/>
              </a:buClr>
              <a:buSzPts val="2800"/>
              <a:buChar char="•"/>
            </a:pPr>
            <a:r>
              <a:rPr lang="en-US"/>
              <a:t>Degree of a relationship set</a:t>
            </a:r>
            <a:endParaRPr/>
          </a:p>
          <a:p>
            <a:pPr marL="228600" lvl="0" indent="-228600" algn="l" rtl="0">
              <a:lnSpc>
                <a:spcPct val="90000"/>
              </a:lnSpc>
              <a:spcBef>
                <a:spcPts val="1000"/>
              </a:spcBef>
              <a:spcAft>
                <a:spcPts val="0"/>
              </a:spcAft>
              <a:buClr>
                <a:schemeClr val="dk1"/>
              </a:buClr>
              <a:buSzPts val="2800"/>
              <a:buChar char="•"/>
            </a:pPr>
            <a:r>
              <a:rPr lang="en-US"/>
              <a:t>The number of participating entities in a relationship describes the degree of the relationship. The three most common relationships in E-R models are:</a:t>
            </a:r>
            <a:endParaRPr/>
          </a:p>
          <a:p>
            <a:pPr marL="228600" lvl="0" indent="-228600" algn="l" rtl="0">
              <a:lnSpc>
                <a:spcPct val="90000"/>
              </a:lnSpc>
              <a:spcBef>
                <a:spcPts val="1000"/>
              </a:spcBef>
              <a:spcAft>
                <a:spcPts val="0"/>
              </a:spcAft>
              <a:buClr>
                <a:schemeClr val="dk1"/>
              </a:buClr>
              <a:buSzPts val="2800"/>
              <a:buChar char="•"/>
            </a:pPr>
            <a:r>
              <a:rPr lang="en-US"/>
              <a:t>Unary (degree1)</a:t>
            </a:r>
            <a:endParaRPr/>
          </a:p>
          <a:p>
            <a:pPr marL="228600" lvl="0" indent="-228600" algn="l" rtl="0">
              <a:lnSpc>
                <a:spcPct val="90000"/>
              </a:lnSpc>
              <a:spcBef>
                <a:spcPts val="1000"/>
              </a:spcBef>
              <a:spcAft>
                <a:spcPts val="0"/>
              </a:spcAft>
              <a:buClr>
                <a:schemeClr val="dk1"/>
              </a:buClr>
              <a:buSzPts val="2800"/>
              <a:buChar char="•"/>
            </a:pPr>
            <a:r>
              <a:rPr lang="en-US"/>
              <a:t>Binary (degree2)</a:t>
            </a:r>
            <a:endParaRPr/>
          </a:p>
          <a:p>
            <a:pPr marL="228600" lvl="0" indent="-228600" algn="l" rtl="0">
              <a:lnSpc>
                <a:spcPct val="90000"/>
              </a:lnSpc>
              <a:spcBef>
                <a:spcPts val="1000"/>
              </a:spcBef>
              <a:spcAft>
                <a:spcPts val="0"/>
              </a:spcAft>
              <a:buClr>
                <a:schemeClr val="dk1"/>
              </a:buClr>
              <a:buSzPts val="2800"/>
              <a:buChar char="•"/>
            </a:pPr>
            <a:r>
              <a:rPr lang="en-US"/>
              <a:t>Ternary (degree3)</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a:stretch/>
        </p:blipFill>
        <p:spPr>
          <a:xfrm>
            <a:off x="2351396" y="425639"/>
            <a:ext cx="3886200" cy="1257300"/>
          </a:xfrm>
          <a:prstGeom prst="rect">
            <a:avLst/>
          </a:prstGeom>
          <a:noFill/>
          <a:ln>
            <a:noFill/>
          </a:ln>
        </p:spPr>
      </p:pic>
      <p:pic>
        <p:nvPicPr>
          <p:cNvPr id="174" name="Google Shape;174;p27"/>
          <p:cNvPicPr preferRelativeResize="0"/>
          <p:nvPr/>
        </p:nvPicPr>
        <p:blipFill rotWithShape="1">
          <a:blip r:embed="rId4">
            <a:alphaModFix/>
          </a:blip>
          <a:srcRect/>
          <a:stretch/>
        </p:blipFill>
        <p:spPr>
          <a:xfrm>
            <a:off x="4864219" y="1713647"/>
            <a:ext cx="5438775" cy="1333500"/>
          </a:xfrm>
          <a:prstGeom prst="rect">
            <a:avLst/>
          </a:prstGeom>
          <a:noFill/>
          <a:ln>
            <a:noFill/>
          </a:ln>
        </p:spPr>
      </p:pic>
      <p:pic>
        <p:nvPicPr>
          <p:cNvPr id="175" name="Google Shape;175;p27"/>
          <p:cNvPicPr preferRelativeResize="0"/>
          <p:nvPr/>
        </p:nvPicPr>
        <p:blipFill rotWithShape="1">
          <a:blip r:embed="rId5">
            <a:alphaModFix/>
          </a:blip>
          <a:srcRect/>
          <a:stretch/>
        </p:blipFill>
        <p:spPr>
          <a:xfrm>
            <a:off x="3047930" y="3516431"/>
            <a:ext cx="5057775" cy="2800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1825104" y="201353"/>
            <a:ext cx="7886700" cy="134084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Cardinality</a:t>
            </a:r>
            <a:br>
              <a:rPr lang="en-US"/>
            </a:br>
            <a:r>
              <a:rPr lang="en-US"/>
              <a:t/>
            </a:r>
            <a:br>
              <a:rPr lang="en-US"/>
            </a:br>
            <a:endParaRPr/>
          </a:p>
        </p:txBody>
      </p:sp>
      <p:sp>
        <p:nvSpPr>
          <p:cNvPr id="181" name="Google Shape;181;p28"/>
          <p:cNvSpPr txBox="1">
            <a:spLocks noGrp="1"/>
          </p:cNvSpPr>
          <p:nvPr>
            <p:ph type="body" idx="1"/>
          </p:nvPr>
        </p:nvSpPr>
        <p:spPr>
          <a:xfrm>
            <a:off x="1825104" y="1825625"/>
            <a:ext cx="8214246"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Cardinality describes the number of entities in one entity set, which can be associated with the number of entities of other sets via relationship SET.</a:t>
            </a:r>
            <a:endParaRPr/>
          </a:p>
          <a:p>
            <a:pPr marL="228600" lvl="0" indent="-228600" algn="l" rtl="0">
              <a:lnSpc>
                <a:spcPct val="90000"/>
              </a:lnSpc>
              <a:spcBef>
                <a:spcPts val="1000"/>
              </a:spcBef>
              <a:spcAft>
                <a:spcPts val="0"/>
              </a:spcAft>
              <a:buClr>
                <a:schemeClr val="dk1"/>
              </a:buClr>
              <a:buSzPts val="2800"/>
              <a:buChar char="•"/>
            </a:pPr>
            <a:r>
              <a:rPr lang="en-US"/>
              <a:t>TYPES</a:t>
            </a:r>
            <a:endParaRPr/>
          </a:p>
          <a:p>
            <a:pPr marL="0" lvl="0" indent="0" algn="l" rtl="0">
              <a:lnSpc>
                <a:spcPct val="90000"/>
              </a:lnSpc>
              <a:spcBef>
                <a:spcPts val="1000"/>
              </a:spcBef>
              <a:spcAft>
                <a:spcPts val="0"/>
              </a:spcAft>
              <a:buClr>
                <a:schemeClr val="dk1"/>
              </a:buClr>
              <a:buSzPts val="2800"/>
              <a:buNone/>
            </a:pPr>
            <a:r>
              <a:rPr lang="en-US"/>
              <a:t>   ONE TO ONE</a:t>
            </a:r>
            <a:endParaRPr/>
          </a:p>
          <a:p>
            <a:pPr marL="0" lvl="0" indent="0" algn="l" rtl="0">
              <a:lnSpc>
                <a:spcPct val="90000"/>
              </a:lnSpc>
              <a:spcBef>
                <a:spcPts val="1000"/>
              </a:spcBef>
              <a:spcAft>
                <a:spcPts val="0"/>
              </a:spcAft>
              <a:buClr>
                <a:schemeClr val="dk1"/>
              </a:buClr>
              <a:buSzPts val="2800"/>
              <a:buNone/>
            </a:pPr>
            <a:r>
              <a:rPr lang="en-US"/>
              <a:t>    MANY TO ONE</a:t>
            </a:r>
            <a:endParaRPr/>
          </a:p>
          <a:p>
            <a:pPr marL="0" lvl="0" indent="0" algn="l" rtl="0">
              <a:lnSpc>
                <a:spcPct val="90000"/>
              </a:lnSpc>
              <a:spcBef>
                <a:spcPts val="1000"/>
              </a:spcBef>
              <a:spcAft>
                <a:spcPts val="0"/>
              </a:spcAft>
              <a:buClr>
                <a:schemeClr val="dk1"/>
              </a:buClr>
              <a:buSzPts val="2800"/>
              <a:buNone/>
            </a:pPr>
            <a:r>
              <a:rPr lang="en-US"/>
              <a:t>    MANY TO MANY</a:t>
            </a:r>
            <a:endParaRPr/>
          </a:p>
          <a:p>
            <a:pPr marL="0" lvl="0" indent="0" algn="l" rtl="0">
              <a:lnSpc>
                <a:spcPct val="90000"/>
              </a:lnSpc>
              <a:spcBef>
                <a:spcPts val="1000"/>
              </a:spcBef>
              <a:spcAft>
                <a:spcPts val="0"/>
              </a:spcAft>
              <a:buClr>
                <a:schemeClr val="dk1"/>
              </a:buClr>
              <a:buSzPts val="2800"/>
              <a:buNone/>
            </a:pPr>
            <a:r>
              <a:rPr lang="en-US"/>
              <a:t>    ONE TO MANY</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2241424" y="57355"/>
            <a:ext cx="7776386" cy="677108"/>
          </a:xfrm>
          <a:prstGeom prst="rect">
            <a:avLst/>
          </a:prstGeom>
          <a:noFill/>
          <a:ln>
            <a:noFill/>
          </a:ln>
        </p:spPr>
        <p:txBody>
          <a:bodyPr spcFirstLastPara="1" wrap="square" lIns="0" tIns="0" rIns="0" bIns="0" anchor="ctr" anchorCtr="0">
            <a:spAutoFit/>
          </a:bodyPr>
          <a:lstStyle/>
          <a:p>
            <a:pPr marL="11206" lvl="0" indent="0" algn="l" rtl="0">
              <a:lnSpc>
                <a:spcPct val="100000"/>
              </a:lnSpc>
              <a:spcBef>
                <a:spcPts val="0"/>
              </a:spcBef>
              <a:spcAft>
                <a:spcPts val="0"/>
              </a:spcAft>
              <a:buClr>
                <a:schemeClr val="dk1"/>
              </a:buClr>
              <a:buSzPts val="4400"/>
              <a:buFont typeface="Calibri"/>
              <a:buNone/>
            </a:pPr>
            <a:r>
              <a:rPr lang="en-US"/>
              <a:t>Entity-Relationship Diagrams</a:t>
            </a:r>
            <a:endParaRPr/>
          </a:p>
        </p:txBody>
      </p:sp>
      <p:sp>
        <p:nvSpPr>
          <p:cNvPr id="187" name="Google Shape;187;p29"/>
          <p:cNvSpPr txBox="1"/>
          <p:nvPr/>
        </p:nvSpPr>
        <p:spPr>
          <a:xfrm>
            <a:off x="3072652" y="924708"/>
            <a:ext cx="2731434" cy="380232"/>
          </a:xfrm>
          <a:prstGeom prst="rect">
            <a:avLst/>
          </a:prstGeom>
          <a:noFill/>
          <a:ln>
            <a:noFill/>
          </a:ln>
        </p:spPr>
        <p:txBody>
          <a:bodyPr spcFirstLastPara="1" wrap="square" lIns="0" tIns="0" rIns="0" bIns="0" anchor="t" anchorCtr="0">
            <a:spAutoFit/>
          </a:bodyPr>
          <a:lstStyle/>
          <a:p>
            <a:pPr marL="11206" marR="0" lvl="0" indent="0" algn="l" rtl="0">
              <a:lnSpc>
                <a:spcPct val="100000"/>
              </a:lnSpc>
              <a:spcBef>
                <a:spcPts val="0"/>
              </a:spcBef>
              <a:spcAft>
                <a:spcPts val="0"/>
              </a:spcAft>
              <a:buClr>
                <a:srgbClr val="000000"/>
              </a:buClr>
              <a:buSzPts val="2471"/>
              <a:buFont typeface="Arial"/>
              <a:buNone/>
            </a:pPr>
            <a:r>
              <a:rPr lang="en-US" sz="2471" b="0" i="0" u="none" strike="noStrike" cap="none">
                <a:solidFill>
                  <a:schemeClr val="dk1"/>
                </a:solidFill>
                <a:latin typeface="Arial"/>
                <a:ea typeface="Arial"/>
                <a:cs typeface="Arial"/>
                <a:sym typeface="Arial"/>
              </a:rPr>
              <a:t>Binary Relationship</a:t>
            </a:r>
            <a:endParaRPr sz="2471" b="0" i="0" u="none" strike="noStrike" cap="none">
              <a:solidFill>
                <a:schemeClr val="dk1"/>
              </a:solidFill>
              <a:latin typeface="Arial"/>
              <a:ea typeface="Arial"/>
              <a:cs typeface="Arial"/>
              <a:sym typeface="Arial"/>
            </a:endParaRPr>
          </a:p>
        </p:txBody>
      </p:sp>
      <p:sp>
        <p:nvSpPr>
          <p:cNvPr id="188" name="Google Shape;188;p29"/>
          <p:cNvSpPr/>
          <p:nvPr/>
        </p:nvSpPr>
        <p:spPr>
          <a:xfrm>
            <a:off x="3137647" y="1748118"/>
            <a:ext cx="1344706" cy="537882"/>
          </a:xfrm>
          <a:custGeom>
            <a:avLst/>
            <a:gdLst/>
            <a:ahLst/>
            <a:cxnLst/>
            <a:rect l="l" t="t" r="r" b="b"/>
            <a:pathLst>
              <a:path w="1524000" h="609600" extrusionOk="0">
                <a:moveTo>
                  <a:pt x="0" y="0"/>
                </a:moveTo>
                <a:lnTo>
                  <a:pt x="0" y="609599"/>
                </a:lnTo>
                <a:lnTo>
                  <a:pt x="1523999" y="609599"/>
                </a:lnTo>
                <a:lnTo>
                  <a:pt x="1523999" y="0"/>
                </a:lnTo>
                <a:lnTo>
                  <a:pt x="0" y="0"/>
                </a:lnTo>
                <a:close/>
              </a:path>
            </a:pathLst>
          </a:custGeom>
          <a:solidFill>
            <a:srgbClr val="BA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189" name="Google Shape;189;p29"/>
          <p:cNvSpPr/>
          <p:nvPr/>
        </p:nvSpPr>
        <p:spPr>
          <a:xfrm>
            <a:off x="3137647" y="1748118"/>
            <a:ext cx="1344706" cy="537882"/>
          </a:xfrm>
          <a:custGeom>
            <a:avLst/>
            <a:gdLst/>
            <a:ahLst/>
            <a:cxnLst/>
            <a:rect l="l" t="t" r="r" b="b"/>
            <a:pathLst>
              <a:path w="1524000" h="609600" extrusionOk="0">
                <a:moveTo>
                  <a:pt x="0" y="0"/>
                </a:moveTo>
                <a:lnTo>
                  <a:pt x="0" y="609599"/>
                </a:lnTo>
                <a:lnTo>
                  <a:pt x="1523999" y="609599"/>
                </a:lnTo>
                <a:lnTo>
                  <a:pt x="1523999" y="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190" name="Google Shape;190;p29"/>
          <p:cNvSpPr txBox="1"/>
          <p:nvPr/>
        </p:nvSpPr>
        <p:spPr>
          <a:xfrm>
            <a:off x="3321423" y="1903653"/>
            <a:ext cx="974912" cy="217304"/>
          </a:xfrm>
          <a:prstGeom prst="rect">
            <a:avLst/>
          </a:prstGeom>
          <a:noFill/>
          <a:ln>
            <a:noFill/>
          </a:ln>
        </p:spPr>
        <p:txBody>
          <a:bodyPr spcFirstLastPara="1" wrap="square" lIns="0" tIns="0" rIns="0" bIns="0" anchor="t" anchorCtr="0">
            <a:spAutoFit/>
          </a:bodyPr>
          <a:lstStyle/>
          <a:p>
            <a:pPr marL="11206" marR="0" lvl="0" indent="0" algn="l" rtl="0">
              <a:lnSpc>
                <a:spcPct val="100000"/>
              </a:lnSpc>
              <a:spcBef>
                <a:spcPts val="0"/>
              </a:spcBef>
              <a:spcAft>
                <a:spcPts val="0"/>
              </a:spcAft>
              <a:buClr>
                <a:srgbClr val="000000"/>
              </a:buClr>
              <a:buSzPts val="1412"/>
              <a:buFont typeface="Arial"/>
              <a:buNone/>
            </a:pPr>
            <a:r>
              <a:rPr lang="en-US" sz="1412" b="0" i="0" u="none" strike="noStrike" cap="none">
                <a:solidFill>
                  <a:schemeClr val="dk1"/>
                </a:solidFill>
                <a:latin typeface="Times New Roman"/>
                <a:ea typeface="Times New Roman"/>
                <a:cs typeface="Times New Roman"/>
                <a:sym typeface="Times New Roman"/>
              </a:rPr>
              <a:t>EMPLOYEE</a:t>
            </a:r>
            <a:endParaRPr sz="1412" b="0" i="0" u="none" strike="noStrike" cap="none">
              <a:solidFill>
                <a:schemeClr val="dk1"/>
              </a:solidFill>
              <a:latin typeface="Times New Roman"/>
              <a:ea typeface="Times New Roman"/>
              <a:cs typeface="Times New Roman"/>
              <a:sym typeface="Times New Roman"/>
            </a:endParaRPr>
          </a:p>
        </p:txBody>
      </p:sp>
      <p:sp>
        <p:nvSpPr>
          <p:cNvPr id="191" name="Google Shape;191;p29"/>
          <p:cNvSpPr/>
          <p:nvPr/>
        </p:nvSpPr>
        <p:spPr>
          <a:xfrm>
            <a:off x="7440707" y="1748117"/>
            <a:ext cx="1277471" cy="605118"/>
          </a:xfrm>
          <a:custGeom>
            <a:avLst/>
            <a:gdLst/>
            <a:ahLst/>
            <a:cxnLst/>
            <a:rect l="l" t="t" r="r" b="b"/>
            <a:pathLst>
              <a:path w="1447800" h="685800" extrusionOk="0">
                <a:moveTo>
                  <a:pt x="0" y="0"/>
                </a:moveTo>
                <a:lnTo>
                  <a:pt x="0" y="685799"/>
                </a:lnTo>
                <a:lnTo>
                  <a:pt x="1447799" y="685799"/>
                </a:lnTo>
                <a:lnTo>
                  <a:pt x="1447799" y="0"/>
                </a:lnTo>
                <a:lnTo>
                  <a:pt x="0" y="0"/>
                </a:lnTo>
                <a:close/>
              </a:path>
            </a:pathLst>
          </a:custGeom>
          <a:solidFill>
            <a:srgbClr val="BA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192" name="Google Shape;192;p29"/>
          <p:cNvSpPr/>
          <p:nvPr/>
        </p:nvSpPr>
        <p:spPr>
          <a:xfrm>
            <a:off x="7440707" y="1748117"/>
            <a:ext cx="1277471" cy="605118"/>
          </a:xfrm>
          <a:custGeom>
            <a:avLst/>
            <a:gdLst/>
            <a:ahLst/>
            <a:cxnLst/>
            <a:rect l="l" t="t" r="r" b="b"/>
            <a:pathLst>
              <a:path w="1447800" h="685800" extrusionOk="0">
                <a:moveTo>
                  <a:pt x="0" y="0"/>
                </a:moveTo>
                <a:lnTo>
                  <a:pt x="0" y="685799"/>
                </a:lnTo>
                <a:lnTo>
                  <a:pt x="1447799" y="685799"/>
                </a:lnTo>
                <a:lnTo>
                  <a:pt x="1447799" y="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193" name="Google Shape;193;p29"/>
          <p:cNvSpPr txBox="1"/>
          <p:nvPr/>
        </p:nvSpPr>
        <p:spPr>
          <a:xfrm>
            <a:off x="7670201" y="1829696"/>
            <a:ext cx="817469" cy="434606"/>
          </a:xfrm>
          <a:prstGeom prst="rect">
            <a:avLst/>
          </a:prstGeom>
          <a:noFill/>
          <a:ln>
            <a:noFill/>
          </a:ln>
        </p:spPr>
        <p:txBody>
          <a:bodyPr spcFirstLastPara="1" wrap="square" lIns="0" tIns="0" rIns="0" bIns="0" anchor="t" anchorCtr="0">
            <a:spAutoFit/>
          </a:bodyPr>
          <a:lstStyle/>
          <a:p>
            <a:pPr marL="126633" marR="4483" lvl="0" indent="-115987" algn="l" rtl="0">
              <a:lnSpc>
                <a:spcPct val="100000"/>
              </a:lnSpc>
              <a:spcBef>
                <a:spcPts val="0"/>
              </a:spcBef>
              <a:spcAft>
                <a:spcPts val="0"/>
              </a:spcAft>
              <a:buClr>
                <a:srgbClr val="000000"/>
              </a:buClr>
              <a:buSzPts val="1412"/>
              <a:buFont typeface="Arial"/>
              <a:buNone/>
            </a:pPr>
            <a:r>
              <a:rPr lang="en-US" sz="1412" b="0" i="0" u="none" strike="noStrike" cap="none">
                <a:solidFill>
                  <a:schemeClr val="dk1"/>
                </a:solidFill>
                <a:latin typeface="Times New Roman"/>
                <a:ea typeface="Times New Roman"/>
                <a:cs typeface="Times New Roman"/>
                <a:sym typeface="Times New Roman"/>
              </a:rPr>
              <a:t>PARKING  PLACE</a:t>
            </a:r>
            <a:endParaRPr sz="1412" b="0" i="0" u="none" strike="noStrike" cap="none">
              <a:solidFill>
                <a:schemeClr val="dk1"/>
              </a:solidFill>
              <a:latin typeface="Times New Roman"/>
              <a:ea typeface="Times New Roman"/>
              <a:cs typeface="Times New Roman"/>
              <a:sym typeface="Times New Roman"/>
            </a:endParaRPr>
          </a:p>
        </p:txBody>
      </p:sp>
      <p:sp>
        <p:nvSpPr>
          <p:cNvPr id="194" name="Google Shape;194;p29"/>
          <p:cNvSpPr/>
          <p:nvPr/>
        </p:nvSpPr>
        <p:spPr>
          <a:xfrm>
            <a:off x="5423648" y="1479178"/>
            <a:ext cx="1411941" cy="1210235"/>
          </a:xfrm>
          <a:custGeom>
            <a:avLst/>
            <a:gdLst/>
            <a:ahLst/>
            <a:cxnLst/>
            <a:rect l="l" t="t" r="r" b="b"/>
            <a:pathLst>
              <a:path w="1600200" h="1371600" extrusionOk="0">
                <a:moveTo>
                  <a:pt x="1600199" y="685799"/>
                </a:moveTo>
                <a:lnTo>
                  <a:pt x="800099" y="0"/>
                </a:lnTo>
                <a:lnTo>
                  <a:pt x="0" y="685799"/>
                </a:lnTo>
                <a:lnTo>
                  <a:pt x="800099" y="1371599"/>
                </a:lnTo>
                <a:lnTo>
                  <a:pt x="1600199" y="685799"/>
                </a:lnTo>
                <a:close/>
              </a:path>
            </a:pathLst>
          </a:custGeom>
          <a:solidFill>
            <a:srgbClr val="BA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195" name="Google Shape;195;p29"/>
          <p:cNvSpPr/>
          <p:nvPr/>
        </p:nvSpPr>
        <p:spPr>
          <a:xfrm>
            <a:off x="5423648" y="1479178"/>
            <a:ext cx="1411941" cy="1210235"/>
          </a:xfrm>
          <a:custGeom>
            <a:avLst/>
            <a:gdLst/>
            <a:ahLst/>
            <a:cxnLst/>
            <a:rect l="l" t="t" r="r" b="b"/>
            <a:pathLst>
              <a:path w="1600200" h="1371600" extrusionOk="0">
                <a:moveTo>
                  <a:pt x="800099" y="0"/>
                </a:moveTo>
                <a:lnTo>
                  <a:pt x="0" y="685799"/>
                </a:lnTo>
                <a:lnTo>
                  <a:pt x="800099" y="1371599"/>
                </a:lnTo>
                <a:lnTo>
                  <a:pt x="1600199" y="685799"/>
                </a:lnTo>
                <a:lnTo>
                  <a:pt x="800099"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196" name="Google Shape;196;p29"/>
          <p:cNvSpPr txBox="1"/>
          <p:nvPr/>
        </p:nvSpPr>
        <p:spPr>
          <a:xfrm>
            <a:off x="5772822" y="1835523"/>
            <a:ext cx="717737" cy="488724"/>
          </a:xfrm>
          <a:prstGeom prst="rect">
            <a:avLst/>
          </a:prstGeom>
          <a:noFill/>
          <a:ln>
            <a:noFill/>
          </a:ln>
        </p:spPr>
        <p:txBody>
          <a:bodyPr spcFirstLastPara="1" wrap="square" lIns="0" tIns="0" rIns="0" bIns="0" anchor="t" anchorCtr="0">
            <a:spAutoFit/>
          </a:bodyPr>
          <a:lstStyle/>
          <a:p>
            <a:pPr marL="11206" marR="4483" lvl="0" indent="272878" algn="l" rtl="0">
              <a:lnSpc>
                <a:spcPct val="100000"/>
              </a:lnSpc>
              <a:spcBef>
                <a:spcPts val="0"/>
              </a:spcBef>
              <a:spcAft>
                <a:spcPts val="0"/>
              </a:spcAft>
              <a:buClr>
                <a:srgbClr val="000000"/>
              </a:buClr>
              <a:buSzPts val="1588"/>
              <a:buFont typeface="Arial"/>
              <a:buNone/>
            </a:pPr>
            <a:r>
              <a:rPr lang="en-US" sz="1588" b="0" i="0" u="none" strike="noStrike" cap="none">
                <a:solidFill>
                  <a:schemeClr val="dk1"/>
                </a:solidFill>
                <a:latin typeface="Times New Roman"/>
                <a:ea typeface="Times New Roman"/>
                <a:cs typeface="Times New Roman"/>
                <a:sym typeface="Times New Roman"/>
              </a:rPr>
              <a:t>Is  assigned</a:t>
            </a:r>
            <a:endParaRPr sz="1588" b="0" i="0" u="none" strike="noStrike" cap="none">
              <a:solidFill>
                <a:schemeClr val="dk1"/>
              </a:solidFill>
              <a:latin typeface="Times New Roman"/>
              <a:ea typeface="Times New Roman"/>
              <a:cs typeface="Times New Roman"/>
              <a:sym typeface="Times New Roman"/>
            </a:endParaRPr>
          </a:p>
        </p:txBody>
      </p:sp>
      <p:sp>
        <p:nvSpPr>
          <p:cNvPr id="197" name="Google Shape;197;p29"/>
          <p:cNvSpPr/>
          <p:nvPr/>
        </p:nvSpPr>
        <p:spPr>
          <a:xfrm>
            <a:off x="4482353" y="2084294"/>
            <a:ext cx="941294" cy="0"/>
          </a:xfrm>
          <a:custGeom>
            <a:avLst/>
            <a:gdLst/>
            <a:ahLst/>
            <a:cxnLst/>
            <a:rect l="l" t="t" r="r" b="b"/>
            <a:pathLst>
              <a:path w="1066800" h="120000" extrusionOk="0">
                <a:moveTo>
                  <a:pt x="0" y="0"/>
                </a:moveTo>
                <a:lnTo>
                  <a:pt x="106679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198" name="Google Shape;198;p29"/>
          <p:cNvSpPr/>
          <p:nvPr/>
        </p:nvSpPr>
        <p:spPr>
          <a:xfrm>
            <a:off x="6835588" y="2084294"/>
            <a:ext cx="605118" cy="0"/>
          </a:xfrm>
          <a:custGeom>
            <a:avLst/>
            <a:gdLst/>
            <a:ahLst/>
            <a:cxnLst/>
            <a:rect l="l" t="t" r="r" b="b"/>
            <a:pathLst>
              <a:path w="685800" h="120000" extrusionOk="0">
                <a:moveTo>
                  <a:pt x="0" y="0"/>
                </a:moveTo>
                <a:lnTo>
                  <a:pt x="68579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199" name="Google Shape;199;p29"/>
          <p:cNvSpPr/>
          <p:nvPr/>
        </p:nvSpPr>
        <p:spPr>
          <a:xfrm>
            <a:off x="3070412" y="3496235"/>
            <a:ext cx="1344706" cy="537882"/>
          </a:xfrm>
          <a:custGeom>
            <a:avLst/>
            <a:gdLst/>
            <a:ahLst/>
            <a:cxnLst/>
            <a:rect l="l" t="t" r="r" b="b"/>
            <a:pathLst>
              <a:path w="1524000" h="609600" extrusionOk="0">
                <a:moveTo>
                  <a:pt x="0" y="0"/>
                </a:moveTo>
                <a:lnTo>
                  <a:pt x="0" y="609599"/>
                </a:lnTo>
                <a:lnTo>
                  <a:pt x="1523999" y="609599"/>
                </a:lnTo>
                <a:lnTo>
                  <a:pt x="1523999" y="0"/>
                </a:lnTo>
                <a:lnTo>
                  <a:pt x="0" y="0"/>
                </a:lnTo>
                <a:close/>
              </a:path>
            </a:pathLst>
          </a:custGeom>
          <a:solidFill>
            <a:srgbClr val="BA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00" name="Google Shape;200;p29"/>
          <p:cNvSpPr/>
          <p:nvPr/>
        </p:nvSpPr>
        <p:spPr>
          <a:xfrm>
            <a:off x="3070412" y="3496235"/>
            <a:ext cx="1344706" cy="537882"/>
          </a:xfrm>
          <a:custGeom>
            <a:avLst/>
            <a:gdLst/>
            <a:ahLst/>
            <a:cxnLst/>
            <a:rect l="l" t="t" r="r" b="b"/>
            <a:pathLst>
              <a:path w="1524000" h="609600" extrusionOk="0">
                <a:moveTo>
                  <a:pt x="0" y="0"/>
                </a:moveTo>
                <a:lnTo>
                  <a:pt x="0" y="609599"/>
                </a:lnTo>
                <a:lnTo>
                  <a:pt x="1523999" y="609599"/>
                </a:lnTo>
                <a:lnTo>
                  <a:pt x="1523999" y="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01" name="Google Shape;201;p29"/>
          <p:cNvSpPr txBox="1"/>
          <p:nvPr/>
        </p:nvSpPr>
        <p:spPr>
          <a:xfrm>
            <a:off x="3314699" y="3544195"/>
            <a:ext cx="858370" cy="434606"/>
          </a:xfrm>
          <a:prstGeom prst="rect">
            <a:avLst/>
          </a:prstGeom>
          <a:noFill/>
          <a:ln>
            <a:noFill/>
          </a:ln>
        </p:spPr>
        <p:txBody>
          <a:bodyPr spcFirstLastPara="1" wrap="square" lIns="0" tIns="0" rIns="0" bIns="0" anchor="t" anchorCtr="0">
            <a:spAutoFit/>
          </a:bodyPr>
          <a:lstStyle/>
          <a:p>
            <a:pPr marL="223569" marR="4483" lvl="0" indent="-212923" algn="l" rtl="0">
              <a:lnSpc>
                <a:spcPct val="100000"/>
              </a:lnSpc>
              <a:spcBef>
                <a:spcPts val="0"/>
              </a:spcBef>
              <a:spcAft>
                <a:spcPts val="0"/>
              </a:spcAft>
              <a:buClr>
                <a:srgbClr val="000000"/>
              </a:buClr>
              <a:buSzPts val="1412"/>
              <a:buFont typeface="Arial"/>
              <a:buNone/>
            </a:pPr>
            <a:r>
              <a:rPr lang="en-US" sz="1412" b="0" i="0" u="none" strike="noStrike" cap="none">
                <a:solidFill>
                  <a:schemeClr val="dk1"/>
                </a:solidFill>
                <a:latin typeface="Times New Roman"/>
                <a:ea typeface="Times New Roman"/>
                <a:cs typeface="Times New Roman"/>
                <a:sym typeface="Times New Roman"/>
              </a:rPr>
              <a:t>PRODUCT  LINE</a:t>
            </a:r>
            <a:endParaRPr sz="1412" b="0" i="0" u="none" strike="noStrike" cap="none">
              <a:solidFill>
                <a:schemeClr val="dk1"/>
              </a:solidFill>
              <a:latin typeface="Times New Roman"/>
              <a:ea typeface="Times New Roman"/>
              <a:cs typeface="Times New Roman"/>
              <a:sym typeface="Times New Roman"/>
            </a:endParaRPr>
          </a:p>
        </p:txBody>
      </p:sp>
      <p:sp>
        <p:nvSpPr>
          <p:cNvPr id="202" name="Google Shape;202;p29"/>
          <p:cNvSpPr/>
          <p:nvPr/>
        </p:nvSpPr>
        <p:spPr>
          <a:xfrm>
            <a:off x="7373471" y="3496235"/>
            <a:ext cx="1277471" cy="605118"/>
          </a:xfrm>
          <a:custGeom>
            <a:avLst/>
            <a:gdLst/>
            <a:ahLst/>
            <a:cxnLst/>
            <a:rect l="l" t="t" r="r" b="b"/>
            <a:pathLst>
              <a:path w="1447800" h="685800" extrusionOk="0">
                <a:moveTo>
                  <a:pt x="0" y="0"/>
                </a:moveTo>
                <a:lnTo>
                  <a:pt x="0" y="685799"/>
                </a:lnTo>
                <a:lnTo>
                  <a:pt x="1447799" y="685799"/>
                </a:lnTo>
                <a:lnTo>
                  <a:pt x="1447799" y="0"/>
                </a:lnTo>
                <a:lnTo>
                  <a:pt x="0" y="0"/>
                </a:lnTo>
                <a:close/>
              </a:path>
            </a:pathLst>
          </a:custGeom>
          <a:solidFill>
            <a:srgbClr val="BA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03" name="Google Shape;203;p29"/>
          <p:cNvSpPr/>
          <p:nvPr/>
        </p:nvSpPr>
        <p:spPr>
          <a:xfrm>
            <a:off x="7373471" y="3496235"/>
            <a:ext cx="1277471" cy="605118"/>
          </a:xfrm>
          <a:custGeom>
            <a:avLst/>
            <a:gdLst/>
            <a:ahLst/>
            <a:cxnLst/>
            <a:rect l="l" t="t" r="r" b="b"/>
            <a:pathLst>
              <a:path w="1447800" h="685800" extrusionOk="0">
                <a:moveTo>
                  <a:pt x="0" y="0"/>
                </a:moveTo>
                <a:lnTo>
                  <a:pt x="0" y="685799"/>
                </a:lnTo>
                <a:lnTo>
                  <a:pt x="1447799" y="685799"/>
                </a:lnTo>
                <a:lnTo>
                  <a:pt x="1447799" y="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04" name="Google Shape;204;p29"/>
          <p:cNvSpPr txBox="1"/>
          <p:nvPr/>
        </p:nvSpPr>
        <p:spPr>
          <a:xfrm>
            <a:off x="7584139" y="3685389"/>
            <a:ext cx="858370" cy="217304"/>
          </a:xfrm>
          <a:prstGeom prst="rect">
            <a:avLst/>
          </a:prstGeom>
          <a:noFill/>
          <a:ln>
            <a:noFill/>
          </a:ln>
        </p:spPr>
        <p:txBody>
          <a:bodyPr spcFirstLastPara="1" wrap="square" lIns="0" tIns="0" rIns="0" bIns="0" anchor="t" anchorCtr="0">
            <a:spAutoFit/>
          </a:bodyPr>
          <a:lstStyle/>
          <a:p>
            <a:pPr marL="11206" marR="0" lvl="0" indent="0" algn="l" rtl="0">
              <a:lnSpc>
                <a:spcPct val="100000"/>
              </a:lnSpc>
              <a:spcBef>
                <a:spcPts val="0"/>
              </a:spcBef>
              <a:spcAft>
                <a:spcPts val="0"/>
              </a:spcAft>
              <a:buClr>
                <a:srgbClr val="000000"/>
              </a:buClr>
              <a:buSzPts val="1412"/>
              <a:buFont typeface="Arial"/>
              <a:buNone/>
            </a:pPr>
            <a:r>
              <a:rPr lang="en-US" sz="1412" b="0" i="0" u="none" strike="noStrike" cap="none">
                <a:solidFill>
                  <a:schemeClr val="dk1"/>
                </a:solidFill>
                <a:latin typeface="Times New Roman"/>
                <a:ea typeface="Times New Roman"/>
                <a:cs typeface="Times New Roman"/>
                <a:sym typeface="Times New Roman"/>
              </a:rPr>
              <a:t>PRODUCT</a:t>
            </a:r>
            <a:endParaRPr sz="1412" b="0" i="0" u="none" strike="noStrike" cap="none">
              <a:solidFill>
                <a:schemeClr val="dk1"/>
              </a:solidFill>
              <a:latin typeface="Times New Roman"/>
              <a:ea typeface="Times New Roman"/>
              <a:cs typeface="Times New Roman"/>
              <a:sym typeface="Times New Roman"/>
            </a:endParaRPr>
          </a:p>
        </p:txBody>
      </p:sp>
      <p:sp>
        <p:nvSpPr>
          <p:cNvPr id="205" name="Google Shape;205;p29"/>
          <p:cNvSpPr/>
          <p:nvPr/>
        </p:nvSpPr>
        <p:spPr>
          <a:xfrm>
            <a:off x="5356413" y="3227295"/>
            <a:ext cx="1411941" cy="1210235"/>
          </a:xfrm>
          <a:custGeom>
            <a:avLst/>
            <a:gdLst/>
            <a:ahLst/>
            <a:cxnLst/>
            <a:rect l="l" t="t" r="r" b="b"/>
            <a:pathLst>
              <a:path w="1600200" h="1371600" extrusionOk="0">
                <a:moveTo>
                  <a:pt x="1600199" y="685799"/>
                </a:moveTo>
                <a:lnTo>
                  <a:pt x="800099" y="0"/>
                </a:lnTo>
                <a:lnTo>
                  <a:pt x="0" y="685799"/>
                </a:lnTo>
                <a:lnTo>
                  <a:pt x="800099" y="1371599"/>
                </a:lnTo>
                <a:lnTo>
                  <a:pt x="1600199" y="685799"/>
                </a:lnTo>
                <a:close/>
              </a:path>
            </a:pathLst>
          </a:custGeom>
          <a:solidFill>
            <a:srgbClr val="BA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06" name="Google Shape;206;p29"/>
          <p:cNvSpPr/>
          <p:nvPr/>
        </p:nvSpPr>
        <p:spPr>
          <a:xfrm>
            <a:off x="5356413" y="3227295"/>
            <a:ext cx="1411941" cy="1210235"/>
          </a:xfrm>
          <a:custGeom>
            <a:avLst/>
            <a:gdLst/>
            <a:ahLst/>
            <a:cxnLst/>
            <a:rect l="l" t="t" r="r" b="b"/>
            <a:pathLst>
              <a:path w="1600200" h="1371600" extrusionOk="0">
                <a:moveTo>
                  <a:pt x="800099" y="0"/>
                </a:moveTo>
                <a:lnTo>
                  <a:pt x="0" y="685799"/>
                </a:lnTo>
                <a:lnTo>
                  <a:pt x="800099" y="1371599"/>
                </a:lnTo>
                <a:lnTo>
                  <a:pt x="1600199" y="685799"/>
                </a:lnTo>
                <a:lnTo>
                  <a:pt x="800099"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07" name="Google Shape;207;p29"/>
          <p:cNvSpPr txBox="1"/>
          <p:nvPr/>
        </p:nvSpPr>
        <p:spPr>
          <a:xfrm>
            <a:off x="5693484" y="3704663"/>
            <a:ext cx="741269" cy="244362"/>
          </a:xfrm>
          <a:prstGeom prst="rect">
            <a:avLst/>
          </a:prstGeom>
          <a:noFill/>
          <a:ln>
            <a:noFill/>
          </a:ln>
        </p:spPr>
        <p:txBody>
          <a:bodyPr spcFirstLastPara="1" wrap="square" lIns="0" tIns="0" rIns="0" bIns="0" anchor="t" anchorCtr="0">
            <a:spAutoFit/>
          </a:bodyPr>
          <a:lstStyle/>
          <a:p>
            <a:pPr marL="11206" marR="0" lvl="0" indent="0" algn="l" rtl="0">
              <a:lnSpc>
                <a:spcPct val="100000"/>
              </a:lnSpc>
              <a:spcBef>
                <a:spcPts val="0"/>
              </a:spcBef>
              <a:spcAft>
                <a:spcPts val="0"/>
              </a:spcAft>
              <a:buClr>
                <a:srgbClr val="000000"/>
              </a:buClr>
              <a:buSzPts val="1588"/>
              <a:buFont typeface="Arial"/>
              <a:buNone/>
            </a:pPr>
            <a:r>
              <a:rPr lang="en-US" sz="1588" b="0" i="0" u="none" strike="noStrike" cap="none">
                <a:solidFill>
                  <a:schemeClr val="dk1"/>
                </a:solidFill>
                <a:latin typeface="Times New Roman"/>
                <a:ea typeface="Times New Roman"/>
                <a:cs typeface="Times New Roman"/>
                <a:sym typeface="Times New Roman"/>
              </a:rPr>
              <a:t>Contains</a:t>
            </a:r>
            <a:endParaRPr sz="1588" b="0" i="0" u="none" strike="noStrike" cap="none">
              <a:solidFill>
                <a:schemeClr val="dk1"/>
              </a:solidFill>
              <a:latin typeface="Times New Roman"/>
              <a:ea typeface="Times New Roman"/>
              <a:cs typeface="Times New Roman"/>
              <a:sym typeface="Times New Roman"/>
            </a:endParaRPr>
          </a:p>
        </p:txBody>
      </p:sp>
      <p:sp>
        <p:nvSpPr>
          <p:cNvPr id="208" name="Google Shape;208;p29"/>
          <p:cNvSpPr/>
          <p:nvPr/>
        </p:nvSpPr>
        <p:spPr>
          <a:xfrm>
            <a:off x="4415118" y="3832412"/>
            <a:ext cx="941294" cy="0"/>
          </a:xfrm>
          <a:custGeom>
            <a:avLst/>
            <a:gdLst/>
            <a:ahLst/>
            <a:cxnLst/>
            <a:rect l="l" t="t" r="r" b="b"/>
            <a:pathLst>
              <a:path w="1066800" h="120000" extrusionOk="0">
                <a:moveTo>
                  <a:pt x="0" y="0"/>
                </a:moveTo>
                <a:lnTo>
                  <a:pt x="106679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09" name="Google Shape;209;p29"/>
          <p:cNvSpPr/>
          <p:nvPr/>
        </p:nvSpPr>
        <p:spPr>
          <a:xfrm>
            <a:off x="6768353" y="3832412"/>
            <a:ext cx="605118" cy="0"/>
          </a:xfrm>
          <a:custGeom>
            <a:avLst/>
            <a:gdLst/>
            <a:ahLst/>
            <a:cxnLst/>
            <a:rect l="l" t="t" r="r" b="b"/>
            <a:pathLst>
              <a:path w="685800" h="120000" extrusionOk="0">
                <a:moveTo>
                  <a:pt x="0" y="0"/>
                </a:moveTo>
                <a:lnTo>
                  <a:pt x="68579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10" name="Google Shape;210;p29"/>
          <p:cNvSpPr/>
          <p:nvPr/>
        </p:nvSpPr>
        <p:spPr>
          <a:xfrm>
            <a:off x="3070412" y="5042647"/>
            <a:ext cx="1344706" cy="537882"/>
          </a:xfrm>
          <a:custGeom>
            <a:avLst/>
            <a:gdLst/>
            <a:ahLst/>
            <a:cxnLst/>
            <a:rect l="l" t="t" r="r" b="b"/>
            <a:pathLst>
              <a:path w="1524000" h="609600" extrusionOk="0">
                <a:moveTo>
                  <a:pt x="0" y="0"/>
                </a:moveTo>
                <a:lnTo>
                  <a:pt x="0" y="609599"/>
                </a:lnTo>
                <a:lnTo>
                  <a:pt x="1523999" y="609599"/>
                </a:lnTo>
                <a:lnTo>
                  <a:pt x="1523999" y="0"/>
                </a:lnTo>
                <a:lnTo>
                  <a:pt x="0" y="0"/>
                </a:lnTo>
                <a:close/>
              </a:path>
            </a:pathLst>
          </a:custGeom>
          <a:solidFill>
            <a:srgbClr val="BA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11" name="Google Shape;211;p29"/>
          <p:cNvSpPr/>
          <p:nvPr/>
        </p:nvSpPr>
        <p:spPr>
          <a:xfrm>
            <a:off x="3070412" y="5042647"/>
            <a:ext cx="1344706" cy="537882"/>
          </a:xfrm>
          <a:custGeom>
            <a:avLst/>
            <a:gdLst/>
            <a:ahLst/>
            <a:cxnLst/>
            <a:rect l="l" t="t" r="r" b="b"/>
            <a:pathLst>
              <a:path w="1524000" h="609600" extrusionOk="0">
                <a:moveTo>
                  <a:pt x="0" y="0"/>
                </a:moveTo>
                <a:lnTo>
                  <a:pt x="0" y="609599"/>
                </a:lnTo>
                <a:lnTo>
                  <a:pt x="1523999" y="609599"/>
                </a:lnTo>
                <a:lnTo>
                  <a:pt x="1523999" y="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12" name="Google Shape;212;p29"/>
          <p:cNvSpPr txBox="1"/>
          <p:nvPr/>
        </p:nvSpPr>
        <p:spPr>
          <a:xfrm>
            <a:off x="3324114" y="5198182"/>
            <a:ext cx="836519" cy="217304"/>
          </a:xfrm>
          <a:prstGeom prst="rect">
            <a:avLst/>
          </a:prstGeom>
          <a:noFill/>
          <a:ln>
            <a:noFill/>
          </a:ln>
        </p:spPr>
        <p:txBody>
          <a:bodyPr spcFirstLastPara="1" wrap="square" lIns="0" tIns="0" rIns="0" bIns="0" anchor="t" anchorCtr="0">
            <a:spAutoFit/>
          </a:bodyPr>
          <a:lstStyle/>
          <a:p>
            <a:pPr marL="11206" marR="0" lvl="0" indent="0" algn="l" rtl="0">
              <a:lnSpc>
                <a:spcPct val="100000"/>
              </a:lnSpc>
              <a:spcBef>
                <a:spcPts val="0"/>
              </a:spcBef>
              <a:spcAft>
                <a:spcPts val="0"/>
              </a:spcAft>
              <a:buClr>
                <a:srgbClr val="000000"/>
              </a:buClr>
              <a:buSzPts val="1412"/>
              <a:buFont typeface="Arial"/>
              <a:buNone/>
            </a:pPr>
            <a:r>
              <a:rPr lang="en-US" sz="1412" b="0" i="0" u="none" strike="noStrike" cap="none">
                <a:solidFill>
                  <a:schemeClr val="dk1"/>
                </a:solidFill>
                <a:latin typeface="Times New Roman"/>
                <a:ea typeface="Times New Roman"/>
                <a:cs typeface="Times New Roman"/>
                <a:sym typeface="Times New Roman"/>
              </a:rPr>
              <a:t>STUDENT</a:t>
            </a:r>
            <a:endParaRPr sz="1412" b="0" i="0" u="none" strike="noStrike" cap="none">
              <a:solidFill>
                <a:schemeClr val="dk1"/>
              </a:solidFill>
              <a:latin typeface="Times New Roman"/>
              <a:ea typeface="Times New Roman"/>
              <a:cs typeface="Times New Roman"/>
              <a:sym typeface="Times New Roman"/>
            </a:endParaRPr>
          </a:p>
        </p:txBody>
      </p:sp>
      <p:sp>
        <p:nvSpPr>
          <p:cNvPr id="213" name="Google Shape;213;p29"/>
          <p:cNvSpPr/>
          <p:nvPr/>
        </p:nvSpPr>
        <p:spPr>
          <a:xfrm>
            <a:off x="7373471" y="5042647"/>
            <a:ext cx="1277471" cy="605118"/>
          </a:xfrm>
          <a:custGeom>
            <a:avLst/>
            <a:gdLst/>
            <a:ahLst/>
            <a:cxnLst/>
            <a:rect l="l" t="t" r="r" b="b"/>
            <a:pathLst>
              <a:path w="1447800" h="685800" extrusionOk="0">
                <a:moveTo>
                  <a:pt x="0" y="0"/>
                </a:moveTo>
                <a:lnTo>
                  <a:pt x="0" y="685799"/>
                </a:lnTo>
                <a:lnTo>
                  <a:pt x="1447799" y="685799"/>
                </a:lnTo>
                <a:lnTo>
                  <a:pt x="1447799" y="0"/>
                </a:lnTo>
                <a:lnTo>
                  <a:pt x="0" y="0"/>
                </a:lnTo>
                <a:close/>
              </a:path>
            </a:pathLst>
          </a:custGeom>
          <a:solidFill>
            <a:srgbClr val="BA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14" name="Google Shape;214;p29"/>
          <p:cNvSpPr/>
          <p:nvPr/>
        </p:nvSpPr>
        <p:spPr>
          <a:xfrm>
            <a:off x="7373471" y="5042647"/>
            <a:ext cx="1277471" cy="605118"/>
          </a:xfrm>
          <a:custGeom>
            <a:avLst/>
            <a:gdLst/>
            <a:ahLst/>
            <a:cxnLst/>
            <a:rect l="l" t="t" r="r" b="b"/>
            <a:pathLst>
              <a:path w="1447800" h="685800" extrusionOk="0">
                <a:moveTo>
                  <a:pt x="0" y="0"/>
                </a:moveTo>
                <a:lnTo>
                  <a:pt x="0" y="685799"/>
                </a:lnTo>
                <a:lnTo>
                  <a:pt x="1447799" y="685799"/>
                </a:lnTo>
                <a:lnTo>
                  <a:pt x="1447799" y="0"/>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15" name="Google Shape;215;p29"/>
          <p:cNvSpPr txBox="1"/>
          <p:nvPr/>
        </p:nvSpPr>
        <p:spPr>
          <a:xfrm>
            <a:off x="7648686" y="5231800"/>
            <a:ext cx="728943" cy="217304"/>
          </a:xfrm>
          <a:prstGeom prst="rect">
            <a:avLst/>
          </a:prstGeom>
          <a:noFill/>
          <a:ln>
            <a:noFill/>
          </a:ln>
        </p:spPr>
        <p:txBody>
          <a:bodyPr spcFirstLastPara="1" wrap="square" lIns="0" tIns="0" rIns="0" bIns="0" anchor="t" anchorCtr="0">
            <a:spAutoFit/>
          </a:bodyPr>
          <a:lstStyle/>
          <a:p>
            <a:pPr marL="11206" marR="0" lvl="0" indent="0" algn="l" rtl="0">
              <a:lnSpc>
                <a:spcPct val="100000"/>
              </a:lnSpc>
              <a:spcBef>
                <a:spcPts val="0"/>
              </a:spcBef>
              <a:spcAft>
                <a:spcPts val="0"/>
              </a:spcAft>
              <a:buClr>
                <a:srgbClr val="000000"/>
              </a:buClr>
              <a:buSzPts val="1412"/>
              <a:buFont typeface="Arial"/>
              <a:buNone/>
            </a:pPr>
            <a:r>
              <a:rPr lang="en-US" sz="1412" b="0" i="0" u="none" strike="noStrike" cap="none">
                <a:solidFill>
                  <a:schemeClr val="dk1"/>
                </a:solidFill>
                <a:latin typeface="Times New Roman"/>
                <a:ea typeface="Times New Roman"/>
                <a:cs typeface="Times New Roman"/>
                <a:sym typeface="Times New Roman"/>
              </a:rPr>
              <a:t>COURSE</a:t>
            </a:r>
            <a:endParaRPr sz="1412" b="0" i="0" u="none" strike="noStrike" cap="none">
              <a:solidFill>
                <a:schemeClr val="dk1"/>
              </a:solidFill>
              <a:latin typeface="Times New Roman"/>
              <a:ea typeface="Times New Roman"/>
              <a:cs typeface="Times New Roman"/>
              <a:sym typeface="Times New Roman"/>
            </a:endParaRPr>
          </a:p>
        </p:txBody>
      </p:sp>
      <p:sp>
        <p:nvSpPr>
          <p:cNvPr id="216" name="Google Shape;216;p29"/>
          <p:cNvSpPr/>
          <p:nvPr/>
        </p:nvSpPr>
        <p:spPr>
          <a:xfrm>
            <a:off x="5356413" y="4773707"/>
            <a:ext cx="1411941" cy="1210235"/>
          </a:xfrm>
          <a:custGeom>
            <a:avLst/>
            <a:gdLst/>
            <a:ahLst/>
            <a:cxnLst/>
            <a:rect l="l" t="t" r="r" b="b"/>
            <a:pathLst>
              <a:path w="1600200" h="1371600" extrusionOk="0">
                <a:moveTo>
                  <a:pt x="1600199" y="685799"/>
                </a:moveTo>
                <a:lnTo>
                  <a:pt x="800099" y="0"/>
                </a:lnTo>
                <a:lnTo>
                  <a:pt x="0" y="685799"/>
                </a:lnTo>
                <a:lnTo>
                  <a:pt x="800099" y="1371599"/>
                </a:lnTo>
                <a:lnTo>
                  <a:pt x="1600199" y="685799"/>
                </a:lnTo>
                <a:close/>
              </a:path>
            </a:pathLst>
          </a:custGeom>
          <a:solidFill>
            <a:srgbClr val="BA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17" name="Google Shape;217;p29"/>
          <p:cNvSpPr/>
          <p:nvPr/>
        </p:nvSpPr>
        <p:spPr>
          <a:xfrm>
            <a:off x="5356413" y="4773707"/>
            <a:ext cx="1411941" cy="1210235"/>
          </a:xfrm>
          <a:custGeom>
            <a:avLst/>
            <a:gdLst/>
            <a:ahLst/>
            <a:cxnLst/>
            <a:rect l="l" t="t" r="r" b="b"/>
            <a:pathLst>
              <a:path w="1600200" h="1371600" extrusionOk="0">
                <a:moveTo>
                  <a:pt x="800099" y="0"/>
                </a:moveTo>
                <a:lnTo>
                  <a:pt x="0" y="685799"/>
                </a:lnTo>
                <a:lnTo>
                  <a:pt x="800099" y="1371599"/>
                </a:lnTo>
                <a:lnTo>
                  <a:pt x="1600199" y="685799"/>
                </a:lnTo>
                <a:lnTo>
                  <a:pt x="800099"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18" name="Google Shape;218;p29"/>
          <p:cNvSpPr txBox="1"/>
          <p:nvPr/>
        </p:nvSpPr>
        <p:spPr>
          <a:xfrm>
            <a:off x="5677348" y="5130050"/>
            <a:ext cx="774887" cy="488724"/>
          </a:xfrm>
          <a:prstGeom prst="rect">
            <a:avLst/>
          </a:prstGeom>
          <a:noFill/>
          <a:ln>
            <a:noFill/>
          </a:ln>
        </p:spPr>
        <p:txBody>
          <a:bodyPr spcFirstLastPara="1" wrap="square" lIns="0" tIns="0" rIns="0" bIns="0" anchor="t" anchorCtr="0">
            <a:spAutoFit/>
          </a:bodyPr>
          <a:lstStyle/>
          <a:p>
            <a:pPr marL="267835" marR="4483" lvl="0" indent="-257189" algn="l" rtl="0">
              <a:lnSpc>
                <a:spcPct val="100000"/>
              </a:lnSpc>
              <a:spcBef>
                <a:spcPts val="0"/>
              </a:spcBef>
              <a:spcAft>
                <a:spcPts val="0"/>
              </a:spcAft>
              <a:buClr>
                <a:srgbClr val="000000"/>
              </a:buClr>
              <a:buSzPts val="1588"/>
              <a:buFont typeface="Arial"/>
              <a:buNone/>
            </a:pPr>
            <a:r>
              <a:rPr lang="en-US" sz="1588" b="0" i="0" u="none" strike="noStrike" cap="none">
                <a:solidFill>
                  <a:schemeClr val="dk1"/>
                </a:solidFill>
                <a:latin typeface="Times New Roman"/>
                <a:ea typeface="Times New Roman"/>
                <a:cs typeface="Times New Roman"/>
                <a:sym typeface="Times New Roman"/>
              </a:rPr>
              <a:t>Registers  for</a:t>
            </a:r>
            <a:endParaRPr sz="1588" b="0" i="0" u="none" strike="noStrike" cap="none">
              <a:solidFill>
                <a:schemeClr val="dk1"/>
              </a:solidFill>
              <a:latin typeface="Times New Roman"/>
              <a:ea typeface="Times New Roman"/>
              <a:cs typeface="Times New Roman"/>
              <a:sym typeface="Times New Roman"/>
            </a:endParaRPr>
          </a:p>
        </p:txBody>
      </p:sp>
      <p:sp>
        <p:nvSpPr>
          <p:cNvPr id="219" name="Google Shape;219;p29"/>
          <p:cNvSpPr/>
          <p:nvPr/>
        </p:nvSpPr>
        <p:spPr>
          <a:xfrm>
            <a:off x="4415118" y="5378824"/>
            <a:ext cx="941294" cy="0"/>
          </a:xfrm>
          <a:custGeom>
            <a:avLst/>
            <a:gdLst/>
            <a:ahLst/>
            <a:cxnLst/>
            <a:rect l="l" t="t" r="r" b="b"/>
            <a:pathLst>
              <a:path w="1066800" h="120000" extrusionOk="0">
                <a:moveTo>
                  <a:pt x="0" y="0"/>
                </a:moveTo>
                <a:lnTo>
                  <a:pt x="106679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20" name="Google Shape;220;p29"/>
          <p:cNvSpPr/>
          <p:nvPr/>
        </p:nvSpPr>
        <p:spPr>
          <a:xfrm>
            <a:off x="6768353" y="5378824"/>
            <a:ext cx="605118" cy="0"/>
          </a:xfrm>
          <a:custGeom>
            <a:avLst/>
            <a:gdLst/>
            <a:ahLst/>
            <a:cxnLst/>
            <a:rect l="l" t="t" r="r" b="b"/>
            <a:pathLst>
              <a:path w="685800" h="120000" extrusionOk="0">
                <a:moveTo>
                  <a:pt x="0" y="0"/>
                </a:moveTo>
                <a:lnTo>
                  <a:pt x="68579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21" name="Google Shape;221;p29"/>
          <p:cNvSpPr txBox="1"/>
          <p:nvPr/>
        </p:nvSpPr>
        <p:spPr>
          <a:xfrm>
            <a:off x="2723024" y="2350546"/>
            <a:ext cx="1411941" cy="325923"/>
          </a:xfrm>
          <a:prstGeom prst="rect">
            <a:avLst/>
          </a:prstGeom>
          <a:noFill/>
          <a:ln>
            <a:noFill/>
          </a:ln>
        </p:spPr>
        <p:txBody>
          <a:bodyPr spcFirstLastPara="1" wrap="square" lIns="0" tIns="0" rIns="0" bIns="0" anchor="t" anchorCtr="0">
            <a:spAutoFit/>
          </a:bodyPr>
          <a:lstStyle/>
          <a:p>
            <a:pPr marL="11206" marR="0" lvl="0" indent="0" algn="l" rtl="0">
              <a:lnSpc>
                <a:spcPct val="100000"/>
              </a:lnSpc>
              <a:spcBef>
                <a:spcPts val="0"/>
              </a:spcBef>
              <a:spcAft>
                <a:spcPts val="0"/>
              </a:spcAft>
              <a:buClr>
                <a:srgbClr val="000000"/>
              </a:buClr>
              <a:buSzPts val="2118"/>
              <a:buFont typeface="Arial"/>
              <a:buNone/>
            </a:pPr>
            <a:r>
              <a:rPr lang="en-US" sz="2118" b="0" i="0" u="none" strike="noStrike" cap="none">
                <a:solidFill>
                  <a:schemeClr val="dk1"/>
                </a:solidFill>
                <a:latin typeface="Arial"/>
                <a:ea typeface="Arial"/>
                <a:cs typeface="Arial"/>
                <a:sym typeface="Arial"/>
              </a:rPr>
              <a:t>One to One</a:t>
            </a:r>
            <a:endParaRPr sz="2118" b="0" i="0" u="none" strike="noStrike" cap="none">
              <a:solidFill>
                <a:schemeClr val="dk1"/>
              </a:solidFill>
              <a:latin typeface="Arial"/>
              <a:ea typeface="Arial"/>
              <a:cs typeface="Arial"/>
              <a:sym typeface="Arial"/>
            </a:endParaRPr>
          </a:p>
        </p:txBody>
      </p:sp>
      <p:sp>
        <p:nvSpPr>
          <p:cNvPr id="222" name="Google Shape;222;p29"/>
          <p:cNvSpPr txBox="1"/>
          <p:nvPr/>
        </p:nvSpPr>
        <p:spPr>
          <a:xfrm>
            <a:off x="2790265" y="4165898"/>
            <a:ext cx="1560979" cy="325923"/>
          </a:xfrm>
          <a:prstGeom prst="rect">
            <a:avLst/>
          </a:prstGeom>
          <a:noFill/>
          <a:ln>
            <a:noFill/>
          </a:ln>
        </p:spPr>
        <p:txBody>
          <a:bodyPr spcFirstLastPara="1" wrap="square" lIns="0" tIns="0" rIns="0" bIns="0" anchor="t" anchorCtr="0">
            <a:spAutoFit/>
          </a:bodyPr>
          <a:lstStyle/>
          <a:p>
            <a:pPr marL="11206" marR="0" lvl="0" indent="0" algn="l" rtl="0">
              <a:lnSpc>
                <a:spcPct val="100000"/>
              </a:lnSpc>
              <a:spcBef>
                <a:spcPts val="0"/>
              </a:spcBef>
              <a:spcAft>
                <a:spcPts val="0"/>
              </a:spcAft>
              <a:buClr>
                <a:srgbClr val="000000"/>
              </a:buClr>
              <a:buSzPts val="2118"/>
              <a:buFont typeface="Arial"/>
              <a:buNone/>
            </a:pPr>
            <a:r>
              <a:rPr lang="en-US" sz="2118" b="0" i="0" u="none" strike="noStrike" cap="none">
                <a:solidFill>
                  <a:schemeClr val="dk1"/>
                </a:solidFill>
                <a:latin typeface="Arial"/>
                <a:ea typeface="Arial"/>
                <a:cs typeface="Arial"/>
                <a:sym typeface="Arial"/>
              </a:rPr>
              <a:t>One to many</a:t>
            </a:r>
            <a:endParaRPr sz="2118" b="0" i="0" u="none" strike="noStrike" cap="none">
              <a:solidFill>
                <a:schemeClr val="dk1"/>
              </a:solidFill>
              <a:latin typeface="Arial"/>
              <a:ea typeface="Arial"/>
              <a:cs typeface="Arial"/>
              <a:sym typeface="Arial"/>
            </a:endParaRPr>
          </a:p>
        </p:txBody>
      </p:sp>
      <p:sp>
        <p:nvSpPr>
          <p:cNvPr id="223" name="Google Shape;223;p29"/>
          <p:cNvSpPr txBox="1"/>
          <p:nvPr/>
        </p:nvSpPr>
        <p:spPr>
          <a:xfrm>
            <a:off x="2857499" y="5779545"/>
            <a:ext cx="1710018" cy="325923"/>
          </a:xfrm>
          <a:prstGeom prst="rect">
            <a:avLst/>
          </a:prstGeom>
          <a:noFill/>
          <a:ln>
            <a:noFill/>
          </a:ln>
        </p:spPr>
        <p:txBody>
          <a:bodyPr spcFirstLastPara="1" wrap="square" lIns="0" tIns="0" rIns="0" bIns="0" anchor="t" anchorCtr="0">
            <a:spAutoFit/>
          </a:bodyPr>
          <a:lstStyle/>
          <a:p>
            <a:pPr marL="11206" marR="0" lvl="0" indent="0" algn="l" rtl="0">
              <a:lnSpc>
                <a:spcPct val="100000"/>
              </a:lnSpc>
              <a:spcBef>
                <a:spcPts val="0"/>
              </a:spcBef>
              <a:spcAft>
                <a:spcPts val="0"/>
              </a:spcAft>
              <a:buClr>
                <a:srgbClr val="000000"/>
              </a:buClr>
              <a:buSzPts val="2118"/>
              <a:buFont typeface="Arial"/>
              <a:buNone/>
            </a:pPr>
            <a:r>
              <a:rPr lang="en-US" sz="2118" b="0" i="0" u="none" strike="noStrike" cap="none">
                <a:solidFill>
                  <a:schemeClr val="dk1"/>
                </a:solidFill>
                <a:latin typeface="Arial"/>
                <a:ea typeface="Arial"/>
                <a:cs typeface="Arial"/>
                <a:sym typeface="Arial"/>
              </a:rPr>
              <a:t>Many to many</a:t>
            </a:r>
            <a:endParaRPr sz="2118" b="0" i="0" u="none" strike="noStrike" cap="none">
              <a:solidFill>
                <a:schemeClr val="dk1"/>
              </a:solidFill>
              <a:latin typeface="Arial"/>
              <a:ea typeface="Arial"/>
              <a:cs typeface="Arial"/>
              <a:sym typeface="Arial"/>
            </a:endParaRPr>
          </a:p>
        </p:txBody>
      </p:sp>
      <p:sp>
        <p:nvSpPr>
          <p:cNvPr id="224" name="Google Shape;224;p29"/>
          <p:cNvSpPr/>
          <p:nvPr/>
        </p:nvSpPr>
        <p:spPr>
          <a:xfrm>
            <a:off x="7104531" y="3630706"/>
            <a:ext cx="268941" cy="201706"/>
          </a:xfrm>
          <a:custGeom>
            <a:avLst/>
            <a:gdLst/>
            <a:ahLst/>
            <a:cxnLst/>
            <a:rect l="l" t="t" r="r" b="b"/>
            <a:pathLst>
              <a:path w="304800" h="228600" extrusionOk="0">
                <a:moveTo>
                  <a:pt x="0" y="228599"/>
                </a:moveTo>
                <a:lnTo>
                  <a:pt x="30479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25" name="Google Shape;225;p29"/>
          <p:cNvSpPr/>
          <p:nvPr/>
        </p:nvSpPr>
        <p:spPr>
          <a:xfrm>
            <a:off x="7104531" y="3832413"/>
            <a:ext cx="268941" cy="134471"/>
          </a:xfrm>
          <a:custGeom>
            <a:avLst/>
            <a:gdLst/>
            <a:ahLst/>
            <a:cxnLst/>
            <a:rect l="l" t="t" r="r" b="b"/>
            <a:pathLst>
              <a:path w="304800" h="152400" extrusionOk="0">
                <a:moveTo>
                  <a:pt x="0" y="0"/>
                </a:moveTo>
                <a:lnTo>
                  <a:pt x="304799" y="1523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26" name="Google Shape;226;p29"/>
          <p:cNvSpPr/>
          <p:nvPr/>
        </p:nvSpPr>
        <p:spPr>
          <a:xfrm>
            <a:off x="4415118" y="5177118"/>
            <a:ext cx="134471" cy="201706"/>
          </a:xfrm>
          <a:custGeom>
            <a:avLst/>
            <a:gdLst/>
            <a:ahLst/>
            <a:cxnLst/>
            <a:rect l="l" t="t" r="r" b="b"/>
            <a:pathLst>
              <a:path w="152400" h="228600" extrusionOk="0">
                <a:moveTo>
                  <a:pt x="0" y="0"/>
                </a:moveTo>
                <a:lnTo>
                  <a:pt x="152399" y="2285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27" name="Google Shape;227;p29"/>
          <p:cNvSpPr/>
          <p:nvPr/>
        </p:nvSpPr>
        <p:spPr>
          <a:xfrm>
            <a:off x="4415118" y="5378824"/>
            <a:ext cx="134471" cy="134471"/>
          </a:xfrm>
          <a:custGeom>
            <a:avLst/>
            <a:gdLst/>
            <a:ahLst/>
            <a:cxnLst/>
            <a:rect l="l" t="t" r="r" b="b"/>
            <a:pathLst>
              <a:path w="152400" h="152400" extrusionOk="0">
                <a:moveTo>
                  <a:pt x="0" y="152399"/>
                </a:moveTo>
                <a:lnTo>
                  <a:pt x="15239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28" name="Google Shape;228;p29"/>
          <p:cNvSpPr/>
          <p:nvPr/>
        </p:nvSpPr>
        <p:spPr>
          <a:xfrm>
            <a:off x="7104531" y="5177118"/>
            <a:ext cx="268941" cy="201706"/>
          </a:xfrm>
          <a:custGeom>
            <a:avLst/>
            <a:gdLst/>
            <a:ahLst/>
            <a:cxnLst/>
            <a:rect l="l" t="t" r="r" b="b"/>
            <a:pathLst>
              <a:path w="304800" h="228600" extrusionOk="0">
                <a:moveTo>
                  <a:pt x="0" y="228599"/>
                </a:moveTo>
                <a:lnTo>
                  <a:pt x="30479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
        <p:nvSpPr>
          <p:cNvPr id="229" name="Google Shape;229;p29"/>
          <p:cNvSpPr/>
          <p:nvPr/>
        </p:nvSpPr>
        <p:spPr>
          <a:xfrm>
            <a:off x="7104531" y="5378823"/>
            <a:ext cx="268941" cy="201706"/>
          </a:xfrm>
          <a:custGeom>
            <a:avLst/>
            <a:gdLst/>
            <a:ahLst/>
            <a:cxnLst/>
            <a:rect l="l" t="t" r="r" b="b"/>
            <a:pathLst>
              <a:path w="304800" h="228600" extrusionOk="0">
                <a:moveTo>
                  <a:pt x="0" y="0"/>
                </a:moveTo>
                <a:lnTo>
                  <a:pt x="304799" y="2285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588"/>
              <a:buFont typeface="Arial"/>
              <a:buNone/>
            </a:pPr>
            <a:endParaRPr sz="1588"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0" descr="Solved: Hello, There, This Is A Need To Draw An E-R Diagra ..."/>
          <p:cNvPicPr preferRelativeResize="0"/>
          <p:nvPr/>
        </p:nvPicPr>
        <p:blipFill rotWithShape="1">
          <a:blip r:embed="rId3">
            <a:alphaModFix/>
          </a:blip>
          <a:srcRect/>
          <a:stretch/>
        </p:blipFill>
        <p:spPr>
          <a:xfrm>
            <a:off x="2097206" y="162044"/>
            <a:ext cx="7930250" cy="6572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descr="ER Diagram In DBMS With Examples 2020"/>
          <p:cNvPicPr preferRelativeResize="0"/>
          <p:nvPr/>
        </p:nvPicPr>
        <p:blipFill rotWithShape="1">
          <a:blip r:embed="rId3">
            <a:alphaModFix/>
          </a:blip>
          <a:srcRect/>
          <a:stretch/>
        </p:blipFill>
        <p:spPr>
          <a:xfrm>
            <a:off x="2866930" y="642558"/>
            <a:ext cx="7118682" cy="5840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ER-modeling</a:t>
            </a:r>
            <a:endParaRPr/>
          </a:p>
        </p:txBody>
      </p:sp>
      <p:sp>
        <p:nvSpPr>
          <p:cNvPr id="90" name="Google Shape;90;p14"/>
          <p:cNvSpPr txBox="1">
            <a:spLocks noGrp="1"/>
          </p:cNvSpPr>
          <p:nvPr>
            <p:ph type="body" idx="1"/>
          </p:nvPr>
        </p:nvSpPr>
        <p:spPr>
          <a:xfrm>
            <a:off x="2152650" y="1825625"/>
            <a:ext cx="851535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ER-modeling is a data modeling method used in software engineering to produce a conceptual data model of an information system. Diagrams created using this ER-modeling method are called Entity-Relationship Diagrams or ER diagrams or ERDs.</a:t>
            </a:r>
            <a:endParaRPr/>
          </a:p>
          <a:p>
            <a:pPr marL="228600" lvl="0" indent="-228600" algn="l" rtl="0">
              <a:lnSpc>
                <a:spcPct val="90000"/>
              </a:lnSpc>
              <a:spcBef>
                <a:spcPts val="1000"/>
              </a:spcBef>
              <a:spcAft>
                <a:spcPts val="0"/>
              </a:spcAft>
              <a:buClr>
                <a:schemeClr val="dk1"/>
              </a:buClr>
              <a:buSzPct val="100000"/>
              <a:buChar char="•"/>
            </a:pPr>
            <a:r>
              <a:rPr lang="en-US"/>
              <a:t>The database analyst gains a better understanding of the data to be contained in the database through the step of constructing the ERD.</a:t>
            </a:r>
            <a:endParaRPr/>
          </a:p>
          <a:p>
            <a:pPr marL="228600" lvl="0" indent="-228600" algn="l" rtl="0">
              <a:lnSpc>
                <a:spcPct val="90000"/>
              </a:lnSpc>
              <a:spcBef>
                <a:spcPts val="1000"/>
              </a:spcBef>
              <a:spcAft>
                <a:spcPts val="0"/>
              </a:spcAft>
              <a:buClr>
                <a:schemeClr val="dk1"/>
              </a:buClr>
              <a:buSzPct val="100000"/>
              <a:buChar char="•"/>
            </a:pPr>
            <a:r>
              <a:rPr lang="en-US"/>
              <a:t>The ERD serves as a documentation tool.</a:t>
            </a:r>
            <a:endParaRPr/>
          </a:p>
          <a:p>
            <a:pPr marL="228600" lvl="0" indent="-228600" algn="l" rtl="0">
              <a:lnSpc>
                <a:spcPct val="90000"/>
              </a:lnSpc>
              <a:spcBef>
                <a:spcPts val="1000"/>
              </a:spcBef>
              <a:spcAft>
                <a:spcPts val="0"/>
              </a:spcAft>
              <a:buClr>
                <a:schemeClr val="dk1"/>
              </a:buClr>
              <a:buSzPct val="100000"/>
              <a:buChar char="•"/>
            </a:pPr>
            <a:r>
              <a:rPr lang="en-US"/>
              <a:t>Finally, the ERD is used to connect the logical structure of the database to users. In particular, the ERD effectively communicates the logic of the database to users.</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idx="4294967295"/>
          </p:nvPr>
        </p:nvSpPr>
        <p:spPr>
          <a:xfrm>
            <a:off x="4305300" y="1074738"/>
            <a:ext cx="7886700" cy="13255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COMPONENTS OF ERD</a:t>
            </a:r>
            <a:endParaRPr/>
          </a:p>
        </p:txBody>
      </p:sp>
      <p:pic>
        <p:nvPicPr>
          <p:cNvPr id="96" name="Google Shape;96;p15"/>
          <p:cNvPicPr preferRelativeResize="0"/>
          <p:nvPr/>
        </p:nvPicPr>
        <p:blipFill rotWithShape="1">
          <a:blip r:embed="rId3">
            <a:alphaModFix/>
          </a:blip>
          <a:srcRect/>
          <a:stretch/>
        </p:blipFill>
        <p:spPr>
          <a:xfrm>
            <a:off x="1728717" y="3243262"/>
            <a:ext cx="8570793" cy="10830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Components of an ER Diagrams</a:t>
            </a:r>
            <a:br>
              <a:rPr lang="en-US"/>
            </a:br>
            <a:endParaRPr/>
          </a:p>
        </p:txBody>
      </p:sp>
      <p:sp>
        <p:nvSpPr>
          <p:cNvPr id="102" name="Google Shape;102;p16"/>
          <p:cNvSpPr txBox="1">
            <a:spLocks noGrp="1"/>
          </p:cNvSpPr>
          <p:nvPr>
            <p:ph type="body" idx="1"/>
          </p:nvPr>
        </p:nvSpPr>
        <p:spPr>
          <a:xfrm>
            <a:off x="1619534" y="1825625"/>
            <a:ext cx="9048466"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Entity</a:t>
            </a:r>
            <a:endParaRPr/>
          </a:p>
          <a:p>
            <a:pPr marL="228600" lvl="0" indent="-228600" algn="l" rtl="0">
              <a:lnSpc>
                <a:spcPct val="90000"/>
              </a:lnSpc>
              <a:spcBef>
                <a:spcPts val="1000"/>
              </a:spcBef>
              <a:spcAft>
                <a:spcPts val="0"/>
              </a:spcAft>
              <a:buClr>
                <a:schemeClr val="dk1"/>
              </a:buClr>
              <a:buSzPts val="2800"/>
              <a:buChar char="•"/>
            </a:pPr>
            <a:r>
              <a:rPr lang="en-US"/>
              <a:t>An entity can be a real-world object, either animate or inanimate, that can be merely identifiable. An entity is denoted as a rectangle in an ER diagram. For example, in a school database, students, teachers, classes, and courses offered can be treated as entities. All these entities have some attributes or properties that give them their identity.</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Components of an ER Diagrams</a:t>
            </a:r>
            <a:br>
              <a:rPr lang="en-US"/>
            </a:br>
            <a:endParaRPr/>
          </a:p>
        </p:txBody>
      </p:sp>
      <p:sp>
        <p:nvSpPr>
          <p:cNvPr id="108" name="Google Shape;108;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Attributes</a:t>
            </a:r>
            <a:endParaRPr/>
          </a:p>
          <a:p>
            <a:pPr marL="228600" lvl="0" indent="-228600" algn="l" rtl="0">
              <a:lnSpc>
                <a:spcPct val="90000"/>
              </a:lnSpc>
              <a:spcBef>
                <a:spcPts val="1000"/>
              </a:spcBef>
              <a:spcAft>
                <a:spcPts val="0"/>
              </a:spcAft>
              <a:buClr>
                <a:schemeClr val="dk1"/>
              </a:buClr>
              <a:buSzPts val="2800"/>
              <a:buChar char="•"/>
            </a:pPr>
            <a:r>
              <a:rPr lang="en-US"/>
              <a:t>Entities are denoted utilizing their properties, known as attributes. All attributes have values. For example, a student entity may have name, class, and age as attributes.</a:t>
            </a:r>
            <a:endParaRPr/>
          </a:p>
          <a:p>
            <a:pPr marL="228600" lvl="0" indent="-228600" algn="l" rtl="0">
              <a:lnSpc>
                <a:spcPct val="90000"/>
              </a:lnSpc>
              <a:spcBef>
                <a:spcPts val="1000"/>
              </a:spcBef>
              <a:spcAft>
                <a:spcPts val="0"/>
              </a:spcAft>
              <a:buClr>
                <a:schemeClr val="dk1"/>
              </a:buClr>
              <a:buSzPts val="2800"/>
              <a:buChar char="•"/>
            </a:pPr>
            <a:r>
              <a:rPr lang="en-US"/>
              <a:t>There exists a domain or range of values that can be assigned to attributes. For example, a student's name cannot be a numeric value. It has to be alphabetic. A student's age cannot be negative, etc.</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p:nvPr/>
        </p:nvSpPr>
        <p:spPr>
          <a:xfrm>
            <a:off x="2288275" y="2135636"/>
            <a:ext cx="1000595" cy="32008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Verdana"/>
                <a:ea typeface="Verdana"/>
                <a:cs typeface="Verdana"/>
                <a:sym typeface="Verdana"/>
              </a:rPr>
              <a:t>.</a:t>
            </a:r>
            <a:endParaRPr sz="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r>
              <a:rPr lang="en-US" sz="193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14" name="Google Shape;114;p18" descr="Entity-Relationship Diagrams"/>
          <p:cNvPicPr preferRelativeResize="0"/>
          <p:nvPr/>
        </p:nvPicPr>
        <p:blipFill rotWithShape="1">
          <a:blip r:embed="rId3">
            <a:alphaModFix/>
          </a:blip>
          <a:srcRect/>
          <a:stretch/>
        </p:blipFill>
        <p:spPr>
          <a:xfrm>
            <a:off x="159671" y="2743200"/>
            <a:ext cx="5257800" cy="3067051"/>
          </a:xfrm>
          <a:prstGeom prst="rect">
            <a:avLst/>
          </a:prstGeom>
          <a:noFill/>
          <a:ln>
            <a:noFill/>
          </a:ln>
        </p:spPr>
      </p:pic>
      <p:pic>
        <p:nvPicPr>
          <p:cNvPr id="115" name="Google Shape;115;p18"/>
          <p:cNvPicPr preferRelativeResize="0"/>
          <p:nvPr/>
        </p:nvPicPr>
        <p:blipFill rotWithShape="1">
          <a:blip r:embed="rId4">
            <a:alphaModFix/>
          </a:blip>
          <a:srcRect/>
          <a:stretch/>
        </p:blipFill>
        <p:spPr>
          <a:xfrm>
            <a:off x="311503" y="842747"/>
            <a:ext cx="4954137" cy="819150"/>
          </a:xfrm>
          <a:prstGeom prst="rect">
            <a:avLst/>
          </a:prstGeom>
          <a:noFill/>
          <a:ln>
            <a:noFill/>
          </a:ln>
        </p:spPr>
      </p:pic>
      <p:pic>
        <p:nvPicPr>
          <p:cNvPr id="116" name="Google Shape;116;p18" descr="How to Create a Table in SQL (CREATE TABLE) - Data36"/>
          <p:cNvPicPr preferRelativeResize="0"/>
          <p:nvPr/>
        </p:nvPicPr>
        <p:blipFill rotWithShape="1">
          <a:blip r:embed="rId5">
            <a:alphaModFix/>
          </a:blip>
          <a:srcRect/>
          <a:stretch/>
        </p:blipFill>
        <p:spPr>
          <a:xfrm>
            <a:off x="5554637" y="352424"/>
            <a:ext cx="6851178" cy="3455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Attributes</a:t>
            </a:r>
            <a:endParaRPr/>
          </a:p>
        </p:txBody>
      </p:sp>
      <p:sp>
        <p:nvSpPr>
          <p:cNvPr id="122" name="Google Shape;12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There are four types of Attributes:</a:t>
            </a:r>
            <a:endParaRPr/>
          </a:p>
          <a:p>
            <a:pPr marL="228600" lvl="0" indent="-228600" algn="l" rtl="0">
              <a:lnSpc>
                <a:spcPct val="90000"/>
              </a:lnSpc>
              <a:spcBef>
                <a:spcPts val="1000"/>
              </a:spcBef>
              <a:spcAft>
                <a:spcPts val="0"/>
              </a:spcAft>
              <a:buClr>
                <a:schemeClr val="dk1"/>
              </a:buClr>
              <a:buSzPts val="2800"/>
              <a:buChar char="•"/>
            </a:pPr>
            <a:r>
              <a:rPr lang="en-US"/>
              <a:t>Key attribute</a:t>
            </a:r>
            <a:endParaRPr/>
          </a:p>
          <a:p>
            <a:pPr marL="228600" lvl="0" indent="-228600" algn="l" rtl="0">
              <a:lnSpc>
                <a:spcPct val="90000"/>
              </a:lnSpc>
              <a:spcBef>
                <a:spcPts val="1000"/>
              </a:spcBef>
              <a:spcAft>
                <a:spcPts val="0"/>
              </a:spcAft>
              <a:buClr>
                <a:schemeClr val="dk1"/>
              </a:buClr>
              <a:buSzPts val="2800"/>
              <a:buChar char="•"/>
            </a:pPr>
            <a:r>
              <a:rPr lang="en-US"/>
              <a:t>Composite attribute</a:t>
            </a:r>
            <a:endParaRPr/>
          </a:p>
          <a:p>
            <a:pPr marL="228600" lvl="0" indent="-228600" algn="l" rtl="0">
              <a:lnSpc>
                <a:spcPct val="90000"/>
              </a:lnSpc>
              <a:spcBef>
                <a:spcPts val="1000"/>
              </a:spcBef>
              <a:spcAft>
                <a:spcPts val="0"/>
              </a:spcAft>
              <a:buClr>
                <a:schemeClr val="dk1"/>
              </a:buClr>
              <a:buSzPts val="2800"/>
              <a:buChar char="•"/>
            </a:pPr>
            <a:r>
              <a:rPr lang="en-US"/>
              <a:t>Single-valued attribute</a:t>
            </a:r>
            <a:endParaRPr/>
          </a:p>
          <a:p>
            <a:pPr marL="228600" lvl="0" indent="-228600" algn="l" rtl="0">
              <a:lnSpc>
                <a:spcPct val="90000"/>
              </a:lnSpc>
              <a:spcBef>
                <a:spcPts val="1000"/>
              </a:spcBef>
              <a:spcAft>
                <a:spcPts val="0"/>
              </a:spcAft>
              <a:buClr>
                <a:schemeClr val="dk1"/>
              </a:buClr>
              <a:buSzPts val="2800"/>
              <a:buChar char="•"/>
            </a:pPr>
            <a:r>
              <a:rPr lang="en-US"/>
              <a:t>Multi-valued attribute</a:t>
            </a:r>
            <a:endParaRPr/>
          </a:p>
          <a:p>
            <a:pPr marL="228600" lvl="0" indent="-228600" algn="l" rtl="0">
              <a:lnSpc>
                <a:spcPct val="90000"/>
              </a:lnSpc>
              <a:spcBef>
                <a:spcPts val="1000"/>
              </a:spcBef>
              <a:spcAft>
                <a:spcPts val="0"/>
              </a:spcAft>
              <a:buClr>
                <a:schemeClr val="dk1"/>
              </a:buClr>
              <a:buSzPts val="2800"/>
              <a:buChar char="•"/>
            </a:pPr>
            <a:r>
              <a:rPr lang="en-US"/>
              <a:t>Derived attribute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Key attribute</a:t>
            </a:r>
            <a:br>
              <a:rPr lang="en-US" b="1"/>
            </a:br>
            <a:endParaRPr/>
          </a:p>
        </p:txBody>
      </p:sp>
      <p:sp>
        <p:nvSpPr>
          <p:cNvPr id="128" name="Google Shape;12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Uniquely identifies an entity among the entity set.</a:t>
            </a:r>
            <a:endParaRPr b="1"/>
          </a:p>
          <a:p>
            <a:pPr marL="228600" lvl="0" indent="-228600" algn="l" rtl="0">
              <a:lnSpc>
                <a:spcPct val="90000"/>
              </a:lnSpc>
              <a:spcBef>
                <a:spcPts val="1000"/>
              </a:spcBef>
              <a:spcAft>
                <a:spcPts val="0"/>
              </a:spcAft>
              <a:buClr>
                <a:schemeClr val="dk1"/>
              </a:buClr>
              <a:buSzPts val="2800"/>
              <a:buChar char="•"/>
            </a:pPr>
            <a:r>
              <a:rPr lang="en-US" b="1"/>
              <a:t>There are mainly three types of keys:</a:t>
            </a:r>
            <a:endParaRPr/>
          </a:p>
          <a:p>
            <a:pPr marL="228600" lvl="0" indent="-228600" algn="l" rtl="0">
              <a:lnSpc>
                <a:spcPct val="90000"/>
              </a:lnSpc>
              <a:spcBef>
                <a:spcPts val="1000"/>
              </a:spcBef>
              <a:spcAft>
                <a:spcPts val="0"/>
              </a:spcAft>
              <a:buClr>
                <a:schemeClr val="dk1"/>
              </a:buClr>
              <a:buSzPts val="2800"/>
              <a:buChar char="•"/>
            </a:pPr>
            <a:r>
              <a:rPr lang="en-US" b="1"/>
              <a:t>Super key:</a:t>
            </a:r>
            <a:r>
              <a:rPr lang="en-US"/>
              <a:t> A set of attributes that collectively identifies an entity in the entity set.</a:t>
            </a:r>
            <a:endParaRPr/>
          </a:p>
          <a:p>
            <a:pPr marL="228600" lvl="0" indent="-228600" algn="l" rtl="0">
              <a:lnSpc>
                <a:spcPct val="90000"/>
              </a:lnSpc>
              <a:spcBef>
                <a:spcPts val="1000"/>
              </a:spcBef>
              <a:spcAft>
                <a:spcPts val="0"/>
              </a:spcAft>
              <a:buClr>
                <a:schemeClr val="dk1"/>
              </a:buClr>
              <a:buSzPts val="2800"/>
              <a:buChar char="•"/>
            </a:pPr>
            <a:r>
              <a:rPr lang="en-US" b="1"/>
              <a:t>Candidate key:</a:t>
            </a:r>
            <a:r>
              <a:rPr lang="en-US"/>
              <a:t> A minimal super key is known as a candidate key. An entity set may have more than one candidate key.</a:t>
            </a:r>
            <a:endParaRPr/>
          </a:p>
          <a:p>
            <a:pPr marL="228600" lvl="0" indent="-228600" algn="l" rtl="0">
              <a:lnSpc>
                <a:spcPct val="90000"/>
              </a:lnSpc>
              <a:spcBef>
                <a:spcPts val="1000"/>
              </a:spcBef>
              <a:spcAft>
                <a:spcPts val="0"/>
              </a:spcAft>
              <a:buClr>
                <a:schemeClr val="dk1"/>
              </a:buClr>
              <a:buSzPts val="2800"/>
              <a:buChar char="•"/>
            </a:pPr>
            <a:r>
              <a:rPr lang="en-US" b="1"/>
              <a:t>Primary key:</a:t>
            </a:r>
            <a:r>
              <a:rPr lang="en-US"/>
              <a:t> A primary key is one of the candidate keys chosen by the database designer to uniquely identify the entity set.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1"/>
          <p:cNvPicPr preferRelativeResize="0"/>
          <p:nvPr/>
        </p:nvPicPr>
        <p:blipFill rotWithShape="1">
          <a:blip r:embed="rId3">
            <a:alphaModFix/>
          </a:blip>
          <a:srcRect/>
          <a:stretch/>
        </p:blipFill>
        <p:spPr>
          <a:xfrm>
            <a:off x="6087398" y="147851"/>
            <a:ext cx="4165126" cy="4152900"/>
          </a:xfrm>
          <a:prstGeom prst="rect">
            <a:avLst/>
          </a:prstGeom>
          <a:noFill/>
          <a:ln>
            <a:noFill/>
          </a:ln>
        </p:spPr>
      </p:pic>
      <p:pic>
        <p:nvPicPr>
          <p:cNvPr id="134" name="Google Shape;134;p21"/>
          <p:cNvPicPr preferRelativeResize="0"/>
          <p:nvPr/>
        </p:nvPicPr>
        <p:blipFill rotWithShape="1">
          <a:blip r:embed="rId4">
            <a:alphaModFix/>
          </a:blip>
          <a:srcRect/>
          <a:stretch/>
        </p:blipFill>
        <p:spPr>
          <a:xfrm>
            <a:off x="1667798" y="147851"/>
            <a:ext cx="4419600" cy="4267200"/>
          </a:xfrm>
          <a:prstGeom prst="rect">
            <a:avLst/>
          </a:prstGeom>
          <a:noFill/>
          <a:ln>
            <a:noFill/>
          </a:ln>
        </p:spPr>
      </p:pic>
      <p:pic>
        <p:nvPicPr>
          <p:cNvPr id="135" name="Google Shape;135;p21"/>
          <p:cNvPicPr preferRelativeResize="0"/>
          <p:nvPr/>
        </p:nvPicPr>
        <p:blipFill rotWithShape="1">
          <a:blip r:embed="rId5">
            <a:alphaModFix/>
          </a:blip>
          <a:srcRect/>
          <a:stretch/>
        </p:blipFill>
        <p:spPr>
          <a:xfrm>
            <a:off x="4584581" y="4543426"/>
            <a:ext cx="3705225" cy="23145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Custom</PresentationFormat>
  <Paragraphs>66</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ER-modeling</vt:lpstr>
      <vt:lpstr>ER-modeling</vt:lpstr>
      <vt:lpstr>COMPONENTS OF ERD</vt:lpstr>
      <vt:lpstr>Components of an ER Diagrams </vt:lpstr>
      <vt:lpstr>Components of an ER Diagrams </vt:lpstr>
      <vt:lpstr>Slide 6</vt:lpstr>
      <vt:lpstr>Attributes</vt:lpstr>
      <vt:lpstr>Key attribute </vt:lpstr>
      <vt:lpstr>Slide 9</vt:lpstr>
      <vt:lpstr>Composite attribute</vt:lpstr>
      <vt:lpstr>Slide 11</vt:lpstr>
      <vt:lpstr>Slide 12</vt:lpstr>
      <vt:lpstr> Relationships </vt:lpstr>
      <vt:lpstr>Relationship set </vt:lpstr>
      <vt:lpstr>Slide 15</vt:lpstr>
      <vt:lpstr>Cardinality  </vt:lpstr>
      <vt:lpstr>Entity-Relationship Diagrams</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ER-modeling</dc:title>
  <dc:creator>sarutigupta</dc:creator>
  <cp:lastModifiedBy>sarutigupta</cp:lastModifiedBy>
  <cp:revision>1</cp:revision>
  <dcterms:modified xsi:type="dcterms:W3CDTF">2022-04-06T03:46:05Z</dcterms:modified>
</cp:coreProperties>
</file>