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76" r:id="rId4"/>
    <p:sldId id="260" r:id="rId5"/>
    <p:sldId id="258" r:id="rId6"/>
    <p:sldId id="277" r:id="rId7"/>
    <p:sldId id="259" r:id="rId8"/>
    <p:sldId id="269" r:id="rId9"/>
    <p:sldId id="261" r:id="rId10"/>
    <p:sldId id="272" r:id="rId11"/>
    <p:sldId id="271" r:id="rId12"/>
    <p:sldId id="278" r:id="rId13"/>
    <p:sldId id="262" r:id="rId14"/>
    <p:sldId id="264" r:id="rId15"/>
    <p:sldId id="273" r:id="rId16"/>
    <p:sldId id="263" r:id="rId17"/>
    <p:sldId id="274" r:id="rId18"/>
    <p:sldId id="265" r:id="rId19"/>
    <p:sldId id="275" r:id="rId20"/>
    <p:sldId id="266"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4253" autoAdjust="0"/>
  </p:normalViewPr>
  <p:slideViewPr>
    <p:cSldViewPr snapToGrid="0">
      <p:cViewPr varScale="1">
        <p:scale>
          <a:sx n="85" d="100"/>
          <a:sy n="85" d="100"/>
        </p:scale>
        <p:origin x="50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a Jain" userId="5bea71e1a82481ba" providerId="LiveId" clId="{4B900AF4-1797-4BCF-9CE5-9B1EBABF2FAB}"/>
    <pc:docChg chg="undo custSel addSld delSld modSld sldOrd">
      <pc:chgData name="Garima Jain" userId="5bea71e1a82481ba" providerId="LiveId" clId="{4B900AF4-1797-4BCF-9CE5-9B1EBABF2FAB}" dt="2021-11-14T18:08:34.892" v="4197" actId="20577"/>
      <pc:docMkLst>
        <pc:docMk/>
      </pc:docMkLst>
      <pc:sldChg chg="modSp mod">
        <pc:chgData name="Garima Jain" userId="5bea71e1a82481ba" providerId="LiveId" clId="{4B900AF4-1797-4BCF-9CE5-9B1EBABF2FAB}" dt="2021-11-14T17:13:54.408" v="2157" actId="5793"/>
        <pc:sldMkLst>
          <pc:docMk/>
          <pc:sldMk cId="2940654796" sldId="257"/>
        </pc:sldMkLst>
        <pc:spChg chg="mod">
          <ac:chgData name="Garima Jain" userId="5bea71e1a82481ba" providerId="LiveId" clId="{4B900AF4-1797-4BCF-9CE5-9B1EBABF2FAB}" dt="2021-11-14T17:13:54.408" v="2157" actId="5793"/>
          <ac:spMkLst>
            <pc:docMk/>
            <pc:sldMk cId="2940654796" sldId="257"/>
            <ac:spMk id="3" creationId="{F7D77973-8DD9-4A39-B79A-A60FE6FC4B77}"/>
          </ac:spMkLst>
        </pc:spChg>
      </pc:sldChg>
      <pc:sldChg chg="modNotesTx">
        <pc:chgData name="Garima Jain" userId="5bea71e1a82481ba" providerId="LiveId" clId="{4B900AF4-1797-4BCF-9CE5-9B1EBABF2FAB}" dt="2021-11-14T17:17:31.029" v="2364" actId="20577"/>
        <pc:sldMkLst>
          <pc:docMk/>
          <pc:sldMk cId="2608254779" sldId="258"/>
        </pc:sldMkLst>
      </pc:sldChg>
      <pc:sldChg chg="modSp mod">
        <pc:chgData name="Garima Jain" userId="5bea71e1a82481ba" providerId="LiveId" clId="{4B900AF4-1797-4BCF-9CE5-9B1EBABF2FAB}" dt="2021-11-14T17:18:22.443" v="2374" actId="6549"/>
        <pc:sldMkLst>
          <pc:docMk/>
          <pc:sldMk cId="657977359" sldId="259"/>
        </pc:sldMkLst>
        <pc:spChg chg="mod">
          <ac:chgData name="Garima Jain" userId="5bea71e1a82481ba" providerId="LiveId" clId="{4B900AF4-1797-4BCF-9CE5-9B1EBABF2FAB}" dt="2021-11-14T17:18:22.443" v="2374" actId="6549"/>
          <ac:spMkLst>
            <pc:docMk/>
            <pc:sldMk cId="657977359" sldId="259"/>
            <ac:spMk id="3" creationId="{E04985BE-A606-4819-9FDC-C0FDFD488000}"/>
          </ac:spMkLst>
        </pc:spChg>
        <pc:picChg chg="mod">
          <ac:chgData name="Garima Jain" userId="5bea71e1a82481ba" providerId="LiveId" clId="{4B900AF4-1797-4BCF-9CE5-9B1EBABF2FAB}" dt="2021-11-14T17:17:40.934" v="2365" actId="1076"/>
          <ac:picMkLst>
            <pc:docMk/>
            <pc:sldMk cId="657977359" sldId="259"/>
            <ac:picMk id="17" creationId="{4C267CAC-8D16-4CD4-B098-AE6D0DDA301B}"/>
          </ac:picMkLst>
        </pc:picChg>
      </pc:sldChg>
      <pc:sldChg chg="modSp mod">
        <pc:chgData name="Garima Jain" userId="5bea71e1a82481ba" providerId="LiveId" clId="{4B900AF4-1797-4BCF-9CE5-9B1EBABF2FAB}" dt="2021-11-14T17:20:09.857" v="2472" actId="20577"/>
        <pc:sldMkLst>
          <pc:docMk/>
          <pc:sldMk cId="2737104112" sldId="261"/>
        </pc:sldMkLst>
        <pc:spChg chg="mod">
          <ac:chgData name="Garima Jain" userId="5bea71e1a82481ba" providerId="LiveId" clId="{4B900AF4-1797-4BCF-9CE5-9B1EBABF2FAB}" dt="2021-11-14T17:20:09.857" v="2472" actId="20577"/>
          <ac:spMkLst>
            <pc:docMk/>
            <pc:sldMk cId="2737104112" sldId="261"/>
            <ac:spMk id="3" creationId="{8CB61761-3E73-416A-96BF-B4FEF5441981}"/>
          </ac:spMkLst>
        </pc:spChg>
        <pc:picChg chg="mod">
          <ac:chgData name="Garima Jain" userId="5bea71e1a82481ba" providerId="LiveId" clId="{4B900AF4-1797-4BCF-9CE5-9B1EBABF2FAB}" dt="2021-11-14T17:19:50.665" v="2468" actId="1076"/>
          <ac:picMkLst>
            <pc:docMk/>
            <pc:sldMk cId="2737104112" sldId="261"/>
            <ac:picMk id="5" creationId="{DF8137F7-855D-4C4C-8692-4C36F308676A}"/>
          </ac:picMkLst>
        </pc:picChg>
        <pc:picChg chg="mod">
          <ac:chgData name="Garima Jain" userId="5bea71e1a82481ba" providerId="LiveId" clId="{4B900AF4-1797-4BCF-9CE5-9B1EBABF2FAB}" dt="2021-11-14T17:19:57.935" v="2470" actId="1076"/>
          <ac:picMkLst>
            <pc:docMk/>
            <pc:sldMk cId="2737104112" sldId="261"/>
            <ac:picMk id="7" creationId="{2009DACC-1663-4988-B2A2-4A5CDBF102F7}"/>
          </ac:picMkLst>
        </pc:picChg>
      </pc:sldChg>
      <pc:sldChg chg="addSp delSp modSp mod modNotesTx">
        <pc:chgData name="Garima Jain" userId="5bea71e1a82481ba" providerId="LiveId" clId="{4B900AF4-1797-4BCF-9CE5-9B1EBABF2FAB}" dt="2021-11-14T14:37:12.703" v="906" actId="20577"/>
        <pc:sldMkLst>
          <pc:docMk/>
          <pc:sldMk cId="2536586508" sldId="262"/>
        </pc:sldMkLst>
        <pc:spChg chg="mod">
          <ac:chgData name="Garima Jain" userId="5bea71e1a82481ba" providerId="LiveId" clId="{4B900AF4-1797-4BCF-9CE5-9B1EBABF2FAB}" dt="2021-11-14T14:31:36.203" v="333" actId="1076"/>
          <ac:spMkLst>
            <pc:docMk/>
            <pc:sldMk cId="2536586508" sldId="262"/>
            <ac:spMk id="2" creationId="{FF4FE211-23A2-4A2B-A645-D8F1F4B685A4}"/>
          </ac:spMkLst>
        </pc:spChg>
        <pc:spChg chg="mod">
          <ac:chgData name="Garima Jain" userId="5bea71e1a82481ba" providerId="LiveId" clId="{4B900AF4-1797-4BCF-9CE5-9B1EBABF2FAB}" dt="2021-11-14T14:33:26.912" v="474" actId="14100"/>
          <ac:spMkLst>
            <pc:docMk/>
            <pc:sldMk cId="2536586508" sldId="262"/>
            <ac:spMk id="7" creationId="{5BA25718-9918-4174-82C4-E2DCEF3ACCEE}"/>
          </ac:spMkLst>
        </pc:spChg>
        <pc:spChg chg="mod">
          <ac:chgData name="Garima Jain" userId="5bea71e1a82481ba" providerId="LiveId" clId="{4B900AF4-1797-4BCF-9CE5-9B1EBABF2FAB}" dt="2021-11-14T14:33:38.851" v="480" actId="14100"/>
          <ac:spMkLst>
            <pc:docMk/>
            <pc:sldMk cId="2536586508" sldId="262"/>
            <ac:spMk id="8" creationId="{11D37C5C-43A7-4DB8-9DC8-7F990BC1AD0E}"/>
          </ac:spMkLst>
        </pc:spChg>
        <pc:spChg chg="del">
          <ac:chgData name="Garima Jain" userId="5bea71e1a82481ba" providerId="LiveId" clId="{4B900AF4-1797-4BCF-9CE5-9B1EBABF2FAB}" dt="2021-11-14T14:33:33.957" v="476" actId="478"/>
          <ac:spMkLst>
            <pc:docMk/>
            <pc:sldMk cId="2536586508" sldId="262"/>
            <ac:spMk id="9" creationId="{D3BDE6BB-6CDA-49B2-B526-A168A8BB1E1A}"/>
          </ac:spMkLst>
        </pc:spChg>
        <pc:spChg chg="mod">
          <ac:chgData name="Garima Jain" userId="5bea71e1a82481ba" providerId="LiveId" clId="{4B900AF4-1797-4BCF-9CE5-9B1EBABF2FAB}" dt="2021-11-14T14:33:41.659" v="484" actId="20577"/>
          <ac:spMkLst>
            <pc:docMk/>
            <pc:sldMk cId="2536586508" sldId="262"/>
            <ac:spMk id="10" creationId="{35C3978D-F464-4594-8B88-7896BF65B0E7}"/>
          </ac:spMkLst>
        </pc:spChg>
        <pc:picChg chg="add mod">
          <ac:chgData name="Garima Jain" userId="5bea71e1a82481ba" providerId="LiveId" clId="{4B900AF4-1797-4BCF-9CE5-9B1EBABF2FAB}" dt="2021-11-14T14:31:33.705" v="331" actId="1076"/>
          <ac:picMkLst>
            <pc:docMk/>
            <pc:sldMk cId="2536586508" sldId="262"/>
            <ac:picMk id="12" creationId="{A4373F72-5D8B-4355-9DA2-E8B8FDD9D73B}"/>
          </ac:picMkLst>
        </pc:picChg>
      </pc:sldChg>
      <pc:sldChg chg="modSp mod">
        <pc:chgData name="Garima Jain" userId="5bea71e1a82481ba" providerId="LiveId" clId="{4B900AF4-1797-4BCF-9CE5-9B1EBABF2FAB}" dt="2021-11-14T17:31:07.168" v="3225" actId="20577"/>
        <pc:sldMkLst>
          <pc:docMk/>
          <pc:sldMk cId="2061961005" sldId="263"/>
        </pc:sldMkLst>
        <pc:spChg chg="mod">
          <ac:chgData name="Garima Jain" userId="5bea71e1a82481ba" providerId="LiveId" clId="{4B900AF4-1797-4BCF-9CE5-9B1EBABF2FAB}" dt="2021-11-14T14:39:44.632" v="1001" actId="20577"/>
          <ac:spMkLst>
            <pc:docMk/>
            <pc:sldMk cId="2061961005" sldId="263"/>
            <ac:spMk id="2" creationId="{4CCC188F-98AA-4CF2-A42E-57C18DBD2D09}"/>
          </ac:spMkLst>
        </pc:spChg>
        <pc:spChg chg="mod">
          <ac:chgData name="Garima Jain" userId="5bea71e1a82481ba" providerId="LiveId" clId="{4B900AF4-1797-4BCF-9CE5-9B1EBABF2FAB}" dt="2021-11-14T17:31:07.168" v="3225" actId="20577"/>
          <ac:spMkLst>
            <pc:docMk/>
            <pc:sldMk cId="2061961005" sldId="263"/>
            <ac:spMk id="3" creationId="{D936BC4C-D1C8-4A17-AA63-7C286522A931}"/>
          </ac:spMkLst>
        </pc:spChg>
      </pc:sldChg>
      <pc:sldChg chg="modSp mod ord">
        <pc:chgData name="Garima Jain" userId="5bea71e1a82481ba" providerId="LiveId" clId="{4B900AF4-1797-4BCF-9CE5-9B1EBABF2FAB}" dt="2021-11-14T17:29:40.721" v="3185" actId="20577"/>
        <pc:sldMkLst>
          <pc:docMk/>
          <pc:sldMk cId="3849819079" sldId="264"/>
        </pc:sldMkLst>
        <pc:spChg chg="mod">
          <ac:chgData name="Garima Jain" userId="5bea71e1a82481ba" providerId="LiveId" clId="{4B900AF4-1797-4BCF-9CE5-9B1EBABF2FAB}" dt="2021-11-14T17:29:40.721" v="3185" actId="20577"/>
          <ac:spMkLst>
            <pc:docMk/>
            <pc:sldMk cId="3849819079" sldId="264"/>
            <ac:spMk id="3" creationId="{C83604D1-804A-4FEE-A6D7-AEC2F24E589E}"/>
          </ac:spMkLst>
        </pc:spChg>
      </pc:sldChg>
      <pc:sldChg chg="modSp mod modNotesTx">
        <pc:chgData name="Garima Jain" userId="5bea71e1a82481ba" providerId="LiveId" clId="{4B900AF4-1797-4BCF-9CE5-9B1EBABF2FAB}" dt="2021-11-14T17:32:30.365" v="3388" actId="313"/>
        <pc:sldMkLst>
          <pc:docMk/>
          <pc:sldMk cId="320827221" sldId="265"/>
        </pc:sldMkLst>
        <pc:spChg chg="mod">
          <ac:chgData name="Garima Jain" userId="5bea71e1a82481ba" providerId="LiveId" clId="{4B900AF4-1797-4BCF-9CE5-9B1EBABF2FAB}" dt="2021-11-14T17:32:30.365" v="3388" actId="313"/>
          <ac:spMkLst>
            <pc:docMk/>
            <pc:sldMk cId="320827221" sldId="265"/>
            <ac:spMk id="3" creationId="{58C04C3A-761E-4557-BD23-2A03AD93E540}"/>
          </ac:spMkLst>
        </pc:spChg>
      </pc:sldChg>
      <pc:sldChg chg="modSp mod">
        <pc:chgData name="Garima Jain" userId="5bea71e1a82481ba" providerId="LiveId" clId="{4B900AF4-1797-4BCF-9CE5-9B1EBABF2FAB}" dt="2021-11-14T17:37:05.216" v="4076" actId="20577"/>
        <pc:sldMkLst>
          <pc:docMk/>
          <pc:sldMk cId="2958400792" sldId="266"/>
        </pc:sldMkLst>
        <pc:spChg chg="mod">
          <ac:chgData name="Garima Jain" userId="5bea71e1a82481ba" providerId="LiveId" clId="{4B900AF4-1797-4BCF-9CE5-9B1EBABF2FAB}" dt="2021-11-14T17:37:05.216" v="4076" actId="20577"/>
          <ac:spMkLst>
            <pc:docMk/>
            <pc:sldMk cId="2958400792" sldId="266"/>
            <ac:spMk id="3" creationId="{F936A2AC-6908-4B9F-9AD0-2326AB33000E}"/>
          </ac:spMkLst>
        </pc:spChg>
      </pc:sldChg>
      <pc:sldChg chg="del">
        <pc:chgData name="Garima Jain" userId="5bea71e1a82481ba" providerId="LiveId" clId="{4B900AF4-1797-4BCF-9CE5-9B1EBABF2FAB}" dt="2021-11-14T14:49:46.208" v="1870" actId="47"/>
        <pc:sldMkLst>
          <pc:docMk/>
          <pc:sldMk cId="3274180991" sldId="267"/>
        </pc:sldMkLst>
      </pc:sldChg>
      <pc:sldChg chg="modSp mod">
        <pc:chgData name="Garima Jain" userId="5bea71e1a82481ba" providerId="LiveId" clId="{4B900AF4-1797-4BCF-9CE5-9B1EBABF2FAB}" dt="2021-11-14T17:38:11.517" v="4177" actId="20577"/>
        <pc:sldMkLst>
          <pc:docMk/>
          <pc:sldMk cId="235809139" sldId="268"/>
        </pc:sldMkLst>
        <pc:spChg chg="mod">
          <ac:chgData name="Garima Jain" userId="5bea71e1a82481ba" providerId="LiveId" clId="{4B900AF4-1797-4BCF-9CE5-9B1EBABF2FAB}" dt="2021-11-14T17:37:40.382" v="4125" actId="20577"/>
          <ac:spMkLst>
            <pc:docMk/>
            <pc:sldMk cId="235809139" sldId="268"/>
            <ac:spMk id="2" creationId="{311D119F-AECA-4285-8656-4B95A239C0CB}"/>
          </ac:spMkLst>
        </pc:spChg>
        <pc:spChg chg="mod">
          <ac:chgData name="Garima Jain" userId="5bea71e1a82481ba" providerId="LiveId" clId="{4B900AF4-1797-4BCF-9CE5-9B1EBABF2FAB}" dt="2021-11-14T17:38:11.517" v="4177" actId="20577"/>
          <ac:spMkLst>
            <pc:docMk/>
            <pc:sldMk cId="235809139" sldId="268"/>
            <ac:spMk id="3" creationId="{110038D0-4DF9-480F-A5FE-B5463BA426A5}"/>
          </ac:spMkLst>
        </pc:spChg>
      </pc:sldChg>
      <pc:sldChg chg="modSp mod">
        <pc:chgData name="Garima Jain" userId="5bea71e1a82481ba" providerId="LiveId" clId="{4B900AF4-1797-4BCF-9CE5-9B1EBABF2FAB}" dt="2021-11-14T17:18:39.448" v="2375" actId="20577"/>
        <pc:sldMkLst>
          <pc:docMk/>
          <pc:sldMk cId="1906002722" sldId="269"/>
        </pc:sldMkLst>
        <pc:spChg chg="mod">
          <ac:chgData name="Garima Jain" userId="5bea71e1a82481ba" providerId="LiveId" clId="{4B900AF4-1797-4BCF-9CE5-9B1EBABF2FAB}" dt="2021-11-14T17:18:39.448" v="2375" actId="20577"/>
          <ac:spMkLst>
            <pc:docMk/>
            <pc:sldMk cId="1906002722" sldId="269"/>
            <ac:spMk id="3" creationId="{E04985BE-A606-4819-9FDC-C0FDFD488000}"/>
          </ac:spMkLst>
        </pc:spChg>
      </pc:sldChg>
      <pc:sldChg chg="ord">
        <pc:chgData name="Garima Jain" userId="5bea71e1a82481ba" providerId="LiveId" clId="{4B900AF4-1797-4BCF-9CE5-9B1EBABF2FAB}" dt="2021-11-14T17:12:47.024" v="2007"/>
        <pc:sldMkLst>
          <pc:docMk/>
          <pc:sldMk cId="2724015310" sldId="271"/>
        </pc:sldMkLst>
      </pc:sldChg>
      <pc:sldChg chg="modSp mod modNotesTx">
        <pc:chgData name="Garima Jain" userId="5bea71e1a82481ba" providerId="LiveId" clId="{4B900AF4-1797-4BCF-9CE5-9B1EBABF2FAB}" dt="2021-11-14T17:28:34.728" v="3116" actId="20577"/>
        <pc:sldMkLst>
          <pc:docMk/>
          <pc:sldMk cId="346988374" sldId="272"/>
        </pc:sldMkLst>
        <pc:spChg chg="mod">
          <ac:chgData name="Garima Jain" userId="5bea71e1a82481ba" providerId="LiveId" clId="{4B900AF4-1797-4BCF-9CE5-9B1EBABF2FAB}" dt="2021-11-14T17:28:34.728" v="3116" actId="20577"/>
          <ac:spMkLst>
            <pc:docMk/>
            <pc:sldMk cId="346988374" sldId="272"/>
            <ac:spMk id="3" creationId="{6C809132-35EB-4C84-AE1E-701DE9BA31BE}"/>
          </ac:spMkLst>
        </pc:spChg>
      </pc:sldChg>
      <pc:sldChg chg="modSp add del mod">
        <pc:chgData name="Garima Jain" userId="5bea71e1a82481ba" providerId="LiveId" clId="{4B900AF4-1797-4BCF-9CE5-9B1EBABF2FAB}" dt="2021-11-14T14:38:26.038" v="924" actId="2696"/>
        <pc:sldMkLst>
          <pc:docMk/>
          <pc:sldMk cId="1851366283" sldId="273"/>
        </pc:sldMkLst>
        <pc:spChg chg="mod">
          <ac:chgData name="Garima Jain" userId="5bea71e1a82481ba" providerId="LiveId" clId="{4B900AF4-1797-4BCF-9CE5-9B1EBABF2FAB}" dt="2021-11-14T14:38:16.695" v="922" actId="1076"/>
          <ac:spMkLst>
            <pc:docMk/>
            <pc:sldMk cId="1851366283" sldId="273"/>
            <ac:spMk id="3" creationId="{D936BC4C-D1C8-4A17-AA63-7C286522A931}"/>
          </ac:spMkLst>
        </pc:spChg>
      </pc:sldChg>
      <pc:sldChg chg="modSp add mod ord">
        <pc:chgData name="Garima Jain" userId="5bea71e1a82481ba" providerId="LiveId" clId="{4B900AF4-1797-4BCF-9CE5-9B1EBABF2FAB}" dt="2021-11-14T17:30:32.570" v="3213" actId="20577"/>
        <pc:sldMkLst>
          <pc:docMk/>
          <pc:sldMk cId="4030752198" sldId="273"/>
        </pc:sldMkLst>
        <pc:spChg chg="mod">
          <ac:chgData name="Garima Jain" userId="5bea71e1a82481ba" providerId="LiveId" clId="{4B900AF4-1797-4BCF-9CE5-9B1EBABF2FAB}" dt="2021-11-14T14:39:40.585" v="991" actId="20577"/>
          <ac:spMkLst>
            <pc:docMk/>
            <pc:sldMk cId="4030752198" sldId="273"/>
            <ac:spMk id="2" creationId="{4CCC188F-98AA-4CF2-A42E-57C18DBD2D09}"/>
          </ac:spMkLst>
        </pc:spChg>
        <pc:spChg chg="mod">
          <ac:chgData name="Garima Jain" userId="5bea71e1a82481ba" providerId="LiveId" clId="{4B900AF4-1797-4BCF-9CE5-9B1EBABF2FAB}" dt="2021-11-14T17:30:32.570" v="3213" actId="20577"/>
          <ac:spMkLst>
            <pc:docMk/>
            <pc:sldMk cId="4030752198" sldId="273"/>
            <ac:spMk id="3" creationId="{D936BC4C-D1C8-4A17-AA63-7C286522A931}"/>
          </ac:spMkLst>
        </pc:spChg>
      </pc:sldChg>
      <pc:sldChg chg="modSp new mod modNotesTx">
        <pc:chgData name="Garima Jain" userId="5bea71e1a82481ba" providerId="LiveId" clId="{4B900AF4-1797-4BCF-9CE5-9B1EBABF2FAB}" dt="2021-11-14T17:35:42.059" v="3952" actId="20577"/>
        <pc:sldMkLst>
          <pc:docMk/>
          <pc:sldMk cId="1264517096" sldId="274"/>
        </pc:sldMkLst>
        <pc:spChg chg="mod">
          <ac:chgData name="Garima Jain" userId="5bea71e1a82481ba" providerId="LiveId" clId="{4B900AF4-1797-4BCF-9CE5-9B1EBABF2FAB}" dt="2021-11-14T14:39:29.565" v="981" actId="20577"/>
          <ac:spMkLst>
            <pc:docMk/>
            <pc:sldMk cId="1264517096" sldId="274"/>
            <ac:spMk id="2" creationId="{F83E642F-9FF4-4B2F-9F2E-F4FE4A2906FD}"/>
          </ac:spMkLst>
        </pc:spChg>
        <pc:spChg chg="mod">
          <ac:chgData name="Garima Jain" userId="5bea71e1a82481ba" providerId="LiveId" clId="{4B900AF4-1797-4BCF-9CE5-9B1EBABF2FAB}" dt="2021-11-14T17:35:42.059" v="3952" actId="20577"/>
          <ac:spMkLst>
            <pc:docMk/>
            <pc:sldMk cId="1264517096" sldId="274"/>
            <ac:spMk id="3" creationId="{A80EBEF3-0509-4778-94D4-DEE5C53A26D8}"/>
          </ac:spMkLst>
        </pc:spChg>
      </pc:sldChg>
      <pc:sldChg chg="addSp delSp modSp new mod modNotesTx">
        <pc:chgData name="Garima Jain" userId="5bea71e1a82481ba" providerId="LiveId" clId="{4B900AF4-1797-4BCF-9CE5-9B1EBABF2FAB}" dt="2021-11-14T18:08:34.892" v="4197" actId="20577"/>
        <pc:sldMkLst>
          <pc:docMk/>
          <pc:sldMk cId="4208725489" sldId="275"/>
        </pc:sldMkLst>
        <pc:spChg chg="mod">
          <ac:chgData name="Garima Jain" userId="5bea71e1a82481ba" providerId="LiveId" clId="{4B900AF4-1797-4BCF-9CE5-9B1EBABF2FAB}" dt="2021-11-14T14:43:36.158" v="1322" actId="20577"/>
          <ac:spMkLst>
            <pc:docMk/>
            <pc:sldMk cId="4208725489" sldId="275"/>
            <ac:spMk id="2" creationId="{28B95F8E-EDAB-434B-92AB-003641785E31}"/>
          </ac:spMkLst>
        </pc:spChg>
        <pc:spChg chg="mod">
          <ac:chgData name="Garima Jain" userId="5bea71e1a82481ba" providerId="LiveId" clId="{4B900AF4-1797-4BCF-9CE5-9B1EBABF2FAB}" dt="2021-11-14T14:45:44.189" v="1533" actId="14100"/>
          <ac:spMkLst>
            <pc:docMk/>
            <pc:sldMk cId="4208725489" sldId="275"/>
            <ac:spMk id="3" creationId="{BA3A9B8C-878A-4DA8-A082-B5DC887C6693}"/>
          </ac:spMkLst>
        </pc:spChg>
        <pc:spChg chg="add mod">
          <ac:chgData name="Garima Jain" userId="5bea71e1a82481ba" providerId="LiveId" clId="{4B900AF4-1797-4BCF-9CE5-9B1EBABF2FAB}" dt="2021-11-14T14:46:04.119" v="1615" actId="20577"/>
          <ac:spMkLst>
            <pc:docMk/>
            <pc:sldMk cId="4208725489" sldId="275"/>
            <ac:spMk id="9" creationId="{C1919F3E-840C-4FDE-82C9-3BEE2CB7878C}"/>
          </ac:spMkLst>
        </pc:spChg>
        <pc:spChg chg="add mod">
          <ac:chgData name="Garima Jain" userId="5bea71e1a82481ba" providerId="LiveId" clId="{4B900AF4-1797-4BCF-9CE5-9B1EBABF2FAB}" dt="2021-11-14T18:08:34.892" v="4197" actId="20577"/>
          <ac:spMkLst>
            <pc:docMk/>
            <pc:sldMk cId="4208725489" sldId="275"/>
            <ac:spMk id="15" creationId="{F89921E1-3385-4B32-BAB4-B92A63CEB037}"/>
          </ac:spMkLst>
        </pc:spChg>
        <pc:spChg chg="add mod">
          <ac:chgData name="Garima Jain" userId="5bea71e1a82481ba" providerId="LiveId" clId="{4B900AF4-1797-4BCF-9CE5-9B1EBABF2FAB}" dt="2021-11-14T14:49:38.230" v="1869" actId="1076"/>
          <ac:spMkLst>
            <pc:docMk/>
            <pc:sldMk cId="4208725489" sldId="275"/>
            <ac:spMk id="16" creationId="{EF48E0EF-EBF7-48EE-B2CA-E154EA508BA2}"/>
          </ac:spMkLst>
        </pc:spChg>
        <pc:graphicFrameChg chg="add mod modGraphic">
          <ac:chgData name="Garima Jain" userId="5bea71e1a82481ba" providerId="LiveId" clId="{4B900AF4-1797-4BCF-9CE5-9B1EBABF2FAB}" dt="2021-11-14T14:49:18.044" v="1837" actId="1038"/>
          <ac:graphicFrameMkLst>
            <pc:docMk/>
            <pc:sldMk cId="4208725489" sldId="275"/>
            <ac:graphicFrameMk id="14" creationId="{93D52647-B1FF-4E68-8161-A3DED1560DB9}"/>
          </ac:graphicFrameMkLst>
        </pc:graphicFrameChg>
        <pc:picChg chg="add del mod">
          <ac:chgData name="Garima Jain" userId="5bea71e1a82481ba" providerId="LiveId" clId="{4B900AF4-1797-4BCF-9CE5-9B1EBABF2FAB}" dt="2021-11-14T18:03:33.853" v="4178" actId="478"/>
          <ac:picMkLst>
            <pc:docMk/>
            <pc:sldMk cId="4208725489" sldId="275"/>
            <ac:picMk id="6" creationId="{BD85ECCC-D7AB-4DFA-877E-03D2B6ED5BEA}"/>
          </ac:picMkLst>
        </pc:picChg>
        <pc:picChg chg="add mod">
          <ac:chgData name="Garima Jain" userId="5bea71e1a82481ba" providerId="LiveId" clId="{4B900AF4-1797-4BCF-9CE5-9B1EBABF2FAB}" dt="2021-11-14T18:03:52.149" v="4180" actId="1076"/>
          <ac:picMkLst>
            <pc:docMk/>
            <pc:sldMk cId="4208725489" sldId="275"/>
            <ac:picMk id="7" creationId="{38ED4DA3-BBEC-405F-B3AB-EFAB07331907}"/>
          </ac:picMkLst>
        </pc:picChg>
        <pc:picChg chg="add del mod">
          <ac:chgData name="Garima Jain" userId="5bea71e1a82481ba" providerId="LiveId" clId="{4B900AF4-1797-4BCF-9CE5-9B1EBABF2FAB}" dt="2021-11-14T18:04:06.054" v="4182" actId="478"/>
          <ac:picMkLst>
            <pc:docMk/>
            <pc:sldMk cId="4208725489" sldId="275"/>
            <ac:picMk id="8" creationId="{A44B8917-C08F-4FA3-A864-7BD0596841E9}"/>
          </ac:picMkLst>
        </pc:picChg>
        <pc:picChg chg="add del mod">
          <ac:chgData name="Garima Jain" userId="5bea71e1a82481ba" providerId="LiveId" clId="{4B900AF4-1797-4BCF-9CE5-9B1EBABF2FAB}" dt="2021-11-14T18:04:18.882" v="4185" actId="478"/>
          <ac:picMkLst>
            <pc:docMk/>
            <pc:sldMk cId="4208725489" sldId="275"/>
            <ac:picMk id="11" creationId="{46325D5C-23BB-46B5-B1BC-2849E575C0B7}"/>
          </ac:picMkLst>
        </pc:picChg>
        <pc:picChg chg="add mod">
          <ac:chgData name="Garima Jain" userId="5bea71e1a82481ba" providerId="LiveId" clId="{4B900AF4-1797-4BCF-9CE5-9B1EBABF2FAB}" dt="2021-11-14T18:04:11.924" v="4183" actId="1076"/>
          <ac:picMkLst>
            <pc:docMk/>
            <pc:sldMk cId="4208725489" sldId="275"/>
            <ac:picMk id="12" creationId="{605418E0-7BB2-4B69-8487-F20B7709BF3F}"/>
          </ac:picMkLst>
        </pc:picChg>
        <pc:picChg chg="add del mod">
          <ac:chgData name="Garima Jain" userId="5bea71e1a82481ba" providerId="LiveId" clId="{4B900AF4-1797-4BCF-9CE5-9B1EBABF2FAB}" dt="2021-11-14T18:04:17.999" v="4184" actId="478"/>
          <ac:picMkLst>
            <pc:docMk/>
            <pc:sldMk cId="4208725489" sldId="275"/>
            <ac:picMk id="13" creationId="{783127F0-CC7B-4C57-B328-606EE8D03BBD}"/>
          </ac:picMkLst>
        </pc:picChg>
        <pc:picChg chg="add mod">
          <ac:chgData name="Garima Jain" userId="5bea71e1a82481ba" providerId="LiveId" clId="{4B900AF4-1797-4BCF-9CE5-9B1EBABF2FAB}" dt="2021-11-14T18:04:35.768" v="4187" actId="1076"/>
          <ac:picMkLst>
            <pc:docMk/>
            <pc:sldMk cId="4208725489" sldId="275"/>
            <ac:picMk id="18" creationId="{8171E3C5-89F7-495F-8F85-B920F89FF329}"/>
          </ac:picMkLst>
        </pc:picChg>
        <pc:picChg chg="add mod">
          <ac:chgData name="Garima Jain" userId="5bea71e1a82481ba" providerId="LiveId" clId="{4B900AF4-1797-4BCF-9CE5-9B1EBABF2FAB}" dt="2021-11-14T18:04:52.981" v="4189" actId="1076"/>
          <ac:picMkLst>
            <pc:docMk/>
            <pc:sldMk cId="4208725489" sldId="275"/>
            <ac:picMk id="20" creationId="{CD421C00-3B17-4F2C-8562-D0E589319660}"/>
          </ac:picMkLst>
        </pc:picChg>
      </pc:sldChg>
      <pc:sldChg chg="addSp delSp modSp new mod setBg modClrScheme chgLayout">
        <pc:chgData name="Garima Jain" userId="5bea71e1a82481ba" providerId="LiveId" clId="{4B900AF4-1797-4BCF-9CE5-9B1EBABF2FAB}" dt="2021-11-14T17:15:02.104" v="2210"/>
        <pc:sldMkLst>
          <pc:docMk/>
          <pc:sldMk cId="2754650394" sldId="276"/>
        </pc:sldMkLst>
        <pc:spChg chg="del mod ord">
          <ac:chgData name="Garima Jain" userId="5bea71e1a82481ba" providerId="LiveId" clId="{4B900AF4-1797-4BCF-9CE5-9B1EBABF2FAB}" dt="2021-11-14T17:14:19.898" v="2159" actId="700"/>
          <ac:spMkLst>
            <pc:docMk/>
            <pc:sldMk cId="2754650394" sldId="276"/>
            <ac:spMk id="2" creationId="{E1D185CF-5065-44FC-80D5-429E916325D7}"/>
          </ac:spMkLst>
        </pc:spChg>
        <pc:spChg chg="del mod ord">
          <ac:chgData name="Garima Jain" userId="5bea71e1a82481ba" providerId="LiveId" clId="{4B900AF4-1797-4BCF-9CE5-9B1EBABF2FAB}" dt="2021-11-14T17:14:19.898" v="2159" actId="700"/>
          <ac:spMkLst>
            <pc:docMk/>
            <pc:sldMk cId="2754650394" sldId="276"/>
            <ac:spMk id="3" creationId="{B6EDA9E1-CEB2-45E8-9035-F284FADC687E}"/>
          </ac:spMkLst>
        </pc:spChg>
        <pc:spChg chg="mod ord">
          <ac:chgData name="Garima Jain" userId="5bea71e1a82481ba" providerId="LiveId" clId="{4B900AF4-1797-4BCF-9CE5-9B1EBABF2FAB}" dt="2021-11-14T17:14:19.898" v="2159" actId="700"/>
          <ac:spMkLst>
            <pc:docMk/>
            <pc:sldMk cId="2754650394" sldId="276"/>
            <ac:spMk id="4" creationId="{EF6A62F6-983B-4A69-B234-EA255B7B5165}"/>
          </ac:spMkLst>
        </pc:spChg>
        <pc:spChg chg="add mod ord">
          <ac:chgData name="Garima Jain" userId="5bea71e1a82481ba" providerId="LiveId" clId="{4B900AF4-1797-4BCF-9CE5-9B1EBABF2FAB}" dt="2021-11-14T17:14:22.773" v="2166" actId="20577"/>
          <ac:spMkLst>
            <pc:docMk/>
            <pc:sldMk cId="2754650394" sldId="276"/>
            <ac:spMk id="5" creationId="{5800DC1F-D394-4D9B-A4B5-23BE6DCF3C12}"/>
          </ac:spMkLst>
        </pc:spChg>
        <pc:spChg chg="add del mod ord">
          <ac:chgData name="Garima Jain" userId="5bea71e1a82481ba" providerId="LiveId" clId="{4B900AF4-1797-4BCF-9CE5-9B1EBABF2FAB}" dt="2021-11-14T17:14:25.683" v="2167" actId="478"/>
          <ac:spMkLst>
            <pc:docMk/>
            <pc:sldMk cId="2754650394" sldId="276"/>
            <ac:spMk id="6" creationId="{BA6C17B3-6959-43E3-87F7-D1BD53C65833}"/>
          </ac:spMkLst>
        </pc:spChg>
        <pc:cxnChg chg="add mod">
          <ac:chgData name="Garima Jain" userId="5bea71e1a82481ba" providerId="LiveId" clId="{4B900AF4-1797-4BCF-9CE5-9B1EBABF2FAB}" dt="2021-11-14T17:14:40.403" v="2170" actId="13822"/>
          <ac:cxnSpMkLst>
            <pc:docMk/>
            <pc:sldMk cId="2754650394" sldId="276"/>
            <ac:cxnSpMk id="8" creationId="{753142C7-59F3-4E38-801C-17AC10B329CD}"/>
          </ac:cxnSpMkLst>
        </pc:cxnChg>
      </pc:sldChg>
      <pc:sldChg chg="modSp add mod ord">
        <pc:chgData name="Garima Jain" userId="5bea71e1a82481ba" providerId="LiveId" clId="{4B900AF4-1797-4BCF-9CE5-9B1EBABF2FAB}" dt="2021-11-14T17:15:27.770" v="2251"/>
        <pc:sldMkLst>
          <pc:docMk/>
          <pc:sldMk cId="3674451947" sldId="277"/>
        </pc:sldMkLst>
        <pc:spChg chg="mod">
          <ac:chgData name="Garima Jain" userId="5bea71e1a82481ba" providerId="LiveId" clId="{4B900AF4-1797-4BCF-9CE5-9B1EBABF2FAB}" dt="2021-11-14T17:15:15.856" v="2231" actId="20577"/>
          <ac:spMkLst>
            <pc:docMk/>
            <pc:sldMk cId="3674451947" sldId="277"/>
            <ac:spMk id="5" creationId="{5800DC1F-D394-4D9B-A4B5-23BE6DCF3C12}"/>
          </ac:spMkLst>
        </pc:spChg>
      </pc:sldChg>
      <pc:sldChg chg="modSp add mod ord">
        <pc:chgData name="Garima Jain" userId="5bea71e1a82481ba" providerId="LiveId" clId="{4B900AF4-1797-4BCF-9CE5-9B1EBABF2FAB}" dt="2021-11-14T17:15:34.916" v="2253"/>
        <pc:sldMkLst>
          <pc:docMk/>
          <pc:sldMk cId="1312795042" sldId="278"/>
        </pc:sldMkLst>
        <pc:spChg chg="mod">
          <ac:chgData name="Garima Jain" userId="5bea71e1a82481ba" providerId="LiveId" clId="{4B900AF4-1797-4BCF-9CE5-9B1EBABF2FAB}" dt="2021-11-14T17:15:22.293" v="2249" actId="20577"/>
          <ac:spMkLst>
            <pc:docMk/>
            <pc:sldMk cId="1312795042" sldId="278"/>
            <ac:spMk id="5" creationId="{5800DC1F-D394-4D9B-A4B5-23BE6DCF3C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D5B9B-D316-46B4-86AF-AFFE37180F41}"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A204B-C7B1-42FF-B485-5393C0C43449}" type="slidenum">
              <a:rPr lang="en-US" smtClean="0"/>
              <a:t>‹#›</a:t>
            </a:fld>
            <a:endParaRPr lang="en-US"/>
          </a:p>
        </p:txBody>
      </p:sp>
    </p:spTree>
    <p:extLst>
      <p:ext uri="{BB962C8B-B14F-4D97-AF65-F5344CB8AC3E}">
        <p14:creationId xmlns:p14="http://schemas.microsoft.com/office/powerpoint/2010/main" val="286800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Brand is a niche online boutique that develops designer products in partnership with other businesses and plans limited quantity flash sales for them.</a:t>
            </a:r>
          </a:p>
          <a:p>
            <a:r>
              <a:rPr lang="en-US" dirty="0"/>
              <a:t>Use case: An accurate demand prediction for a potential new product's sales event can help produce the right quantity of these products.</a:t>
            </a:r>
          </a:p>
          <a:p>
            <a:endParaRPr lang="en-US" dirty="0"/>
          </a:p>
          <a:p>
            <a:r>
              <a:rPr lang="en-US" dirty="0"/>
              <a:t>The time period of unit sales of input data is not given and it is not clear that what time period is the prediction required for. Generally, very long-term forecasts are not accurate so let us assume that the given data is for first quarter of launch and we have to also predict the unit sales for first quarter of launch.</a:t>
            </a:r>
          </a:p>
        </p:txBody>
      </p:sp>
      <p:sp>
        <p:nvSpPr>
          <p:cNvPr id="4" name="Slide Number Placeholder 3"/>
          <p:cNvSpPr>
            <a:spLocks noGrp="1"/>
          </p:cNvSpPr>
          <p:nvPr>
            <p:ph type="sldNum" sz="quarter" idx="5"/>
          </p:nvPr>
        </p:nvSpPr>
        <p:spPr/>
        <p:txBody>
          <a:bodyPr/>
          <a:lstStyle/>
          <a:p>
            <a:fld id="{4D3A204B-C7B1-42FF-B485-5393C0C43449}" type="slidenum">
              <a:rPr lang="en-US" smtClean="0"/>
              <a:t>4</a:t>
            </a:fld>
            <a:endParaRPr lang="en-US"/>
          </a:p>
        </p:txBody>
      </p:sp>
    </p:spTree>
    <p:extLst>
      <p:ext uri="{BB962C8B-B14F-4D97-AF65-F5344CB8AC3E}">
        <p14:creationId xmlns:p14="http://schemas.microsoft.com/office/powerpoint/2010/main" val="1630239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tree ensemble to try out. </a:t>
            </a:r>
            <a:r>
              <a:rPr lang="en-US" dirty="0" err="1"/>
              <a:t>Catboost</a:t>
            </a:r>
            <a:r>
              <a:rPr lang="en-US" dirty="0"/>
              <a:t> is esp. good when too many categorical features are involved. </a:t>
            </a:r>
            <a:r>
              <a:rPr lang="en-US" dirty="0" err="1"/>
              <a:t>Lightgbm</a:t>
            </a:r>
            <a:r>
              <a:rPr lang="en-US" dirty="0"/>
              <a:t> is another frequent winner.</a:t>
            </a:r>
          </a:p>
          <a:p>
            <a:endParaRPr lang="en-US" dirty="0"/>
          </a:p>
          <a:p>
            <a:r>
              <a:rPr lang="en-US" dirty="0"/>
              <a:t>Comparable first results from both models without any tuning.</a:t>
            </a:r>
          </a:p>
          <a:p>
            <a:r>
              <a:rPr lang="en-US" dirty="0"/>
              <a:t>GB slightly better and also much faster.</a:t>
            </a:r>
          </a:p>
          <a:p>
            <a:r>
              <a:rPr lang="en-US" dirty="0"/>
              <a:t>Both models are overfitting and this can be tuned.</a:t>
            </a:r>
          </a:p>
          <a:p>
            <a:endParaRPr lang="en-US" dirty="0"/>
          </a:p>
          <a:p>
            <a:r>
              <a:rPr lang="en-US" dirty="0"/>
              <a:t>The high feature importance of `MARKETING_CATEGORY` indicates towards the inadequacy of m-estimate encoder here. So this should be improved.</a:t>
            </a:r>
          </a:p>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19</a:t>
            </a:fld>
            <a:endParaRPr lang="en-US"/>
          </a:p>
        </p:txBody>
      </p:sp>
    </p:spTree>
    <p:extLst>
      <p:ext uri="{BB962C8B-B14F-4D97-AF65-F5344CB8AC3E}">
        <p14:creationId xmlns:p14="http://schemas.microsoft.com/office/powerpoint/2010/main" val="2270714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21</a:t>
            </a:fld>
            <a:endParaRPr lang="en-US"/>
          </a:p>
        </p:txBody>
      </p:sp>
    </p:spTree>
    <p:extLst>
      <p:ext uri="{BB962C8B-B14F-4D97-AF65-F5344CB8AC3E}">
        <p14:creationId xmlns:p14="http://schemas.microsoft.com/office/powerpoint/2010/main" val="3780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All product attributes are categorical. </a:t>
            </a:r>
          </a:p>
          <a:p>
            <a:pPr marL="228600" indent="-228600">
              <a:buAutoNum type="arabicPeriod"/>
            </a:pPr>
            <a:r>
              <a:rPr lang="en-US" dirty="0"/>
              <a:t>This has some outliers</a:t>
            </a:r>
          </a:p>
          <a:p>
            <a:pPr marL="228600" indent="-228600">
              <a:buAutoNum type="arabicPeriod"/>
            </a:pPr>
            <a:r>
              <a:rPr lang="en-US" dirty="0"/>
              <a:t>Did not do much with these. However, a model can be made to predict these too</a:t>
            </a:r>
          </a:p>
          <a:p>
            <a:pPr marL="228600" indent="-228600">
              <a:buAutoNum type="arabicPeriod"/>
            </a:pPr>
            <a:endParaRPr lang="en-US" dirty="0"/>
          </a:p>
          <a:p>
            <a:pPr marL="0" indent="0">
              <a:buNone/>
            </a:pPr>
            <a:r>
              <a:rPr lang="en-US" dirty="0"/>
              <a:t>60670 rows in merged </a:t>
            </a:r>
            <a:r>
              <a:rPr lang="en-US" dirty="0" err="1"/>
              <a:t>DataFrame</a:t>
            </a:r>
            <a:r>
              <a:rPr lang="en-US" dirty="0"/>
              <a:t>.</a:t>
            </a:r>
          </a:p>
        </p:txBody>
      </p:sp>
      <p:sp>
        <p:nvSpPr>
          <p:cNvPr id="4" name="Slide Number Placeholder 3"/>
          <p:cNvSpPr>
            <a:spLocks noGrp="1"/>
          </p:cNvSpPr>
          <p:nvPr>
            <p:ph type="sldNum" sz="quarter" idx="5"/>
          </p:nvPr>
        </p:nvSpPr>
        <p:spPr/>
        <p:txBody>
          <a:bodyPr/>
          <a:lstStyle/>
          <a:p>
            <a:fld id="{4D3A204B-C7B1-42FF-B485-5393C0C43449}" type="slidenum">
              <a:rPr lang="en-US" smtClean="0"/>
              <a:t>5</a:t>
            </a:fld>
            <a:endParaRPr lang="en-US"/>
          </a:p>
        </p:txBody>
      </p:sp>
    </p:spTree>
    <p:extLst>
      <p:ext uri="{BB962C8B-B14F-4D97-AF65-F5344CB8AC3E}">
        <p14:creationId xmlns:p14="http://schemas.microsoft.com/office/powerpoint/2010/main" val="143714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7</a:t>
            </a:fld>
            <a:endParaRPr lang="en-US"/>
          </a:p>
        </p:txBody>
      </p:sp>
    </p:spTree>
    <p:extLst>
      <p:ext uri="{BB962C8B-B14F-4D97-AF65-F5344CB8AC3E}">
        <p14:creationId xmlns:p14="http://schemas.microsoft.com/office/powerpoint/2010/main" val="31641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8</a:t>
            </a:fld>
            <a:endParaRPr lang="en-US"/>
          </a:p>
        </p:txBody>
      </p:sp>
    </p:spTree>
    <p:extLst>
      <p:ext uri="{BB962C8B-B14F-4D97-AF65-F5344CB8AC3E}">
        <p14:creationId xmlns:p14="http://schemas.microsoft.com/office/powerpoint/2010/main" val="57377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Cannibalization is a very subtle interaction of relative pricing, inventory levels, etc.</a:t>
            </a:r>
          </a:p>
          <a:p>
            <a:endParaRPr lang="en-US" dirty="0"/>
          </a:p>
          <a:p>
            <a:r>
              <a:rPr lang="en-US" dirty="0"/>
              <a:t>We could have a separate trends prediction model and overlay its predictions on top of the predictions of this one</a:t>
            </a:r>
          </a:p>
        </p:txBody>
      </p:sp>
      <p:sp>
        <p:nvSpPr>
          <p:cNvPr id="4" name="Slide Number Placeholder 3"/>
          <p:cNvSpPr>
            <a:spLocks noGrp="1"/>
          </p:cNvSpPr>
          <p:nvPr>
            <p:ph type="sldNum" sz="quarter" idx="5"/>
          </p:nvPr>
        </p:nvSpPr>
        <p:spPr/>
        <p:txBody>
          <a:bodyPr/>
          <a:lstStyle/>
          <a:p>
            <a:fld id="{4D3A204B-C7B1-42FF-B485-5393C0C43449}" type="slidenum">
              <a:rPr lang="en-US" smtClean="0"/>
              <a:t>9</a:t>
            </a:fld>
            <a:endParaRPr lang="en-US"/>
          </a:p>
        </p:txBody>
      </p:sp>
    </p:spTree>
    <p:extLst>
      <p:ext uri="{BB962C8B-B14F-4D97-AF65-F5344CB8AC3E}">
        <p14:creationId xmlns:p14="http://schemas.microsoft.com/office/powerpoint/2010/main" val="210762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we might need to further split training set to create a validation set if it is being used by the algorithm. This is esp. useful when we want to use `</a:t>
            </a:r>
            <a:r>
              <a:rPr lang="en-US" dirty="0" err="1"/>
              <a:t>early_stopping</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K-fold cross-validation is another option which makes sense to be used in this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are not using that flow for now.</a:t>
            </a:r>
          </a:p>
          <a:p>
            <a:endParaRPr lang="en-US" dirty="0"/>
          </a:p>
        </p:txBody>
      </p:sp>
      <p:sp>
        <p:nvSpPr>
          <p:cNvPr id="4" name="Slide Number Placeholder 3"/>
          <p:cNvSpPr>
            <a:spLocks noGrp="1"/>
          </p:cNvSpPr>
          <p:nvPr>
            <p:ph type="sldNum" sz="quarter" idx="5"/>
          </p:nvPr>
        </p:nvSpPr>
        <p:spPr/>
        <p:txBody>
          <a:bodyPr/>
          <a:lstStyle/>
          <a:p>
            <a:fld id="{4D3A204B-C7B1-42FF-B485-5393C0C43449}" type="slidenum">
              <a:rPr lang="en-US" smtClean="0"/>
              <a:t>10</a:t>
            </a:fld>
            <a:endParaRPr lang="en-US"/>
          </a:p>
        </p:txBody>
      </p:sp>
    </p:spTree>
    <p:extLst>
      <p:ext uri="{BB962C8B-B14F-4D97-AF65-F5344CB8AC3E}">
        <p14:creationId xmlns:p14="http://schemas.microsoft.com/office/powerpoint/2010/main" val="320797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Checked for duplicates</a:t>
            </a:r>
          </a:p>
          <a:p>
            <a:r>
              <a:rPr lang="en-US" dirty="0"/>
              <a:t>Checked for </a:t>
            </a:r>
            <a:r>
              <a:rPr lang="en-US" dirty="0" err="1"/>
              <a:t>dtypes</a:t>
            </a:r>
            <a:r>
              <a:rPr lang="en-US" dirty="0"/>
              <a:t> </a:t>
            </a:r>
          </a:p>
          <a:p>
            <a:endParaRPr lang="en-US" dirty="0"/>
          </a:p>
          <a:p>
            <a:r>
              <a:rPr lang="en-US" dirty="0"/>
              <a:t>Only 0.57% outliers at threshold of 216</a:t>
            </a:r>
          </a:p>
        </p:txBody>
      </p:sp>
      <p:sp>
        <p:nvSpPr>
          <p:cNvPr id="4" name="Slide Number Placeholder 3"/>
          <p:cNvSpPr>
            <a:spLocks noGrp="1"/>
          </p:cNvSpPr>
          <p:nvPr>
            <p:ph type="sldNum" sz="quarter" idx="5"/>
          </p:nvPr>
        </p:nvSpPr>
        <p:spPr/>
        <p:txBody>
          <a:bodyPr/>
          <a:lstStyle/>
          <a:p>
            <a:fld id="{4D3A204B-C7B1-42FF-B485-5393C0C43449}" type="slidenum">
              <a:rPr lang="en-US" smtClean="0"/>
              <a:t>13</a:t>
            </a:fld>
            <a:endParaRPr lang="en-US"/>
          </a:p>
        </p:txBody>
      </p:sp>
    </p:spTree>
    <p:extLst>
      <p:ext uri="{BB962C8B-B14F-4D97-AF65-F5344CB8AC3E}">
        <p14:creationId xmlns:p14="http://schemas.microsoft.com/office/powerpoint/2010/main" val="281052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Ordinal encoder is not the best but can be a good starting point.</a:t>
            </a:r>
          </a:p>
        </p:txBody>
      </p:sp>
      <p:sp>
        <p:nvSpPr>
          <p:cNvPr id="4" name="Slide Number Placeholder 3"/>
          <p:cNvSpPr>
            <a:spLocks noGrp="1"/>
          </p:cNvSpPr>
          <p:nvPr>
            <p:ph type="sldNum" sz="quarter" idx="5"/>
          </p:nvPr>
        </p:nvSpPr>
        <p:spPr/>
        <p:txBody>
          <a:bodyPr/>
          <a:lstStyle/>
          <a:p>
            <a:fld id="{4D3A204B-C7B1-42FF-B485-5393C0C43449}" type="slidenum">
              <a:rPr lang="en-US" smtClean="0"/>
              <a:t>17</a:t>
            </a:fld>
            <a:endParaRPr lang="en-US"/>
          </a:p>
        </p:txBody>
      </p:sp>
    </p:spTree>
    <p:extLst>
      <p:ext uri="{BB962C8B-B14F-4D97-AF65-F5344CB8AC3E}">
        <p14:creationId xmlns:p14="http://schemas.microsoft.com/office/powerpoint/2010/main" val="2610876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requirement, we did not even try linear regression.</a:t>
            </a:r>
          </a:p>
        </p:txBody>
      </p:sp>
      <p:sp>
        <p:nvSpPr>
          <p:cNvPr id="4" name="Slide Number Placeholder 3"/>
          <p:cNvSpPr>
            <a:spLocks noGrp="1"/>
          </p:cNvSpPr>
          <p:nvPr>
            <p:ph type="sldNum" sz="quarter" idx="5"/>
          </p:nvPr>
        </p:nvSpPr>
        <p:spPr/>
        <p:txBody>
          <a:bodyPr/>
          <a:lstStyle/>
          <a:p>
            <a:fld id="{4D3A204B-C7B1-42FF-B485-5393C0C43449}" type="slidenum">
              <a:rPr lang="en-US" smtClean="0"/>
              <a:t>18</a:t>
            </a:fld>
            <a:endParaRPr lang="en-US"/>
          </a:p>
        </p:txBody>
      </p:sp>
    </p:spTree>
    <p:extLst>
      <p:ext uri="{BB962C8B-B14F-4D97-AF65-F5344CB8AC3E}">
        <p14:creationId xmlns:p14="http://schemas.microsoft.com/office/powerpoint/2010/main" val="288798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3321-7DA8-4362-A4FC-932C42BAFBEA}"/>
              </a:ext>
            </a:extLst>
          </p:cNvPr>
          <p:cNvSpPr>
            <a:spLocks noGrp="1"/>
          </p:cNvSpPr>
          <p:nvPr>
            <p:ph type="ctrTitle"/>
          </p:nvPr>
        </p:nvSpPr>
        <p:spPr>
          <a:xfrm>
            <a:off x="1524000" y="1122363"/>
            <a:ext cx="9144000" cy="2387600"/>
          </a:xfrm>
        </p:spPr>
        <p:txBody>
          <a:bodyPr anchor="b"/>
          <a:lstStyle>
            <a:lvl1pPr algn="ctr">
              <a:defRPr sz="6000">
                <a:solidFill>
                  <a:srgbClr val="7030A0"/>
                </a:solidFill>
              </a:defRPr>
            </a:lvl1pPr>
          </a:lstStyle>
          <a:p>
            <a:r>
              <a:rPr lang="en-US" dirty="0"/>
              <a:t>Click to edit Master title style</a:t>
            </a:r>
          </a:p>
        </p:txBody>
      </p:sp>
      <p:sp>
        <p:nvSpPr>
          <p:cNvPr id="3" name="Subtitle 2">
            <a:extLst>
              <a:ext uri="{FF2B5EF4-FFF2-40B4-BE49-F238E27FC236}">
                <a16:creationId xmlns:a16="http://schemas.microsoft.com/office/drawing/2014/main" id="{6CC8EDDD-4E98-40CD-93FB-D7D8AB252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8D248-6030-4145-81E0-2C2CEFBF7154}"/>
              </a:ext>
            </a:extLst>
          </p:cNvPr>
          <p:cNvSpPr>
            <a:spLocks noGrp="1"/>
          </p:cNvSpPr>
          <p:nvPr>
            <p:ph type="dt" sz="half" idx="10"/>
          </p:nvPr>
        </p:nvSpPr>
        <p:spPr/>
        <p:txBody>
          <a:bodyPr/>
          <a:lstStyle/>
          <a:p>
            <a:fld id="{DC9EF1B1-6113-4AB2-99AA-8BCC5A52B532}" type="datetime1">
              <a:rPr lang="en-US" smtClean="0"/>
              <a:t>11/14/2021</a:t>
            </a:fld>
            <a:endParaRPr lang="en-US"/>
          </a:p>
        </p:txBody>
      </p:sp>
      <p:sp>
        <p:nvSpPr>
          <p:cNvPr id="5" name="Footer Placeholder 4">
            <a:extLst>
              <a:ext uri="{FF2B5EF4-FFF2-40B4-BE49-F238E27FC236}">
                <a16:creationId xmlns:a16="http://schemas.microsoft.com/office/drawing/2014/main" id="{241B8C5C-A58D-473E-BA36-A25969E61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7E75C-5CE3-4F76-BF09-7ECB4AE119B4}"/>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9850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A7FD-47E6-49AE-9F22-0E27856810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AD65F-7A06-47DA-8684-8AAE15F11D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555FF-EADF-44F6-B31A-18B7B714B2BF}"/>
              </a:ext>
            </a:extLst>
          </p:cNvPr>
          <p:cNvSpPr>
            <a:spLocks noGrp="1"/>
          </p:cNvSpPr>
          <p:nvPr>
            <p:ph type="dt" sz="half" idx="10"/>
          </p:nvPr>
        </p:nvSpPr>
        <p:spPr/>
        <p:txBody>
          <a:bodyPr/>
          <a:lstStyle/>
          <a:p>
            <a:fld id="{EEF2FFA5-DD04-411F-B34B-9A759211D33F}" type="datetime1">
              <a:rPr lang="en-US" smtClean="0"/>
              <a:t>11/14/2021</a:t>
            </a:fld>
            <a:endParaRPr lang="en-US"/>
          </a:p>
        </p:txBody>
      </p:sp>
      <p:sp>
        <p:nvSpPr>
          <p:cNvPr id="5" name="Footer Placeholder 4">
            <a:extLst>
              <a:ext uri="{FF2B5EF4-FFF2-40B4-BE49-F238E27FC236}">
                <a16:creationId xmlns:a16="http://schemas.microsoft.com/office/drawing/2014/main" id="{D207EF72-D5CD-4805-9364-BBA9330F2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B1717-DD69-4318-91B6-5846FA538DCF}"/>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36873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ECADC-BCF5-460E-B6B0-92584DC5DA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FD860-B74D-4C7C-868E-56DA524CF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AE17F-4C10-4EB1-9181-C16C8BA150C4}"/>
              </a:ext>
            </a:extLst>
          </p:cNvPr>
          <p:cNvSpPr>
            <a:spLocks noGrp="1"/>
          </p:cNvSpPr>
          <p:nvPr>
            <p:ph type="dt" sz="half" idx="10"/>
          </p:nvPr>
        </p:nvSpPr>
        <p:spPr/>
        <p:txBody>
          <a:bodyPr/>
          <a:lstStyle/>
          <a:p>
            <a:fld id="{024577E3-0A86-4DBC-B996-E43FBD06FAE3}" type="datetime1">
              <a:rPr lang="en-US" smtClean="0"/>
              <a:t>11/14/2021</a:t>
            </a:fld>
            <a:endParaRPr lang="en-US"/>
          </a:p>
        </p:txBody>
      </p:sp>
      <p:sp>
        <p:nvSpPr>
          <p:cNvPr id="5" name="Footer Placeholder 4">
            <a:extLst>
              <a:ext uri="{FF2B5EF4-FFF2-40B4-BE49-F238E27FC236}">
                <a16:creationId xmlns:a16="http://schemas.microsoft.com/office/drawing/2014/main" id="{CDA759FF-A618-470A-86F2-C18C049E3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F3B3-A0AA-4A5C-8C34-06370F9676F7}"/>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66643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D2EC-AA0F-45F6-9B01-CFBF144F0C13}"/>
              </a:ext>
            </a:extLst>
          </p:cNvPr>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87D05F1-E678-44F5-9BC7-C2086E6488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ACE78-D31E-486C-8A6C-4E0B36C25DB6}"/>
              </a:ext>
            </a:extLst>
          </p:cNvPr>
          <p:cNvSpPr>
            <a:spLocks noGrp="1"/>
          </p:cNvSpPr>
          <p:nvPr>
            <p:ph type="dt" sz="half" idx="10"/>
          </p:nvPr>
        </p:nvSpPr>
        <p:spPr/>
        <p:txBody>
          <a:bodyPr/>
          <a:lstStyle/>
          <a:p>
            <a:fld id="{9450074D-DCAE-445F-A74F-85B1B8508AE6}" type="datetime1">
              <a:rPr lang="en-US" smtClean="0"/>
              <a:t>11/14/2021</a:t>
            </a:fld>
            <a:endParaRPr lang="en-US"/>
          </a:p>
        </p:txBody>
      </p:sp>
      <p:sp>
        <p:nvSpPr>
          <p:cNvPr id="5" name="Footer Placeholder 4">
            <a:extLst>
              <a:ext uri="{FF2B5EF4-FFF2-40B4-BE49-F238E27FC236}">
                <a16:creationId xmlns:a16="http://schemas.microsoft.com/office/drawing/2014/main" id="{D7147384-B411-4833-B5E9-8133ABFAE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C131D-6433-4276-B44B-78BF3DD422E4}"/>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95467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3A29-0324-4223-9BA4-E39D07ECB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362EBF-DCDD-4C46-8415-F6090DCDF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AEFF9-3D7E-463D-957B-D071FAF70ADC}"/>
              </a:ext>
            </a:extLst>
          </p:cNvPr>
          <p:cNvSpPr>
            <a:spLocks noGrp="1"/>
          </p:cNvSpPr>
          <p:nvPr>
            <p:ph type="dt" sz="half" idx="10"/>
          </p:nvPr>
        </p:nvSpPr>
        <p:spPr/>
        <p:txBody>
          <a:bodyPr/>
          <a:lstStyle/>
          <a:p>
            <a:fld id="{A3BC0899-74A4-4FAE-A920-73DF693659F9}" type="datetime1">
              <a:rPr lang="en-US" smtClean="0"/>
              <a:t>11/14/2021</a:t>
            </a:fld>
            <a:endParaRPr lang="en-US"/>
          </a:p>
        </p:txBody>
      </p:sp>
      <p:sp>
        <p:nvSpPr>
          <p:cNvPr id="5" name="Footer Placeholder 4">
            <a:extLst>
              <a:ext uri="{FF2B5EF4-FFF2-40B4-BE49-F238E27FC236}">
                <a16:creationId xmlns:a16="http://schemas.microsoft.com/office/drawing/2014/main" id="{0C4046B3-8B95-41F8-A19B-1ECEB2961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32D5A-F061-4D27-9D76-C174A014C465}"/>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59038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BA52-21CB-404A-93D0-EF098DB7A6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B718F-A7EF-4505-A826-23F39C96B7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B1FE60-F61E-49EC-A76B-387F6E780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FD8849-A1C1-4DF2-8117-0E3631F78475}"/>
              </a:ext>
            </a:extLst>
          </p:cNvPr>
          <p:cNvSpPr>
            <a:spLocks noGrp="1"/>
          </p:cNvSpPr>
          <p:nvPr>
            <p:ph type="dt" sz="half" idx="10"/>
          </p:nvPr>
        </p:nvSpPr>
        <p:spPr/>
        <p:txBody>
          <a:bodyPr/>
          <a:lstStyle/>
          <a:p>
            <a:fld id="{FB6F40F2-43A5-461A-B4E0-028DED240E58}" type="datetime1">
              <a:rPr lang="en-US" smtClean="0"/>
              <a:t>11/14/2021</a:t>
            </a:fld>
            <a:endParaRPr lang="en-US"/>
          </a:p>
        </p:txBody>
      </p:sp>
      <p:sp>
        <p:nvSpPr>
          <p:cNvPr id="6" name="Footer Placeholder 5">
            <a:extLst>
              <a:ext uri="{FF2B5EF4-FFF2-40B4-BE49-F238E27FC236}">
                <a16:creationId xmlns:a16="http://schemas.microsoft.com/office/drawing/2014/main" id="{E31B93B6-4CAD-489A-AF24-EF2F835F3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2DB5F-4B5E-4A27-90FD-5AAFA2716348}"/>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50537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DC00-02C0-46F6-8BC0-E780FAED1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44E207-7CEE-40E0-9D79-4932BAF7F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9AF5FD-3CE1-4227-8486-BE8924F09F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10E211-ED37-4CD6-B872-D581F5778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B62D4-CFAD-4D46-83D9-D292018AB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DF19B1-98FC-4FEF-9BBD-00CDD45C7C56}"/>
              </a:ext>
            </a:extLst>
          </p:cNvPr>
          <p:cNvSpPr>
            <a:spLocks noGrp="1"/>
          </p:cNvSpPr>
          <p:nvPr>
            <p:ph type="dt" sz="half" idx="10"/>
          </p:nvPr>
        </p:nvSpPr>
        <p:spPr/>
        <p:txBody>
          <a:bodyPr/>
          <a:lstStyle/>
          <a:p>
            <a:fld id="{AFC72245-4D64-44C4-95BC-EB5AEA837656}" type="datetime1">
              <a:rPr lang="en-US" smtClean="0"/>
              <a:t>11/14/2021</a:t>
            </a:fld>
            <a:endParaRPr lang="en-US"/>
          </a:p>
        </p:txBody>
      </p:sp>
      <p:sp>
        <p:nvSpPr>
          <p:cNvPr id="8" name="Footer Placeholder 7">
            <a:extLst>
              <a:ext uri="{FF2B5EF4-FFF2-40B4-BE49-F238E27FC236}">
                <a16:creationId xmlns:a16="http://schemas.microsoft.com/office/drawing/2014/main" id="{C66662DE-4ADC-4F8A-B44C-150AAC69FD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055A42-EA6F-4271-A343-3F1BEBC29A1B}"/>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415904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A6C0-9E3A-49D2-AFFB-BEE647488FB2}"/>
              </a:ext>
            </a:extLst>
          </p:cNvPr>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06E456D4-3252-4A4E-A833-26EB957B1ABE}"/>
              </a:ext>
            </a:extLst>
          </p:cNvPr>
          <p:cNvSpPr>
            <a:spLocks noGrp="1"/>
          </p:cNvSpPr>
          <p:nvPr>
            <p:ph type="dt" sz="half" idx="10"/>
          </p:nvPr>
        </p:nvSpPr>
        <p:spPr/>
        <p:txBody>
          <a:bodyPr/>
          <a:lstStyle/>
          <a:p>
            <a:fld id="{3DE14FC7-A158-4CFC-88AB-B998FFC8F955}" type="datetime1">
              <a:rPr lang="en-US" smtClean="0"/>
              <a:t>11/14/2021</a:t>
            </a:fld>
            <a:endParaRPr lang="en-US"/>
          </a:p>
        </p:txBody>
      </p:sp>
      <p:sp>
        <p:nvSpPr>
          <p:cNvPr id="4" name="Footer Placeholder 3">
            <a:extLst>
              <a:ext uri="{FF2B5EF4-FFF2-40B4-BE49-F238E27FC236}">
                <a16:creationId xmlns:a16="http://schemas.microsoft.com/office/drawing/2014/main" id="{3EA6C63C-38B4-442D-82FF-D1B7566C8C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C041E6-B51D-4B63-BBF6-D5E707D11FAF}"/>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1346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0A35C-978F-40EC-90FC-59AE0CEC053F}"/>
              </a:ext>
            </a:extLst>
          </p:cNvPr>
          <p:cNvSpPr>
            <a:spLocks noGrp="1"/>
          </p:cNvSpPr>
          <p:nvPr>
            <p:ph type="dt" sz="half" idx="10"/>
          </p:nvPr>
        </p:nvSpPr>
        <p:spPr/>
        <p:txBody>
          <a:bodyPr/>
          <a:lstStyle/>
          <a:p>
            <a:fld id="{42F5D5B1-F5F9-416E-8E45-E97139F94632}" type="datetime1">
              <a:rPr lang="en-US" smtClean="0"/>
              <a:t>11/14/2021</a:t>
            </a:fld>
            <a:endParaRPr lang="en-US"/>
          </a:p>
        </p:txBody>
      </p:sp>
      <p:sp>
        <p:nvSpPr>
          <p:cNvPr id="3" name="Footer Placeholder 2">
            <a:extLst>
              <a:ext uri="{FF2B5EF4-FFF2-40B4-BE49-F238E27FC236}">
                <a16:creationId xmlns:a16="http://schemas.microsoft.com/office/drawing/2014/main" id="{1F716B5E-4488-4B3E-9417-EAAFEE653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0E9CB-879A-4A54-8FFC-EB95C6CC32B3}"/>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361023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9E09-5ED9-4D9A-82F9-7B567E76E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EC53B1-311F-4FC1-93E5-2E5B5E99C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7648FF-9A02-4C98-BCC9-81D53D04A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9802A-348E-413E-AF46-628D8AD1EEDE}"/>
              </a:ext>
            </a:extLst>
          </p:cNvPr>
          <p:cNvSpPr>
            <a:spLocks noGrp="1"/>
          </p:cNvSpPr>
          <p:nvPr>
            <p:ph type="dt" sz="half" idx="10"/>
          </p:nvPr>
        </p:nvSpPr>
        <p:spPr/>
        <p:txBody>
          <a:bodyPr/>
          <a:lstStyle/>
          <a:p>
            <a:fld id="{09818068-D7C0-453D-AD3D-AD9BFD061EAF}" type="datetime1">
              <a:rPr lang="en-US" smtClean="0"/>
              <a:t>11/14/2021</a:t>
            </a:fld>
            <a:endParaRPr lang="en-US"/>
          </a:p>
        </p:txBody>
      </p:sp>
      <p:sp>
        <p:nvSpPr>
          <p:cNvPr id="6" name="Footer Placeholder 5">
            <a:extLst>
              <a:ext uri="{FF2B5EF4-FFF2-40B4-BE49-F238E27FC236}">
                <a16:creationId xmlns:a16="http://schemas.microsoft.com/office/drawing/2014/main" id="{BA771EDB-D493-4B45-8A93-A204A5E62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7C700-9B66-4D77-BD19-5F61260B3C33}"/>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53194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6E8B-0795-4A5A-8FF6-13CA02C3F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4DC4F0-B1D2-403C-9FAE-4F53346A4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5F88C4-B38D-46CC-A382-5FC18FA03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47E6D-C638-494A-82A8-563A96D36281}"/>
              </a:ext>
            </a:extLst>
          </p:cNvPr>
          <p:cNvSpPr>
            <a:spLocks noGrp="1"/>
          </p:cNvSpPr>
          <p:nvPr>
            <p:ph type="dt" sz="half" idx="10"/>
          </p:nvPr>
        </p:nvSpPr>
        <p:spPr/>
        <p:txBody>
          <a:bodyPr/>
          <a:lstStyle/>
          <a:p>
            <a:fld id="{DBD7DA5C-DB77-4A5B-B30E-4D03E787E4CB}" type="datetime1">
              <a:rPr lang="en-US" smtClean="0"/>
              <a:t>11/14/2021</a:t>
            </a:fld>
            <a:endParaRPr lang="en-US"/>
          </a:p>
        </p:txBody>
      </p:sp>
      <p:sp>
        <p:nvSpPr>
          <p:cNvPr id="6" name="Footer Placeholder 5">
            <a:extLst>
              <a:ext uri="{FF2B5EF4-FFF2-40B4-BE49-F238E27FC236}">
                <a16:creationId xmlns:a16="http://schemas.microsoft.com/office/drawing/2014/main" id="{127FC4EF-2D1D-46F4-89A0-DAE8F4DD6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EF573-0452-4250-B833-3A59D867EDA2}"/>
              </a:ext>
            </a:extLst>
          </p:cNvPr>
          <p:cNvSpPr>
            <a:spLocks noGrp="1"/>
          </p:cNvSpPr>
          <p:nvPr>
            <p:ph type="sldNum" sz="quarter" idx="12"/>
          </p:nvPr>
        </p:nvSpPr>
        <p:spPr/>
        <p:txBody>
          <a:bodyPr/>
          <a:lstStyle/>
          <a:p>
            <a:fld id="{B287C1E2-15EC-4602-BC04-7BC0119327AA}" type="slidenum">
              <a:rPr lang="en-US" smtClean="0"/>
              <a:t>‹#›</a:t>
            </a:fld>
            <a:endParaRPr lang="en-US"/>
          </a:p>
        </p:txBody>
      </p:sp>
    </p:spTree>
    <p:extLst>
      <p:ext uri="{BB962C8B-B14F-4D97-AF65-F5344CB8AC3E}">
        <p14:creationId xmlns:p14="http://schemas.microsoft.com/office/powerpoint/2010/main" val="155756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D723C-2E34-42BF-BE09-75F5C90C9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DFB8D2-32EA-4FD2-9C89-C1F6C270A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BC67D-51E4-428B-8E00-D57DE7A27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D775C-8845-414C-A93D-61777EBC6DE7}" type="datetime1">
              <a:rPr lang="en-US" smtClean="0"/>
              <a:t>11/14/2021</a:t>
            </a:fld>
            <a:endParaRPr lang="en-US"/>
          </a:p>
        </p:txBody>
      </p:sp>
      <p:sp>
        <p:nvSpPr>
          <p:cNvPr id="5" name="Footer Placeholder 4">
            <a:extLst>
              <a:ext uri="{FF2B5EF4-FFF2-40B4-BE49-F238E27FC236}">
                <a16:creationId xmlns:a16="http://schemas.microsoft.com/office/drawing/2014/main" id="{C2985748-A322-4C80-A8D4-C23C3CB8D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30483C-E174-4CFB-B5B4-B59AEDD87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7C1E2-15EC-4602-BC04-7BC0119327AA}" type="slidenum">
              <a:rPr lang="en-US" smtClean="0"/>
              <a:t>‹#›</a:t>
            </a:fld>
            <a:endParaRPr lang="en-US"/>
          </a:p>
        </p:txBody>
      </p:sp>
    </p:spTree>
    <p:extLst>
      <p:ext uri="{BB962C8B-B14F-4D97-AF65-F5344CB8AC3E}">
        <p14:creationId xmlns:p14="http://schemas.microsoft.com/office/powerpoint/2010/main" val="146020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ontrib.scikit-learn.org/category_encoders/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arima26/thebran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602E-8541-4F55-B007-89C851CBC38C}"/>
              </a:ext>
            </a:extLst>
          </p:cNvPr>
          <p:cNvSpPr>
            <a:spLocks noGrp="1"/>
          </p:cNvSpPr>
          <p:nvPr>
            <p:ph type="ctrTitle"/>
          </p:nvPr>
        </p:nvSpPr>
        <p:spPr/>
        <p:txBody>
          <a:bodyPr/>
          <a:lstStyle/>
          <a:p>
            <a:pPr algn="r"/>
            <a:r>
              <a:rPr lang="en-US" b="1" dirty="0">
                <a:solidFill>
                  <a:srgbClr val="7030A0"/>
                </a:solidFill>
              </a:rPr>
              <a:t>The Brand</a:t>
            </a:r>
          </a:p>
        </p:txBody>
      </p:sp>
      <p:sp>
        <p:nvSpPr>
          <p:cNvPr id="3" name="Subtitle 2">
            <a:extLst>
              <a:ext uri="{FF2B5EF4-FFF2-40B4-BE49-F238E27FC236}">
                <a16:creationId xmlns:a16="http://schemas.microsoft.com/office/drawing/2014/main" id="{73FFA0EF-16ED-4811-9359-F4FDA2651571}"/>
              </a:ext>
            </a:extLst>
          </p:cNvPr>
          <p:cNvSpPr>
            <a:spLocks noGrp="1"/>
          </p:cNvSpPr>
          <p:nvPr>
            <p:ph type="subTitle" idx="1"/>
          </p:nvPr>
        </p:nvSpPr>
        <p:spPr/>
        <p:txBody>
          <a:bodyPr/>
          <a:lstStyle/>
          <a:p>
            <a:pPr algn="r"/>
            <a:r>
              <a:rPr lang="en-US" i="1" dirty="0"/>
              <a:t>Demand Forecasting for New Products</a:t>
            </a:r>
          </a:p>
        </p:txBody>
      </p:sp>
      <p:pic>
        <p:nvPicPr>
          <p:cNvPr id="4" name="Picture 3">
            <a:extLst>
              <a:ext uri="{FF2B5EF4-FFF2-40B4-BE49-F238E27FC236}">
                <a16:creationId xmlns:a16="http://schemas.microsoft.com/office/drawing/2014/main" id="{F139E0FD-836D-4159-9B99-0E5DD8DF2B9D}"/>
              </a:ext>
            </a:extLst>
          </p:cNvPr>
          <p:cNvPicPr>
            <a:picLocks noChangeAspect="1"/>
          </p:cNvPicPr>
          <p:nvPr/>
        </p:nvPicPr>
        <p:blipFill>
          <a:blip r:embed="rId2"/>
          <a:stretch>
            <a:fillRect/>
          </a:stretch>
        </p:blipFill>
        <p:spPr>
          <a:xfrm>
            <a:off x="503244" y="6191237"/>
            <a:ext cx="1298561" cy="304826"/>
          </a:xfrm>
          <a:prstGeom prst="rect">
            <a:avLst/>
          </a:prstGeom>
        </p:spPr>
      </p:pic>
    </p:spTree>
    <p:extLst>
      <p:ext uri="{BB962C8B-B14F-4D97-AF65-F5344CB8AC3E}">
        <p14:creationId xmlns:p14="http://schemas.microsoft.com/office/powerpoint/2010/main" val="267991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C227-8585-469B-ABC8-97B321B981B1}"/>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6C809132-35EB-4C84-AE1E-701DE9BA31BE}"/>
              </a:ext>
            </a:extLst>
          </p:cNvPr>
          <p:cNvSpPr>
            <a:spLocks noGrp="1"/>
          </p:cNvSpPr>
          <p:nvPr>
            <p:ph idx="1"/>
          </p:nvPr>
        </p:nvSpPr>
        <p:spPr/>
        <p:txBody>
          <a:bodyPr>
            <a:normAutofit/>
          </a:bodyPr>
          <a:lstStyle/>
          <a:p>
            <a:r>
              <a:rPr lang="en-US" dirty="0"/>
              <a:t>Model will be evaluated on a hold-out test dataset (20% of original data given) using MAE (or MAPE)</a:t>
            </a:r>
          </a:p>
          <a:p>
            <a:pPr lvl="1"/>
            <a:r>
              <a:rPr lang="en-US" dirty="0"/>
              <a:t>Assuming that the `MODEL` feature in the data corresponds to an actual model i.e. a bunch of articles with color variations, then a model would be a whole new product. As a result,  the train and test split should not lead to articles of the same model getting into both training and test </a:t>
            </a:r>
            <a:r>
              <a:rPr lang="en-US" dirty="0" err="1"/>
              <a:t>dataframes</a:t>
            </a:r>
            <a:endParaRPr lang="en-US" dirty="0"/>
          </a:p>
          <a:p>
            <a:endParaRPr lang="en-US" dirty="0"/>
          </a:p>
          <a:p>
            <a:r>
              <a:rPr lang="en-US" dirty="0"/>
              <a:t>This model should also be compared to a baseline process/model to see if this regression does better or not</a:t>
            </a:r>
          </a:p>
          <a:p>
            <a:pPr marL="0" indent="0">
              <a:buNone/>
            </a:pPr>
            <a:endParaRPr lang="en-US" dirty="0"/>
          </a:p>
        </p:txBody>
      </p:sp>
      <p:sp>
        <p:nvSpPr>
          <p:cNvPr id="4" name="Slide Number Placeholder 3">
            <a:extLst>
              <a:ext uri="{FF2B5EF4-FFF2-40B4-BE49-F238E27FC236}">
                <a16:creationId xmlns:a16="http://schemas.microsoft.com/office/drawing/2014/main" id="{2B1796A5-07F3-4725-AE60-38BB569A71CD}"/>
              </a:ext>
            </a:extLst>
          </p:cNvPr>
          <p:cNvSpPr>
            <a:spLocks noGrp="1"/>
          </p:cNvSpPr>
          <p:nvPr>
            <p:ph type="sldNum" sz="quarter" idx="12"/>
          </p:nvPr>
        </p:nvSpPr>
        <p:spPr/>
        <p:txBody>
          <a:bodyPr/>
          <a:lstStyle/>
          <a:p>
            <a:fld id="{B287C1E2-15EC-4602-BC04-7BC0119327AA}" type="slidenum">
              <a:rPr lang="en-US" smtClean="0"/>
              <a:t>10</a:t>
            </a:fld>
            <a:endParaRPr lang="en-US" dirty="0"/>
          </a:p>
        </p:txBody>
      </p:sp>
    </p:spTree>
    <p:extLst>
      <p:ext uri="{BB962C8B-B14F-4D97-AF65-F5344CB8AC3E}">
        <p14:creationId xmlns:p14="http://schemas.microsoft.com/office/powerpoint/2010/main" val="34698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F5EE-4A7E-4AE2-86D8-F44EFA21ED63}"/>
              </a:ext>
            </a:extLst>
          </p:cNvPr>
          <p:cNvSpPr>
            <a:spLocks noGrp="1"/>
          </p:cNvSpPr>
          <p:nvPr>
            <p:ph type="title"/>
          </p:nvPr>
        </p:nvSpPr>
        <p:spPr/>
        <p:txBody>
          <a:bodyPr/>
          <a:lstStyle/>
          <a:p>
            <a:r>
              <a:rPr lang="en-US" dirty="0"/>
              <a:t>North star solution - NPD suite</a:t>
            </a:r>
          </a:p>
        </p:txBody>
      </p:sp>
      <p:sp>
        <p:nvSpPr>
          <p:cNvPr id="4" name="Slide Number Placeholder 3">
            <a:extLst>
              <a:ext uri="{FF2B5EF4-FFF2-40B4-BE49-F238E27FC236}">
                <a16:creationId xmlns:a16="http://schemas.microsoft.com/office/drawing/2014/main" id="{D0BF5E41-FDBD-4B62-B673-D200A3F9488F}"/>
              </a:ext>
            </a:extLst>
          </p:cNvPr>
          <p:cNvSpPr>
            <a:spLocks noGrp="1"/>
          </p:cNvSpPr>
          <p:nvPr>
            <p:ph type="sldNum" sz="quarter" idx="12"/>
          </p:nvPr>
        </p:nvSpPr>
        <p:spPr/>
        <p:txBody>
          <a:bodyPr/>
          <a:lstStyle/>
          <a:p>
            <a:fld id="{B287C1E2-15EC-4602-BC04-7BC0119327AA}" type="slidenum">
              <a:rPr lang="en-US" smtClean="0"/>
              <a:t>11</a:t>
            </a:fld>
            <a:endParaRPr lang="en-US"/>
          </a:p>
        </p:txBody>
      </p:sp>
      <p:grpSp>
        <p:nvGrpSpPr>
          <p:cNvPr id="3" name="Group 2">
            <a:extLst>
              <a:ext uri="{FF2B5EF4-FFF2-40B4-BE49-F238E27FC236}">
                <a16:creationId xmlns:a16="http://schemas.microsoft.com/office/drawing/2014/main" id="{FF803575-851F-4D24-B4D0-0982AF5FBB93}"/>
              </a:ext>
            </a:extLst>
          </p:cNvPr>
          <p:cNvGrpSpPr/>
          <p:nvPr/>
        </p:nvGrpSpPr>
        <p:grpSpPr>
          <a:xfrm>
            <a:off x="3233737" y="1455738"/>
            <a:ext cx="5534025" cy="5135562"/>
            <a:chOff x="3238500" y="1300163"/>
            <a:chExt cx="5534025" cy="5135562"/>
          </a:xfrm>
        </p:grpSpPr>
        <p:sp>
          <p:nvSpPr>
            <p:cNvPr id="6" name="Diamond 5">
              <a:extLst>
                <a:ext uri="{FF2B5EF4-FFF2-40B4-BE49-F238E27FC236}">
                  <a16:creationId xmlns:a16="http://schemas.microsoft.com/office/drawing/2014/main" id="{C56F5DDE-7E44-49CB-8782-E31832425CEC}"/>
                </a:ext>
              </a:extLst>
            </p:cNvPr>
            <p:cNvSpPr/>
            <p:nvPr/>
          </p:nvSpPr>
          <p:spPr>
            <a:xfrm>
              <a:off x="3238500" y="1300163"/>
              <a:ext cx="5534025" cy="5135562"/>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7758B602-7F78-4613-8DDC-39619B1833F7}"/>
                </a:ext>
              </a:extLst>
            </p:cNvPr>
            <p:cNvPicPr>
              <a:picLocks noChangeAspect="1"/>
            </p:cNvPicPr>
            <p:nvPr/>
          </p:nvPicPr>
          <p:blipFill>
            <a:blip r:embed="rId2"/>
            <a:stretch>
              <a:fillRect/>
            </a:stretch>
          </p:blipFill>
          <p:spPr>
            <a:xfrm>
              <a:off x="4700588" y="2293784"/>
              <a:ext cx="3159575" cy="674163"/>
            </a:xfrm>
            <a:prstGeom prst="rect">
              <a:avLst/>
            </a:prstGeom>
          </p:spPr>
        </p:pic>
        <p:pic>
          <p:nvPicPr>
            <p:cNvPr id="9" name="Picture 8">
              <a:extLst>
                <a:ext uri="{FF2B5EF4-FFF2-40B4-BE49-F238E27FC236}">
                  <a16:creationId xmlns:a16="http://schemas.microsoft.com/office/drawing/2014/main" id="{D6BD0454-4D09-4C8D-8B79-A5B17AAC563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028" b="92361" l="2589" r="95146">
                          <a14:foregroundMark x1="20065" y1="50694" x2="20065" y2="50694"/>
                          <a14:foregroundMark x1="18123" y1="29861" x2="31392" y2="40972"/>
                          <a14:foregroundMark x1="27832" y1="43750" x2="28803" y2="71528"/>
                          <a14:foregroundMark x1="11974" y1="43750" x2="18123" y2="74306"/>
                          <a14:foregroundMark x1="11650" y1="65278" x2="11650" y2="65278"/>
                          <a14:foregroundMark x1="8091" y1="56944" x2="8091" y2="56944"/>
                          <a14:foregroundMark x1="6796" y1="52778" x2="6796" y2="52778"/>
                          <a14:foregroundMark x1="2589" y1="46528" x2="2589" y2="46528"/>
                          <a14:foregroundMark x1="21359" y1="90278" x2="21359" y2="90278"/>
                          <a14:foregroundMark x1="81877" y1="47917" x2="81877" y2="47917"/>
                          <a14:foregroundMark x1="77670" y1="70139" x2="83495" y2="50694"/>
                          <a14:foregroundMark x1="81877" y1="39583" x2="80259" y2="31944"/>
                          <a14:foregroundMark x1="73786" y1="54167" x2="71521" y2="31944"/>
                          <a14:foregroundMark x1="84790" y1="32639" x2="81230" y2="27083"/>
                          <a14:foregroundMark x1="86731" y1="29167" x2="78317" y2="79167"/>
                          <a14:foregroundMark x1="89320" y1="55556" x2="89320" y2="55556"/>
                          <a14:foregroundMark x1="89320" y1="55556" x2="89320" y2="55556"/>
                          <a14:foregroundMark x1="90615" y1="42361" x2="90615" y2="42361"/>
                          <a14:foregroundMark x1="90615" y1="42361" x2="90615" y2="42361"/>
                          <a14:foregroundMark x1="66667" y1="59028" x2="66667" y2="59028"/>
                          <a14:foregroundMark x1="66667" y1="59722" x2="66667" y2="59722"/>
                          <a14:foregroundMark x1="73463" y1="72917" x2="73463" y2="72917"/>
                          <a14:foregroundMark x1="73463" y1="72917" x2="73463" y2="72917"/>
                          <a14:foregroundMark x1="70874" y1="48611" x2="70874" y2="48611"/>
                          <a14:foregroundMark x1="70874" y1="52778" x2="70874" y2="52778"/>
                          <a14:foregroundMark x1="70874" y1="52778" x2="70874" y2="52778"/>
                          <a14:foregroundMark x1="68608" y1="54167" x2="68608" y2="54167"/>
                          <a14:foregroundMark x1="68285" y1="53472" x2="68285" y2="53472"/>
                          <a14:foregroundMark x1="71197" y1="25000" x2="71197" y2="25000"/>
                          <a14:foregroundMark x1="71521" y1="24306" x2="71521" y2="24306"/>
                          <a14:foregroundMark x1="77346" y1="22917" x2="77346" y2="22917"/>
                          <a14:foregroundMark x1="78964" y1="20833" x2="78964" y2="20833"/>
                          <a14:foregroundMark x1="80906" y1="20833" x2="80906" y2="20833"/>
                          <a14:foregroundMark x1="80906" y1="20833" x2="80906" y2="20833"/>
                          <a14:foregroundMark x1="95146" y1="52778" x2="95146" y2="52778"/>
                          <a14:foregroundMark x1="83819" y1="92361" x2="83819" y2="92361"/>
                          <a14:foregroundMark x1="48867" y1="51389" x2="48867" y2="51389"/>
                        </a14:backgroundRemoval>
                      </a14:imgEffect>
                      <a14:imgEffect>
                        <a14:brightnessContrast bright="20000"/>
                      </a14:imgEffect>
                    </a14:imgLayer>
                  </a14:imgProps>
                </a:ext>
              </a:extLst>
            </a:blip>
            <a:stretch>
              <a:fillRect/>
            </a:stretch>
          </p:blipFill>
          <p:spPr>
            <a:xfrm>
              <a:off x="6899641" y="3429000"/>
              <a:ext cx="1446641" cy="674163"/>
            </a:xfrm>
            <a:prstGeom prst="rect">
              <a:avLst/>
            </a:prstGeom>
          </p:spPr>
        </p:pic>
        <p:pic>
          <p:nvPicPr>
            <p:cNvPr id="10" name="Picture 9">
              <a:extLst>
                <a:ext uri="{FF2B5EF4-FFF2-40B4-BE49-F238E27FC236}">
                  <a16:creationId xmlns:a16="http://schemas.microsoft.com/office/drawing/2014/main" id="{2DC68601-B5C4-4DBC-BADA-9A2B2FF9FEFD}"/>
                </a:ext>
              </a:extLst>
            </p:cNvPr>
            <p:cNvPicPr>
              <a:picLocks noChangeAspect="1"/>
            </p:cNvPicPr>
            <p:nvPr/>
          </p:nvPicPr>
          <p:blipFill>
            <a:blip r:embed="rId5"/>
            <a:stretch>
              <a:fillRect/>
            </a:stretch>
          </p:blipFill>
          <p:spPr>
            <a:xfrm>
              <a:off x="5538787" y="4919369"/>
              <a:ext cx="985838" cy="802574"/>
            </a:xfrm>
            <a:prstGeom prst="rect">
              <a:avLst/>
            </a:prstGeom>
          </p:spPr>
        </p:pic>
        <p:pic>
          <p:nvPicPr>
            <p:cNvPr id="11" name="Picture 10">
              <a:extLst>
                <a:ext uri="{FF2B5EF4-FFF2-40B4-BE49-F238E27FC236}">
                  <a16:creationId xmlns:a16="http://schemas.microsoft.com/office/drawing/2014/main" id="{859910EC-5C52-40B0-BFF2-EC6094341B0D}"/>
                </a:ext>
              </a:extLst>
            </p:cNvPr>
            <p:cNvPicPr>
              <a:picLocks noChangeAspect="1"/>
            </p:cNvPicPr>
            <p:nvPr/>
          </p:nvPicPr>
          <p:blipFill>
            <a:blip r:embed="rId6"/>
            <a:stretch>
              <a:fillRect/>
            </a:stretch>
          </p:blipFill>
          <p:spPr>
            <a:xfrm>
              <a:off x="3697612" y="3513138"/>
              <a:ext cx="709612" cy="709612"/>
            </a:xfrm>
            <a:prstGeom prst="rect">
              <a:avLst/>
            </a:prstGeom>
          </p:spPr>
        </p:pic>
        <p:pic>
          <p:nvPicPr>
            <p:cNvPr id="12" name="Picture 11">
              <a:extLst>
                <a:ext uri="{FF2B5EF4-FFF2-40B4-BE49-F238E27FC236}">
                  <a16:creationId xmlns:a16="http://schemas.microsoft.com/office/drawing/2014/main" id="{43465660-AF70-4F36-9E59-8BA17D5220F7}"/>
                </a:ext>
              </a:extLst>
            </p:cNvPr>
            <p:cNvPicPr>
              <a:picLocks noChangeAspect="1"/>
            </p:cNvPicPr>
            <p:nvPr/>
          </p:nvPicPr>
          <p:blipFill>
            <a:blip r:embed="rId7"/>
            <a:stretch>
              <a:fillRect/>
            </a:stretch>
          </p:blipFill>
          <p:spPr>
            <a:xfrm>
              <a:off x="5293323" y="3663403"/>
              <a:ext cx="802677" cy="385285"/>
            </a:xfrm>
            <a:prstGeom prst="rect">
              <a:avLst/>
            </a:prstGeom>
          </p:spPr>
        </p:pic>
      </p:grpSp>
    </p:spTree>
    <p:extLst>
      <p:ext uri="{BB962C8B-B14F-4D97-AF65-F5344CB8AC3E}">
        <p14:creationId xmlns:p14="http://schemas.microsoft.com/office/powerpoint/2010/main" val="272401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alpha val="8000"/>
          </a:srgb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00DC1F-D394-4D9B-A4B5-23BE6DCF3C12}"/>
              </a:ext>
            </a:extLst>
          </p:cNvPr>
          <p:cNvSpPr>
            <a:spLocks noGrp="1"/>
          </p:cNvSpPr>
          <p:nvPr>
            <p:ph type="title"/>
          </p:nvPr>
        </p:nvSpPr>
        <p:spPr/>
        <p:txBody>
          <a:bodyPr/>
          <a:lstStyle/>
          <a:p>
            <a:r>
              <a:rPr lang="en-US" dirty="0"/>
              <a:t>Building the model</a:t>
            </a:r>
          </a:p>
        </p:txBody>
      </p:sp>
      <p:sp>
        <p:nvSpPr>
          <p:cNvPr id="4" name="Slide Number Placeholder 3">
            <a:extLst>
              <a:ext uri="{FF2B5EF4-FFF2-40B4-BE49-F238E27FC236}">
                <a16:creationId xmlns:a16="http://schemas.microsoft.com/office/drawing/2014/main" id="{EF6A62F6-983B-4A69-B234-EA255B7B5165}"/>
              </a:ext>
            </a:extLst>
          </p:cNvPr>
          <p:cNvSpPr>
            <a:spLocks noGrp="1"/>
          </p:cNvSpPr>
          <p:nvPr>
            <p:ph type="sldNum" sz="quarter" idx="12"/>
          </p:nvPr>
        </p:nvSpPr>
        <p:spPr/>
        <p:txBody>
          <a:bodyPr/>
          <a:lstStyle/>
          <a:p>
            <a:fld id="{B287C1E2-15EC-4602-BC04-7BC0119327AA}" type="slidenum">
              <a:rPr lang="en-US" smtClean="0"/>
              <a:t>12</a:t>
            </a:fld>
            <a:endParaRPr lang="en-US"/>
          </a:p>
        </p:txBody>
      </p:sp>
      <p:cxnSp>
        <p:nvCxnSpPr>
          <p:cNvPr id="8" name="Straight Connector 7">
            <a:extLst>
              <a:ext uri="{FF2B5EF4-FFF2-40B4-BE49-F238E27FC236}">
                <a16:creationId xmlns:a16="http://schemas.microsoft.com/office/drawing/2014/main" id="{753142C7-59F3-4E38-801C-17AC10B329CD}"/>
              </a:ext>
            </a:extLst>
          </p:cNvPr>
          <p:cNvCxnSpPr/>
          <p:nvPr/>
        </p:nvCxnSpPr>
        <p:spPr>
          <a:xfrm>
            <a:off x="850605" y="4720856"/>
            <a:ext cx="1050319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1279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E211-23A2-4A2B-A645-D8F1F4B685A4}"/>
              </a:ext>
            </a:extLst>
          </p:cNvPr>
          <p:cNvSpPr>
            <a:spLocks noGrp="1"/>
          </p:cNvSpPr>
          <p:nvPr>
            <p:ph type="title"/>
          </p:nvPr>
        </p:nvSpPr>
        <p:spPr/>
        <p:txBody>
          <a:bodyPr/>
          <a:lstStyle/>
          <a:p>
            <a:r>
              <a:rPr lang="en-US" dirty="0"/>
              <a:t>Data Cleansing</a:t>
            </a:r>
          </a:p>
        </p:txBody>
      </p:sp>
      <p:sp>
        <p:nvSpPr>
          <p:cNvPr id="4" name="Slide Number Placeholder 3">
            <a:extLst>
              <a:ext uri="{FF2B5EF4-FFF2-40B4-BE49-F238E27FC236}">
                <a16:creationId xmlns:a16="http://schemas.microsoft.com/office/drawing/2014/main" id="{3079503A-C01C-4356-ABB6-9467CEF0ADEF}"/>
              </a:ext>
            </a:extLst>
          </p:cNvPr>
          <p:cNvSpPr>
            <a:spLocks noGrp="1"/>
          </p:cNvSpPr>
          <p:nvPr>
            <p:ph type="sldNum" sz="quarter" idx="12"/>
          </p:nvPr>
        </p:nvSpPr>
        <p:spPr/>
        <p:txBody>
          <a:bodyPr/>
          <a:lstStyle/>
          <a:p>
            <a:fld id="{B287C1E2-15EC-4602-BC04-7BC0119327AA}" type="slidenum">
              <a:rPr lang="en-US" smtClean="0"/>
              <a:t>13</a:t>
            </a:fld>
            <a:endParaRPr lang="en-US"/>
          </a:p>
        </p:txBody>
      </p:sp>
      <p:pic>
        <p:nvPicPr>
          <p:cNvPr id="6" name="Picture 5">
            <a:extLst>
              <a:ext uri="{FF2B5EF4-FFF2-40B4-BE49-F238E27FC236}">
                <a16:creationId xmlns:a16="http://schemas.microsoft.com/office/drawing/2014/main" id="{6099794C-EBF3-4DDB-B55D-FA215DD52CC5}"/>
              </a:ext>
            </a:extLst>
          </p:cNvPr>
          <p:cNvPicPr>
            <a:picLocks noChangeAspect="1"/>
          </p:cNvPicPr>
          <p:nvPr/>
        </p:nvPicPr>
        <p:blipFill>
          <a:blip r:embed="rId3"/>
          <a:stretch>
            <a:fillRect/>
          </a:stretch>
        </p:blipFill>
        <p:spPr>
          <a:xfrm>
            <a:off x="933449" y="2700338"/>
            <a:ext cx="2085975" cy="1981200"/>
          </a:xfrm>
          <a:prstGeom prst="rect">
            <a:avLst/>
          </a:prstGeom>
        </p:spPr>
      </p:pic>
      <p:sp>
        <p:nvSpPr>
          <p:cNvPr id="7" name="TextBox 6">
            <a:extLst>
              <a:ext uri="{FF2B5EF4-FFF2-40B4-BE49-F238E27FC236}">
                <a16:creationId xmlns:a16="http://schemas.microsoft.com/office/drawing/2014/main" id="{5BA25718-9918-4174-82C4-E2DCEF3ACCEE}"/>
              </a:ext>
            </a:extLst>
          </p:cNvPr>
          <p:cNvSpPr txBox="1"/>
          <p:nvPr/>
        </p:nvSpPr>
        <p:spPr>
          <a:xfrm>
            <a:off x="695324" y="2090738"/>
            <a:ext cx="2981325" cy="369332"/>
          </a:xfrm>
          <a:prstGeom prst="rect">
            <a:avLst/>
          </a:prstGeom>
          <a:noFill/>
        </p:spPr>
        <p:txBody>
          <a:bodyPr wrap="square" rtlCol="0">
            <a:spAutoFit/>
          </a:bodyPr>
          <a:lstStyle/>
          <a:p>
            <a:r>
              <a:rPr lang="en-US" dirty="0"/>
              <a:t>1- Missing values discarded</a:t>
            </a:r>
          </a:p>
        </p:txBody>
      </p:sp>
      <p:sp>
        <p:nvSpPr>
          <p:cNvPr id="8" name="TextBox 7">
            <a:extLst>
              <a:ext uri="{FF2B5EF4-FFF2-40B4-BE49-F238E27FC236}">
                <a16:creationId xmlns:a16="http://schemas.microsoft.com/office/drawing/2014/main" id="{11D37C5C-43A7-4DB8-9DC8-7F990BC1AD0E}"/>
              </a:ext>
            </a:extLst>
          </p:cNvPr>
          <p:cNvSpPr txBox="1"/>
          <p:nvPr/>
        </p:nvSpPr>
        <p:spPr>
          <a:xfrm>
            <a:off x="4343400" y="2090738"/>
            <a:ext cx="3405187" cy="369332"/>
          </a:xfrm>
          <a:prstGeom prst="rect">
            <a:avLst/>
          </a:prstGeom>
          <a:noFill/>
        </p:spPr>
        <p:txBody>
          <a:bodyPr wrap="square" rtlCol="0">
            <a:spAutoFit/>
          </a:bodyPr>
          <a:lstStyle/>
          <a:p>
            <a:r>
              <a:rPr lang="en-US" dirty="0"/>
              <a:t>2- Outliers removed from TARGET </a:t>
            </a:r>
          </a:p>
        </p:txBody>
      </p:sp>
      <p:sp>
        <p:nvSpPr>
          <p:cNvPr id="10" name="TextBox 9">
            <a:extLst>
              <a:ext uri="{FF2B5EF4-FFF2-40B4-BE49-F238E27FC236}">
                <a16:creationId xmlns:a16="http://schemas.microsoft.com/office/drawing/2014/main" id="{35C3978D-F464-4594-8B88-7896BF65B0E7}"/>
              </a:ext>
            </a:extLst>
          </p:cNvPr>
          <p:cNvSpPr txBox="1"/>
          <p:nvPr/>
        </p:nvSpPr>
        <p:spPr>
          <a:xfrm>
            <a:off x="8651094" y="2090738"/>
            <a:ext cx="2643188" cy="1200329"/>
          </a:xfrm>
          <a:prstGeom prst="rect">
            <a:avLst/>
          </a:prstGeom>
          <a:noFill/>
        </p:spPr>
        <p:txBody>
          <a:bodyPr wrap="square" rtlCol="0">
            <a:spAutoFit/>
          </a:bodyPr>
          <a:lstStyle/>
          <a:p>
            <a:r>
              <a:rPr lang="en-US" dirty="0"/>
              <a:t>3 - Drop ID features</a:t>
            </a:r>
          </a:p>
          <a:p>
            <a:endParaRPr lang="en-US" dirty="0"/>
          </a:p>
          <a:p>
            <a:r>
              <a:rPr lang="en-US" dirty="0">
                <a:latin typeface="+mj-lt"/>
              </a:rPr>
              <a:t>Article</a:t>
            </a:r>
          </a:p>
          <a:p>
            <a:r>
              <a:rPr lang="en-US" dirty="0">
                <a:latin typeface="+mj-lt"/>
              </a:rPr>
              <a:t>Model</a:t>
            </a:r>
          </a:p>
        </p:txBody>
      </p:sp>
      <p:pic>
        <p:nvPicPr>
          <p:cNvPr id="12" name="Picture 11">
            <a:extLst>
              <a:ext uri="{FF2B5EF4-FFF2-40B4-BE49-F238E27FC236}">
                <a16:creationId xmlns:a16="http://schemas.microsoft.com/office/drawing/2014/main" id="{A4373F72-5D8B-4355-9DA2-E8B8FDD9D73B}"/>
              </a:ext>
            </a:extLst>
          </p:cNvPr>
          <p:cNvPicPr>
            <a:picLocks noChangeAspect="1"/>
          </p:cNvPicPr>
          <p:nvPr/>
        </p:nvPicPr>
        <p:blipFill>
          <a:blip r:embed="rId4"/>
          <a:stretch>
            <a:fillRect/>
          </a:stretch>
        </p:blipFill>
        <p:spPr>
          <a:xfrm>
            <a:off x="4343400" y="2528888"/>
            <a:ext cx="3314700" cy="2562225"/>
          </a:xfrm>
          <a:prstGeom prst="rect">
            <a:avLst/>
          </a:prstGeom>
        </p:spPr>
      </p:pic>
    </p:spTree>
    <p:extLst>
      <p:ext uri="{BB962C8B-B14F-4D97-AF65-F5344CB8AC3E}">
        <p14:creationId xmlns:p14="http://schemas.microsoft.com/office/powerpoint/2010/main" val="253658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7AAA-AE18-4276-8C6F-747EB9FFA396}"/>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C83604D1-804A-4FEE-A6D7-AEC2F24E589E}"/>
              </a:ext>
            </a:extLst>
          </p:cNvPr>
          <p:cNvSpPr>
            <a:spLocks noGrp="1"/>
          </p:cNvSpPr>
          <p:nvPr>
            <p:ph idx="1"/>
          </p:nvPr>
        </p:nvSpPr>
        <p:spPr/>
        <p:txBody>
          <a:bodyPr/>
          <a:lstStyle/>
          <a:p>
            <a:r>
              <a:rPr lang="en-US" dirty="0"/>
              <a:t>High cardinality features</a:t>
            </a:r>
          </a:p>
          <a:p>
            <a:r>
              <a:rPr lang="en-US" dirty="0"/>
              <a:t>EDA shows features affect the target</a:t>
            </a:r>
          </a:p>
          <a:p>
            <a:r>
              <a:rPr lang="en-US" dirty="0"/>
              <a:t>Feature selection with this limited set of features is not required</a:t>
            </a:r>
          </a:p>
          <a:p>
            <a:pPr lvl="1"/>
            <a:r>
              <a:rPr lang="en-US" dirty="0"/>
              <a:t>Should check feature correlations and/or use feature importance charts to drop redundant features when we have more features</a:t>
            </a:r>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6D27B81F-1662-471E-9FD8-4E0C42462EAF}"/>
              </a:ext>
            </a:extLst>
          </p:cNvPr>
          <p:cNvSpPr>
            <a:spLocks noGrp="1"/>
          </p:cNvSpPr>
          <p:nvPr>
            <p:ph type="sldNum" sz="quarter" idx="12"/>
          </p:nvPr>
        </p:nvSpPr>
        <p:spPr/>
        <p:txBody>
          <a:bodyPr/>
          <a:lstStyle/>
          <a:p>
            <a:fld id="{B287C1E2-15EC-4602-BC04-7BC0119327AA}" type="slidenum">
              <a:rPr lang="en-US" smtClean="0"/>
              <a:t>14</a:t>
            </a:fld>
            <a:endParaRPr lang="en-US"/>
          </a:p>
        </p:txBody>
      </p:sp>
    </p:spTree>
    <p:extLst>
      <p:ext uri="{BB962C8B-B14F-4D97-AF65-F5344CB8AC3E}">
        <p14:creationId xmlns:p14="http://schemas.microsoft.com/office/powerpoint/2010/main" val="384981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188F-98AA-4CF2-A42E-57C18DBD2D09}"/>
              </a:ext>
            </a:extLst>
          </p:cNvPr>
          <p:cNvSpPr>
            <a:spLocks noGrp="1"/>
          </p:cNvSpPr>
          <p:nvPr>
            <p:ph type="title"/>
          </p:nvPr>
        </p:nvSpPr>
        <p:spPr/>
        <p:txBody>
          <a:bodyPr/>
          <a:lstStyle/>
          <a:p>
            <a:r>
              <a:rPr lang="en-US" dirty="0"/>
              <a:t>Desired feature engineering</a:t>
            </a:r>
          </a:p>
        </p:txBody>
      </p:sp>
      <p:sp>
        <p:nvSpPr>
          <p:cNvPr id="3" name="Content Placeholder 2">
            <a:extLst>
              <a:ext uri="{FF2B5EF4-FFF2-40B4-BE49-F238E27FC236}">
                <a16:creationId xmlns:a16="http://schemas.microsoft.com/office/drawing/2014/main" id="{D936BC4C-D1C8-4A17-AA63-7C286522A931}"/>
              </a:ext>
            </a:extLst>
          </p:cNvPr>
          <p:cNvSpPr>
            <a:spLocks noGrp="1"/>
          </p:cNvSpPr>
          <p:nvPr>
            <p:ph idx="1"/>
          </p:nvPr>
        </p:nvSpPr>
        <p:spPr>
          <a:xfrm>
            <a:off x="728662" y="1828800"/>
            <a:ext cx="10820400" cy="4791075"/>
          </a:xfrm>
        </p:spPr>
        <p:txBody>
          <a:bodyPr>
            <a:noAutofit/>
          </a:bodyPr>
          <a:lstStyle/>
          <a:p>
            <a:pPr marL="0" indent="0">
              <a:buNone/>
            </a:pPr>
            <a:r>
              <a:rPr lang="en-US" sz="1800" dirty="0"/>
              <a:t>Apart from the features already given, there are many more desirable features that would improve the predictive power of this model. Some of these are:</a:t>
            </a:r>
          </a:p>
          <a:p>
            <a:pPr marL="0" indent="0">
              <a:buNone/>
            </a:pPr>
            <a:r>
              <a:rPr lang="en-US" sz="1800" dirty="0"/>
              <a:t>1. Which quarter was this product launched in?</a:t>
            </a:r>
          </a:p>
          <a:p>
            <a:pPr marL="0" indent="0">
              <a:buNone/>
            </a:pPr>
            <a:r>
              <a:rPr lang="en-US" sz="1800" dirty="0"/>
              <a:t>2. Did the quarter have a major holiday like Xmas or an external or internal event like Black Friday, competitor activities, etc. that might affect sales?</a:t>
            </a:r>
          </a:p>
          <a:p>
            <a:pPr marL="0" indent="0">
              <a:buNone/>
            </a:pPr>
            <a:r>
              <a:rPr lang="en-US" sz="1800" dirty="0"/>
              <a:t>3. Season</a:t>
            </a:r>
          </a:p>
          <a:p>
            <a:pPr marL="0" indent="0">
              <a:buNone/>
            </a:pPr>
            <a:r>
              <a:rPr lang="en-US" sz="1800" dirty="0"/>
              <a:t>4. (This year - Year) when this historic product was launched</a:t>
            </a:r>
          </a:p>
          <a:p>
            <a:pPr marL="0" indent="0">
              <a:buNone/>
            </a:pPr>
            <a:r>
              <a:rPr lang="en-US" sz="1800" dirty="0"/>
              <a:t>    - This column could be used as a proxy for data recency and hence, relevancy. So this could be used to weight the training data points if the data points are too many or if this is seen to improve predictions in general.</a:t>
            </a:r>
          </a:p>
          <a:p>
            <a:pPr marL="0" indent="0">
              <a:buNone/>
            </a:pPr>
            <a:r>
              <a:rPr lang="en-US" sz="1800" dirty="0"/>
              <a:t>5. More product attributes </a:t>
            </a:r>
          </a:p>
          <a:p>
            <a:pPr marL="0" indent="0">
              <a:buNone/>
            </a:pPr>
            <a:r>
              <a:rPr lang="en-US" sz="1800" dirty="0"/>
              <a:t>6. Search trends (from Google Trends). Example- Sustainability is important to consumers now, neon colors are in vogue in shoes, face mask and sunglasses chords are trending, etc.</a:t>
            </a:r>
          </a:p>
          <a:p>
            <a:pPr marL="0" indent="0">
              <a:buNone/>
            </a:pPr>
            <a:r>
              <a:rPr lang="en-US" sz="1800" dirty="0"/>
              <a:t>    - How hyped up is this trend/designer? This data can also be sourced from customer focus groups.</a:t>
            </a:r>
          </a:p>
        </p:txBody>
      </p:sp>
      <p:sp>
        <p:nvSpPr>
          <p:cNvPr id="4" name="Slide Number Placeholder 3">
            <a:extLst>
              <a:ext uri="{FF2B5EF4-FFF2-40B4-BE49-F238E27FC236}">
                <a16:creationId xmlns:a16="http://schemas.microsoft.com/office/drawing/2014/main" id="{2B2B26A7-C22F-4601-9E1B-9A91A4DDD8C9}"/>
              </a:ext>
            </a:extLst>
          </p:cNvPr>
          <p:cNvSpPr>
            <a:spLocks noGrp="1"/>
          </p:cNvSpPr>
          <p:nvPr>
            <p:ph type="sldNum" sz="quarter" idx="12"/>
          </p:nvPr>
        </p:nvSpPr>
        <p:spPr/>
        <p:txBody>
          <a:bodyPr/>
          <a:lstStyle/>
          <a:p>
            <a:fld id="{B287C1E2-15EC-4602-BC04-7BC0119327AA}" type="slidenum">
              <a:rPr lang="en-US" smtClean="0"/>
              <a:t>15</a:t>
            </a:fld>
            <a:endParaRPr lang="en-US"/>
          </a:p>
        </p:txBody>
      </p:sp>
    </p:spTree>
    <p:extLst>
      <p:ext uri="{BB962C8B-B14F-4D97-AF65-F5344CB8AC3E}">
        <p14:creationId xmlns:p14="http://schemas.microsoft.com/office/powerpoint/2010/main" val="403075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188F-98AA-4CF2-A42E-57C18DBD2D09}"/>
              </a:ext>
            </a:extLst>
          </p:cNvPr>
          <p:cNvSpPr>
            <a:spLocks noGrp="1"/>
          </p:cNvSpPr>
          <p:nvPr>
            <p:ph type="title"/>
          </p:nvPr>
        </p:nvSpPr>
        <p:spPr/>
        <p:txBody>
          <a:bodyPr/>
          <a:lstStyle/>
          <a:p>
            <a:r>
              <a:rPr lang="en-US" dirty="0"/>
              <a:t>Desired feature engineering</a:t>
            </a:r>
          </a:p>
        </p:txBody>
      </p:sp>
      <p:sp>
        <p:nvSpPr>
          <p:cNvPr id="3" name="Content Placeholder 2">
            <a:extLst>
              <a:ext uri="{FF2B5EF4-FFF2-40B4-BE49-F238E27FC236}">
                <a16:creationId xmlns:a16="http://schemas.microsoft.com/office/drawing/2014/main" id="{D936BC4C-D1C8-4A17-AA63-7C286522A931}"/>
              </a:ext>
            </a:extLst>
          </p:cNvPr>
          <p:cNvSpPr>
            <a:spLocks noGrp="1"/>
          </p:cNvSpPr>
          <p:nvPr>
            <p:ph idx="1"/>
          </p:nvPr>
        </p:nvSpPr>
        <p:spPr>
          <a:xfrm>
            <a:off x="728662" y="1828800"/>
            <a:ext cx="10820400" cy="4791075"/>
          </a:xfrm>
        </p:spPr>
        <p:txBody>
          <a:bodyPr>
            <a:noAutofit/>
          </a:bodyPr>
          <a:lstStyle/>
          <a:p>
            <a:pPr marL="0" indent="0">
              <a:buNone/>
            </a:pPr>
            <a:r>
              <a:rPr lang="en-US" sz="1800" dirty="0"/>
              <a:t>7. Price band of the article</a:t>
            </a:r>
          </a:p>
          <a:p>
            <a:pPr marL="0" indent="0">
              <a:buNone/>
            </a:pPr>
            <a:r>
              <a:rPr lang="en-US" sz="1800" dirty="0"/>
              <a:t>8. Features around affluence level of the expected consumer demographic</a:t>
            </a:r>
          </a:p>
          <a:p>
            <a:pPr marL="0" indent="0">
              <a:buNone/>
            </a:pPr>
            <a:r>
              <a:rPr lang="en-US" sz="1800" dirty="0"/>
              <a:t>9. How saturated is this product space already on the website and in terms of competition in general</a:t>
            </a:r>
          </a:p>
          <a:p>
            <a:pPr marL="0" indent="0">
              <a:buNone/>
            </a:pPr>
            <a:r>
              <a:rPr lang="en-US" sz="1800" dirty="0"/>
              <a:t>    - Count of similar products on website and their popularity</a:t>
            </a:r>
          </a:p>
          <a:p>
            <a:pPr marL="0" indent="0">
              <a:buNone/>
            </a:pPr>
            <a:r>
              <a:rPr lang="en-US" sz="1800" dirty="0"/>
              <a:t>    - Count of products (choice) within same category on website</a:t>
            </a:r>
          </a:p>
          <a:p>
            <a:pPr marL="0" indent="0">
              <a:buNone/>
            </a:pPr>
            <a:r>
              <a:rPr lang="en-US" sz="1800" dirty="0"/>
              <a:t>    - Market size of this category</a:t>
            </a:r>
          </a:p>
          <a:p>
            <a:pPr marL="0" indent="0">
              <a:buNone/>
            </a:pPr>
            <a:r>
              <a:rPr lang="en-US" sz="1800" dirty="0"/>
              <a:t>    - Market growth rate of this category </a:t>
            </a:r>
            <a:r>
              <a:rPr lang="en-US" sz="1800" dirty="0" err="1"/>
              <a:t>QoQ</a:t>
            </a:r>
            <a:r>
              <a:rPr lang="en-US" sz="1800" dirty="0"/>
              <a:t>, YoY</a:t>
            </a:r>
          </a:p>
          <a:p>
            <a:pPr marL="0" indent="0">
              <a:buNone/>
            </a:pPr>
            <a:r>
              <a:rPr lang="en-US" sz="1800" dirty="0"/>
              <a:t>10. Is this a new category or color combination, etc.</a:t>
            </a:r>
          </a:p>
          <a:p>
            <a:pPr marL="0" indent="0">
              <a:buNone/>
            </a:pPr>
            <a:r>
              <a:rPr lang="en-US" sz="1800" dirty="0"/>
              <a:t>    - Innovation points</a:t>
            </a:r>
          </a:p>
          <a:p>
            <a:pPr marL="0" indent="0">
              <a:buNone/>
            </a:pPr>
            <a:r>
              <a:rPr lang="en-US" sz="1800" dirty="0"/>
              <a:t>    - Similarity distance from existing range in category</a:t>
            </a:r>
          </a:p>
          <a:p>
            <a:pPr marL="0" indent="0">
              <a:buNone/>
            </a:pPr>
            <a:r>
              <a:rPr lang="en-US" sz="1800" dirty="0"/>
              <a:t>11. Historic sales data of similar existing products offered by competitors</a:t>
            </a:r>
          </a:p>
          <a:p>
            <a:pPr marL="0" indent="0">
              <a:buNone/>
            </a:pPr>
            <a:r>
              <a:rPr lang="en-US" sz="1800" dirty="0"/>
              <a:t>    - From consumer panel data, identified by text embeddings   </a:t>
            </a:r>
          </a:p>
          <a:p>
            <a:pPr marL="0" indent="0">
              <a:buNone/>
            </a:pPr>
            <a:r>
              <a:rPr lang="en-US" sz="1800" dirty="0"/>
              <a:t>12. Product usage – Gifting or not, Gender, etc.</a:t>
            </a:r>
          </a:p>
        </p:txBody>
      </p:sp>
      <p:sp>
        <p:nvSpPr>
          <p:cNvPr id="4" name="Slide Number Placeholder 3">
            <a:extLst>
              <a:ext uri="{FF2B5EF4-FFF2-40B4-BE49-F238E27FC236}">
                <a16:creationId xmlns:a16="http://schemas.microsoft.com/office/drawing/2014/main" id="{2B2B26A7-C22F-4601-9E1B-9A91A4DDD8C9}"/>
              </a:ext>
            </a:extLst>
          </p:cNvPr>
          <p:cNvSpPr>
            <a:spLocks noGrp="1"/>
          </p:cNvSpPr>
          <p:nvPr>
            <p:ph type="sldNum" sz="quarter" idx="12"/>
          </p:nvPr>
        </p:nvSpPr>
        <p:spPr/>
        <p:txBody>
          <a:bodyPr/>
          <a:lstStyle/>
          <a:p>
            <a:fld id="{B287C1E2-15EC-4602-BC04-7BC0119327AA}" type="slidenum">
              <a:rPr lang="en-US" smtClean="0"/>
              <a:t>16</a:t>
            </a:fld>
            <a:endParaRPr lang="en-US"/>
          </a:p>
        </p:txBody>
      </p:sp>
    </p:spTree>
    <p:extLst>
      <p:ext uri="{BB962C8B-B14F-4D97-AF65-F5344CB8AC3E}">
        <p14:creationId xmlns:p14="http://schemas.microsoft.com/office/powerpoint/2010/main" val="206196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642F-9FF4-4B2F-9F2E-F4FE4A2906FD}"/>
              </a:ext>
            </a:extLst>
          </p:cNvPr>
          <p:cNvSpPr>
            <a:spLocks noGrp="1"/>
          </p:cNvSpPr>
          <p:nvPr>
            <p:ph type="title"/>
          </p:nvPr>
        </p:nvSpPr>
        <p:spPr/>
        <p:txBody>
          <a:bodyPr/>
          <a:lstStyle/>
          <a:p>
            <a:r>
              <a:rPr lang="en-US" dirty="0"/>
              <a:t>Categorical encoding</a:t>
            </a:r>
          </a:p>
        </p:txBody>
      </p:sp>
      <p:sp>
        <p:nvSpPr>
          <p:cNvPr id="3" name="Content Placeholder 2">
            <a:extLst>
              <a:ext uri="{FF2B5EF4-FFF2-40B4-BE49-F238E27FC236}">
                <a16:creationId xmlns:a16="http://schemas.microsoft.com/office/drawing/2014/main" id="{A80EBEF3-0509-4778-94D4-DEE5C53A26D8}"/>
              </a:ext>
            </a:extLst>
          </p:cNvPr>
          <p:cNvSpPr>
            <a:spLocks noGrp="1"/>
          </p:cNvSpPr>
          <p:nvPr>
            <p:ph idx="1"/>
          </p:nvPr>
        </p:nvSpPr>
        <p:spPr/>
        <p:txBody>
          <a:bodyPr/>
          <a:lstStyle/>
          <a:p>
            <a:r>
              <a:rPr lang="en-US" dirty="0"/>
              <a:t>Mapped NRF color codes to color groups to reduce cardinality</a:t>
            </a:r>
          </a:p>
          <a:p>
            <a:r>
              <a:rPr lang="en-US" dirty="0"/>
              <a:t>Used Ordinal encoder for low cardinality features – sustainability &amp; NRF color group</a:t>
            </a:r>
          </a:p>
          <a:p>
            <a:r>
              <a:rPr lang="en-US" dirty="0"/>
              <a:t>Used M-estimate encoder for remaining high cardinality features</a:t>
            </a:r>
          </a:p>
          <a:p>
            <a:pPr lvl="1"/>
            <a:r>
              <a:rPr lang="en-US" dirty="0"/>
              <a:t>The value of `m` can be tuned in this encoder to get better model accuracy. Also, various other encoders could be tried from </a:t>
            </a:r>
            <a:r>
              <a:rPr lang="en-US" dirty="0">
                <a:hlinkClick r:id="rId3"/>
              </a:rPr>
              <a:t>http://contrib.scikit-learn.org/category_encoders/index.html</a:t>
            </a:r>
            <a:endParaRPr lang="en-US" dirty="0"/>
          </a:p>
          <a:p>
            <a:pPr lvl="1"/>
            <a:r>
              <a:rPr lang="en-US" dirty="0"/>
              <a:t>This encoder runs the risk of data leakage so tuning it is very crucial</a:t>
            </a:r>
          </a:p>
          <a:p>
            <a:pPr lvl="1"/>
            <a:r>
              <a:rPr lang="en-US" dirty="0"/>
              <a:t>The holy grail solution to categorical encoding would be attribute clustering or embeddings</a:t>
            </a:r>
          </a:p>
          <a:p>
            <a:pPr lvl="1"/>
            <a:endParaRPr lang="en-US" dirty="0"/>
          </a:p>
          <a:p>
            <a:endParaRPr lang="en-US" dirty="0"/>
          </a:p>
        </p:txBody>
      </p:sp>
      <p:sp>
        <p:nvSpPr>
          <p:cNvPr id="4" name="Slide Number Placeholder 3">
            <a:extLst>
              <a:ext uri="{FF2B5EF4-FFF2-40B4-BE49-F238E27FC236}">
                <a16:creationId xmlns:a16="http://schemas.microsoft.com/office/drawing/2014/main" id="{AB8FE31F-3041-4820-8521-FFBD6342C1C1}"/>
              </a:ext>
            </a:extLst>
          </p:cNvPr>
          <p:cNvSpPr>
            <a:spLocks noGrp="1"/>
          </p:cNvSpPr>
          <p:nvPr>
            <p:ph type="sldNum" sz="quarter" idx="12"/>
          </p:nvPr>
        </p:nvSpPr>
        <p:spPr/>
        <p:txBody>
          <a:bodyPr/>
          <a:lstStyle/>
          <a:p>
            <a:fld id="{B287C1E2-15EC-4602-BC04-7BC0119327AA}" type="slidenum">
              <a:rPr lang="en-US" smtClean="0"/>
              <a:t>17</a:t>
            </a:fld>
            <a:endParaRPr lang="en-US"/>
          </a:p>
        </p:txBody>
      </p:sp>
    </p:spTree>
    <p:extLst>
      <p:ext uri="{BB962C8B-B14F-4D97-AF65-F5344CB8AC3E}">
        <p14:creationId xmlns:p14="http://schemas.microsoft.com/office/powerpoint/2010/main" val="126451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5C1-8A81-4CA1-8284-76F75E9C0432}"/>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58C04C3A-761E-4557-BD23-2A03AD93E540}"/>
              </a:ext>
            </a:extLst>
          </p:cNvPr>
          <p:cNvSpPr>
            <a:spLocks noGrp="1"/>
          </p:cNvSpPr>
          <p:nvPr>
            <p:ph idx="1"/>
          </p:nvPr>
        </p:nvSpPr>
        <p:spPr/>
        <p:txBody>
          <a:bodyPr>
            <a:normAutofit fontScale="92500" lnSpcReduction="10000"/>
          </a:bodyPr>
          <a:lstStyle/>
          <a:p>
            <a:r>
              <a:rPr lang="en-US" dirty="0"/>
              <a:t>Model requirements:</a:t>
            </a:r>
          </a:p>
          <a:p>
            <a:pPr marL="0" indent="0">
              <a:buNone/>
            </a:pPr>
            <a:r>
              <a:rPr lang="en-US" dirty="0"/>
              <a:t>   - Should be able to detect interactions without coding for interaction features</a:t>
            </a:r>
          </a:p>
          <a:p>
            <a:pPr marL="0" indent="0">
              <a:buNone/>
            </a:pPr>
            <a:r>
              <a:rPr lang="en-US" dirty="0"/>
              <a:t>   - Should be able to handle new values of categorical features</a:t>
            </a:r>
          </a:p>
          <a:p>
            <a:pPr marL="0" indent="0">
              <a:buNone/>
            </a:pPr>
            <a:r>
              <a:rPr lang="en-US" dirty="0"/>
              <a:t>   - Should be able to handle feature selection</a:t>
            </a:r>
          </a:p>
          <a:p>
            <a:pPr marL="0" indent="0">
              <a:buNone/>
            </a:pPr>
            <a:r>
              <a:rPr lang="en-US" dirty="0"/>
              <a:t>   - Should generalize well and be less prone to overfitting</a:t>
            </a:r>
          </a:p>
          <a:p>
            <a:pPr marL="0" indent="0">
              <a:buNone/>
            </a:pPr>
            <a:endParaRPr lang="en-US" dirty="0"/>
          </a:p>
          <a:p>
            <a:pPr marL="0" indent="0">
              <a:buNone/>
            </a:pPr>
            <a:r>
              <a:rPr lang="en-US" dirty="0"/>
              <a:t>Decision trees are generally better at uncovering feature interactions without explicitly coding for them. Therefore, in interest of time, we will skip testing linear regression models but ideally, this should be done.</a:t>
            </a:r>
          </a:p>
        </p:txBody>
      </p:sp>
      <p:sp>
        <p:nvSpPr>
          <p:cNvPr id="4" name="Slide Number Placeholder 3">
            <a:extLst>
              <a:ext uri="{FF2B5EF4-FFF2-40B4-BE49-F238E27FC236}">
                <a16:creationId xmlns:a16="http://schemas.microsoft.com/office/drawing/2014/main" id="{5AD65E3D-E776-4780-A2B2-215DCDE91090}"/>
              </a:ext>
            </a:extLst>
          </p:cNvPr>
          <p:cNvSpPr>
            <a:spLocks noGrp="1"/>
          </p:cNvSpPr>
          <p:nvPr>
            <p:ph type="sldNum" sz="quarter" idx="12"/>
          </p:nvPr>
        </p:nvSpPr>
        <p:spPr/>
        <p:txBody>
          <a:bodyPr/>
          <a:lstStyle/>
          <a:p>
            <a:fld id="{B287C1E2-15EC-4602-BC04-7BC0119327AA}" type="slidenum">
              <a:rPr lang="en-US" smtClean="0"/>
              <a:t>18</a:t>
            </a:fld>
            <a:endParaRPr lang="en-US"/>
          </a:p>
        </p:txBody>
      </p:sp>
    </p:spTree>
    <p:extLst>
      <p:ext uri="{BB962C8B-B14F-4D97-AF65-F5344CB8AC3E}">
        <p14:creationId xmlns:p14="http://schemas.microsoft.com/office/powerpoint/2010/main" val="32082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5F8E-EDAB-434B-92AB-003641785E31}"/>
              </a:ext>
            </a:extLst>
          </p:cNvPr>
          <p:cNvSpPr>
            <a:spLocks noGrp="1"/>
          </p:cNvSpPr>
          <p:nvPr>
            <p:ph type="title"/>
          </p:nvPr>
        </p:nvSpPr>
        <p:spPr/>
        <p:txBody>
          <a:bodyPr/>
          <a:lstStyle/>
          <a:p>
            <a:r>
              <a:rPr lang="en-US" dirty="0"/>
              <a:t>Random Forest vs Gradient Boosting Regressor</a:t>
            </a:r>
          </a:p>
        </p:txBody>
      </p:sp>
      <p:sp>
        <p:nvSpPr>
          <p:cNvPr id="3" name="Content Placeholder 2">
            <a:extLst>
              <a:ext uri="{FF2B5EF4-FFF2-40B4-BE49-F238E27FC236}">
                <a16:creationId xmlns:a16="http://schemas.microsoft.com/office/drawing/2014/main" id="{BA3A9B8C-878A-4DA8-A082-B5DC887C6693}"/>
              </a:ext>
            </a:extLst>
          </p:cNvPr>
          <p:cNvSpPr>
            <a:spLocks noGrp="1"/>
          </p:cNvSpPr>
          <p:nvPr>
            <p:ph idx="1"/>
          </p:nvPr>
        </p:nvSpPr>
        <p:spPr>
          <a:xfrm>
            <a:off x="838200" y="1825625"/>
            <a:ext cx="5081588" cy="4351338"/>
          </a:xfrm>
        </p:spPr>
        <p:txBody>
          <a:bodyPr/>
          <a:lstStyle/>
          <a:p>
            <a:r>
              <a:rPr lang="en-US" dirty="0"/>
              <a:t>Random Forest</a:t>
            </a:r>
          </a:p>
        </p:txBody>
      </p:sp>
      <p:sp>
        <p:nvSpPr>
          <p:cNvPr id="4" name="Slide Number Placeholder 3">
            <a:extLst>
              <a:ext uri="{FF2B5EF4-FFF2-40B4-BE49-F238E27FC236}">
                <a16:creationId xmlns:a16="http://schemas.microsoft.com/office/drawing/2014/main" id="{91F1769F-16D1-43B7-A47F-9692F69A031F}"/>
              </a:ext>
            </a:extLst>
          </p:cNvPr>
          <p:cNvSpPr>
            <a:spLocks noGrp="1"/>
          </p:cNvSpPr>
          <p:nvPr>
            <p:ph type="sldNum" sz="quarter" idx="12"/>
          </p:nvPr>
        </p:nvSpPr>
        <p:spPr/>
        <p:txBody>
          <a:bodyPr/>
          <a:lstStyle/>
          <a:p>
            <a:fld id="{B287C1E2-15EC-4602-BC04-7BC0119327AA}" type="slidenum">
              <a:rPr lang="en-US" smtClean="0"/>
              <a:t>19</a:t>
            </a:fld>
            <a:endParaRPr lang="en-US"/>
          </a:p>
        </p:txBody>
      </p:sp>
      <p:sp>
        <p:nvSpPr>
          <p:cNvPr id="9" name="Content Placeholder 2">
            <a:extLst>
              <a:ext uri="{FF2B5EF4-FFF2-40B4-BE49-F238E27FC236}">
                <a16:creationId xmlns:a16="http://schemas.microsoft.com/office/drawing/2014/main" id="{C1919F3E-840C-4FDE-82C9-3BEE2CB7878C}"/>
              </a:ext>
            </a:extLst>
          </p:cNvPr>
          <p:cNvSpPr txBox="1">
            <a:spLocks/>
          </p:cNvSpPr>
          <p:nvPr/>
        </p:nvSpPr>
        <p:spPr>
          <a:xfrm>
            <a:off x="6434140" y="1849437"/>
            <a:ext cx="50815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Gradient boosting regressor</a:t>
            </a:r>
          </a:p>
        </p:txBody>
      </p:sp>
      <p:graphicFrame>
        <p:nvGraphicFramePr>
          <p:cNvPr id="14" name="Table 13">
            <a:extLst>
              <a:ext uri="{FF2B5EF4-FFF2-40B4-BE49-F238E27FC236}">
                <a16:creationId xmlns:a16="http://schemas.microsoft.com/office/drawing/2014/main" id="{93D52647-B1FF-4E68-8161-A3DED1560DB9}"/>
              </a:ext>
            </a:extLst>
          </p:cNvPr>
          <p:cNvGraphicFramePr>
            <a:graphicFrameLocks noGrp="1"/>
          </p:cNvGraphicFramePr>
          <p:nvPr>
            <p:extLst>
              <p:ext uri="{D42A27DB-BD31-4B8C-83A1-F6EECF244321}">
                <p14:modId xmlns:p14="http://schemas.microsoft.com/office/powerpoint/2010/main" val="3820341444"/>
              </p:ext>
            </p:extLst>
          </p:nvPr>
        </p:nvGraphicFramePr>
        <p:xfrm>
          <a:off x="1464123" y="6095683"/>
          <a:ext cx="7818041" cy="365760"/>
        </p:xfrm>
        <a:graphic>
          <a:graphicData uri="http://schemas.openxmlformats.org/drawingml/2006/table">
            <a:tbl>
              <a:tblPr/>
              <a:tblGrid>
                <a:gridCol w="371767">
                  <a:extLst>
                    <a:ext uri="{9D8B030D-6E8A-4147-A177-3AD203B41FA5}">
                      <a16:colId xmlns:a16="http://schemas.microsoft.com/office/drawing/2014/main" val="3133258970"/>
                    </a:ext>
                  </a:extLst>
                </a:gridCol>
                <a:gridCol w="1443330">
                  <a:extLst>
                    <a:ext uri="{9D8B030D-6E8A-4147-A177-3AD203B41FA5}">
                      <a16:colId xmlns:a16="http://schemas.microsoft.com/office/drawing/2014/main" val="1148154630"/>
                    </a:ext>
                  </a:extLst>
                </a:gridCol>
                <a:gridCol w="902264">
                  <a:extLst>
                    <a:ext uri="{9D8B030D-6E8A-4147-A177-3AD203B41FA5}">
                      <a16:colId xmlns:a16="http://schemas.microsoft.com/office/drawing/2014/main" val="2188675950"/>
                    </a:ext>
                  </a:extLst>
                </a:gridCol>
                <a:gridCol w="1120584">
                  <a:extLst>
                    <a:ext uri="{9D8B030D-6E8A-4147-A177-3AD203B41FA5}">
                      <a16:colId xmlns:a16="http://schemas.microsoft.com/office/drawing/2014/main" val="3500933669"/>
                    </a:ext>
                  </a:extLst>
                </a:gridCol>
                <a:gridCol w="995024">
                  <a:extLst>
                    <a:ext uri="{9D8B030D-6E8A-4147-A177-3AD203B41FA5}">
                      <a16:colId xmlns:a16="http://schemas.microsoft.com/office/drawing/2014/main" val="3827421695"/>
                    </a:ext>
                  </a:extLst>
                </a:gridCol>
                <a:gridCol w="995024">
                  <a:extLst>
                    <a:ext uri="{9D8B030D-6E8A-4147-A177-3AD203B41FA5}">
                      <a16:colId xmlns:a16="http://schemas.microsoft.com/office/drawing/2014/main" val="3483902554"/>
                    </a:ext>
                  </a:extLst>
                </a:gridCol>
                <a:gridCol w="995024">
                  <a:extLst>
                    <a:ext uri="{9D8B030D-6E8A-4147-A177-3AD203B41FA5}">
                      <a16:colId xmlns:a16="http://schemas.microsoft.com/office/drawing/2014/main" val="3970062007"/>
                    </a:ext>
                  </a:extLst>
                </a:gridCol>
                <a:gridCol w="995024">
                  <a:extLst>
                    <a:ext uri="{9D8B030D-6E8A-4147-A177-3AD203B41FA5}">
                      <a16:colId xmlns:a16="http://schemas.microsoft.com/office/drawing/2014/main" val="3943505559"/>
                    </a:ext>
                  </a:extLst>
                </a:gridCol>
              </a:tblGrid>
              <a:tr h="182880">
                <a:tc>
                  <a:txBody>
                    <a:bodyPr/>
                    <a:lstStyle/>
                    <a:p>
                      <a:pPr algn="l" fontAlgn="b"/>
                      <a:r>
                        <a:rPr lang="en-US" sz="700" b="0" i="0" u="none" strike="noStrike" dirty="0">
                          <a:solidFill>
                            <a:srgbClr val="000000"/>
                          </a:solidFill>
                          <a:effectLst/>
                          <a:latin typeface="Calibri" panose="020F0502020204030204" pitchFamily="34" charset="0"/>
                        </a:rPr>
                        <a:t>Article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dirty="0">
                          <a:solidFill>
                            <a:srgbClr val="000000"/>
                          </a:solidFill>
                          <a:effectLst/>
                          <a:latin typeface="Calibri" panose="020F0502020204030204" pitchFamily="34" charset="0"/>
                        </a:rPr>
                        <a:t>MATERIAL_CONTENT_CODE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PRODUCT_TYPES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dirty="0">
                          <a:solidFill>
                            <a:srgbClr val="000000"/>
                          </a:solidFill>
                          <a:effectLst/>
                          <a:latin typeface="Calibri" panose="020F0502020204030204" pitchFamily="34" charset="0"/>
                        </a:rPr>
                        <a:t>BUSINESS_SEGMENTS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NRF_COLOR_CODE</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dirty="0">
                          <a:solidFill>
                            <a:srgbClr val="000000"/>
                          </a:solidFill>
                          <a:effectLst/>
                          <a:latin typeface="Calibri" panose="020F0502020204030204" pitchFamily="34" charset="0"/>
                        </a:rPr>
                        <a:t>MODEL</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Sustainablity</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700" b="0" i="0" u="none" strike="noStrike">
                          <a:solidFill>
                            <a:srgbClr val="000000"/>
                          </a:solidFill>
                          <a:effectLst/>
                          <a:latin typeface="Calibri" panose="020F0502020204030204" pitchFamily="34" charset="0"/>
                        </a:rPr>
                        <a:t>MARKETING_CATEGORY</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92183991"/>
                  </a:ext>
                </a:extLst>
              </a:tr>
              <a:tr h="182880">
                <a:tc>
                  <a:txBody>
                    <a:bodyPr/>
                    <a:lstStyle/>
                    <a:p>
                      <a:pPr algn="l" fontAlgn="b"/>
                      <a:r>
                        <a:rPr lang="en-US" sz="700" b="1" i="0" u="none" strike="noStrike">
                          <a:solidFill>
                            <a:srgbClr val="000000"/>
                          </a:solidFill>
                          <a:effectLst/>
                          <a:latin typeface="Calibri" panose="020F0502020204030204" pitchFamily="34" charset="0"/>
                        </a:rPr>
                        <a:t>GA756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Calibri" panose="020F0502020204030204" pitchFamily="34" charset="0"/>
                        </a:rPr>
                        <a:t>AT2F</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Calibri" panose="020F0502020204030204" pitchFamily="34" charset="0"/>
                        </a:rPr>
                        <a:t>30308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734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a:solidFill>
                            <a:srgbClr val="000000"/>
                          </a:solidFill>
                          <a:effectLst/>
                          <a:latin typeface="Calibri" panose="020F0502020204030204" pitchFamily="34" charset="0"/>
                        </a:rPr>
                        <a:t>P2413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Calibri" panose="020F0502020204030204" pitchFamily="34" charset="0"/>
                        </a:rPr>
                        <a:t>Low carbon footprint</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700" b="0" i="0" u="none" strike="noStrike" dirty="0">
                          <a:solidFill>
                            <a:srgbClr val="000000"/>
                          </a:solidFill>
                          <a:effectLst/>
                          <a:latin typeface="Calibri" panose="020F0502020204030204" pitchFamily="34" charset="0"/>
                        </a:rPr>
                        <a:t>P219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6703061"/>
                  </a:ext>
                </a:extLst>
              </a:tr>
            </a:tbl>
          </a:graphicData>
        </a:graphic>
      </p:graphicFrame>
      <p:sp>
        <p:nvSpPr>
          <p:cNvPr id="15" name="Flowchart: Connector 14">
            <a:extLst>
              <a:ext uri="{FF2B5EF4-FFF2-40B4-BE49-F238E27FC236}">
                <a16:creationId xmlns:a16="http://schemas.microsoft.com/office/drawing/2014/main" id="{F89921E1-3385-4B32-BAB4-B92A63CEB037}"/>
              </a:ext>
            </a:extLst>
          </p:cNvPr>
          <p:cNvSpPr/>
          <p:nvPr/>
        </p:nvSpPr>
        <p:spPr>
          <a:xfrm>
            <a:off x="9532156" y="5885974"/>
            <a:ext cx="769141" cy="72421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83</a:t>
            </a:r>
          </a:p>
        </p:txBody>
      </p:sp>
      <p:sp>
        <p:nvSpPr>
          <p:cNvPr id="16" name="TextBox 15">
            <a:extLst>
              <a:ext uri="{FF2B5EF4-FFF2-40B4-BE49-F238E27FC236}">
                <a16:creationId xmlns:a16="http://schemas.microsoft.com/office/drawing/2014/main" id="{EF48E0EF-EBF7-48EE-B2CA-E154EA508BA2}"/>
              </a:ext>
            </a:extLst>
          </p:cNvPr>
          <p:cNvSpPr txBox="1"/>
          <p:nvPr/>
        </p:nvSpPr>
        <p:spPr>
          <a:xfrm>
            <a:off x="1052512" y="5658883"/>
            <a:ext cx="3638550" cy="369332"/>
          </a:xfrm>
          <a:prstGeom prst="rect">
            <a:avLst/>
          </a:prstGeom>
          <a:noFill/>
        </p:spPr>
        <p:txBody>
          <a:bodyPr wrap="square" rtlCol="0">
            <a:spAutoFit/>
          </a:bodyPr>
          <a:lstStyle/>
          <a:p>
            <a:r>
              <a:rPr lang="en-US" dirty="0"/>
              <a:t>New data point prediction:</a:t>
            </a:r>
          </a:p>
        </p:txBody>
      </p:sp>
      <p:pic>
        <p:nvPicPr>
          <p:cNvPr id="7" name="Picture 6">
            <a:extLst>
              <a:ext uri="{FF2B5EF4-FFF2-40B4-BE49-F238E27FC236}">
                <a16:creationId xmlns:a16="http://schemas.microsoft.com/office/drawing/2014/main" id="{38ED4DA3-BBEC-405F-B3AB-EFAB07331907}"/>
              </a:ext>
            </a:extLst>
          </p:cNvPr>
          <p:cNvPicPr>
            <a:picLocks noChangeAspect="1"/>
          </p:cNvPicPr>
          <p:nvPr/>
        </p:nvPicPr>
        <p:blipFill>
          <a:blip r:embed="rId3"/>
          <a:stretch>
            <a:fillRect/>
          </a:stretch>
        </p:blipFill>
        <p:spPr>
          <a:xfrm>
            <a:off x="1142159" y="2278339"/>
            <a:ext cx="2314575" cy="323850"/>
          </a:xfrm>
          <a:prstGeom prst="rect">
            <a:avLst/>
          </a:prstGeom>
        </p:spPr>
      </p:pic>
      <p:pic>
        <p:nvPicPr>
          <p:cNvPr id="12" name="Picture 11">
            <a:extLst>
              <a:ext uri="{FF2B5EF4-FFF2-40B4-BE49-F238E27FC236}">
                <a16:creationId xmlns:a16="http://schemas.microsoft.com/office/drawing/2014/main" id="{605418E0-7BB2-4B69-8487-F20B7709BF3F}"/>
              </a:ext>
            </a:extLst>
          </p:cNvPr>
          <p:cNvPicPr>
            <a:picLocks noChangeAspect="1"/>
          </p:cNvPicPr>
          <p:nvPr/>
        </p:nvPicPr>
        <p:blipFill>
          <a:blip r:embed="rId4"/>
          <a:stretch>
            <a:fillRect/>
          </a:stretch>
        </p:blipFill>
        <p:spPr>
          <a:xfrm>
            <a:off x="838200" y="2915841"/>
            <a:ext cx="4676775" cy="2333625"/>
          </a:xfrm>
          <a:prstGeom prst="rect">
            <a:avLst/>
          </a:prstGeom>
        </p:spPr>
      </p:pic>
      <p:pic>
        <p:nvPicPr>
          <p:cNvPr id="18" name="Picture 17">
            <a:extLst>
              <a:ext uri="{FF2B5EF4-FFF2-40B4-BE49-F238E27FC236}">
                <a16:creationId xmlns:a16="http://schemas.microsoft.com/office/drawing/2014/main" id="{8171E3C5-89F7-495F-8F85-B920F89FF329}"/>
              </a:ext>
            </a:extLst>
          </p:cNvPr>
          <p:cNvPicPr>
            <a:picLocks noChangeAspect="1"/>
          </p:cNvPicPr>
          <p:nvPr/>
        </p:nvPicPr>
        <p:blipFill>
          <a:blip r:embed="rId5"/>
          <a:stretch>
            <a:fillRect/>
          </a:stretch>
        </p:blipFill>
        <p:spPr>
          <a:xfrm>
            <a:off x="6763589" y="2259289"/>
            <a:ext cx="2143125" cy="342900"/>
          </a:xfrm>
          <a:prstGeom prst="rect">
            <a:avLst/>
          </a:prstGeom>
        </p:spPr>
      </p:pic>
      <p:pic>
        <p:nvPicPr>
          <p:cNvPr id="20" name="Picture 19">
            <a:extLst>
              <a:ext uri="{FF2B5EF4-FFF2-40B4-BE49-F238E27FC236}">
                <a16:creationId xmlns:a16="http://schemas.microsoft.com/office/drawing/2014/main" id="{CD421C00-3B17-4F2C-8562-D0E589319660}"/>
              </a:ext>
            </a:extLst>
          </p:cNvPr>
          <p:cNvPicPr>
            <a:picLocks noChangeAspect="1"/>
          </p:cNvPicPr>
          <p:nvPr/>
        </p:nvPicPr>
        <p:blipFill>
          <a:blip r:embed="rId6"/>
          <a:stretch>
            <a:fillRect/>
          </a:stretch>
        </p:blipFill>
        <p:spPr>
          <a:xfrm>
            <a:off x="6434140" y="2861977"/>
            <a:ext cx="4619625" cy="2352675"/>
          </a:xfrm>
          <a:prstGeom prst="rect">
            <a:avLst/>
          </a:prstGeom>
        </p:spPr>
      </p:pic>
    </p:spTree>
    <p:extLst>
      <p:ext uri="{BB962C8B-B14F-4D97-AF65-F5344CB8AC3E}">
        <p14:creationId xmlns:p14="http://schemas.microsoft.com/office/powerpoint/2010/main" val="420872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C252-7836-4236-8D06-07F649F1BB7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7D77973-8DD9-4A39-B79A-A60FE6FC4B77}"/>
              </a:ext>
            </a:extLst>
          </p:cNvPr>
          <p:cNvSpPr>
            <a:spLocks noGrp="1"/>
          </p:cNvSpPr>
          <p:nvPr>
            <p:ph idx="1"/>
          </p:nvPr>
        </p:nvSpPr>
        <p:spPr/>
        <p:txBody>
          <a:bodyPr>
            <a:normAutofit fontScale="92500" lnSpcReduction="20000"/>
          </a:bodyPr>
          <a:lstStyle/>
          <a:p>
            <a:r>
              <a:rPr lang="en-US" dirty="0"/>
              <a:t>Context</a:t>
            </a:r>
          </a:p>
          <a:p>
            <a:pPr lvl="1"/>
            <a:r>
              <a:rPr lang="en-US" dirty="0"/>
              <a:t>Objective</a:t>
            </a:r>
          </a:p>
          <a:p>
            <a:pPr lvl="1"/>
            <a:r>
              <a:rPr lang="en-US" dirty="0"/>
              <a:t>Given data</a:t>
            </a:r>
          </a:p>
          <a:p>
            <a:r>
              <a:rPr lang="en-US" dirty="0"/>
              <a:t>Problem formulation</a:t>
            </a:r>
          </a:p>
          <a:p>
            <a:pPr lvl="1"/>
            <a:r>
              <a:rPr lang="en-US" dirty="0"/>
              <a:t>Model limitations</a:t>
            </a:r>
          </a:p>
          <a:p>
            <a:pPr lvl="1"/>
            <a:r>
              <a:rPr lang="en-US" dirty="0"/>
              <a:t>Model evaluation</a:t>
            </a:r>
          </a:p>
          <a:p>
            <a:pPr lvl="1"/>
            <a:r>
              <a:rPr lang="en-US" dirty="0"/>
              <a:t>North star solution</a:t>
            </a:r>
          </a:p>
          <a:p>
            <a:r>
              <a:rPr lang="en-US" dirty="0"/>
              <a:t>Building the model</a:t>
            </a:r>
          </a:p>
          <a:p>
            <a:pPr lvl="1"/>
            <a:r>
              <a:rPr lang="en-US" dirty="0"/>
              <a:t>Data cleansing</a:t>
            </a:r>
          </a:p>
          <a:p>
            <a:pPr lvl="1"/>
            <a:r>
              <a:rPr lang="en-US" dirty="0"/>
              <a:t>Feature selection</a:t>
            </a:r>
          </a:p>
          <a:p>
            <a:pPr lvl="1"/>
            <a:r>
              <a:rPr lang="en-US" dirty="0"/>
              <a:t>Desired feature engineering</a:t>
            </a:r>
          </a:p>
          <a:p>
            <a:pPr lvl="1"/>
            <a:r>
              <a:rPr lang="en-US" dirty="0"/>
              <a:t>Categorical encoding</a:t>
            </a:r>
          </a:p>
          <a:p>
            <a:pPr lvl="1"/>
            <a:r>
              <a:rPr lang="en-US" dirty="0"/>
              <a:t>Modeling</a:t>
            </a:r>
          </a:p>
          <a:p>
            <a:pPr marL="457200" lvl="1" indent="0">
              <a:buNone/>
            </a:pPr>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EFC6A890-8A4D-4B35-B041-BB3111DA0C59}"/>
              </a:ext>
            </a:extLst>
          </p:cNvPr>
          <p:cNvSpPr>
            <a:spLocks noGrp="1"/>
          </p:cNvSpPr>
          <p:nvPr>
            <p:ph type="sldNum" sz="quarter" idx="12"/>
          </p:nvPr>
        </p:nvSpPr>
        <p:spPr/>
        <p:txBody>
          <a:bodyPr/>
          <a:lstStyle/>
          <a:p>
            <a:fld id="{B287C1E2-15EC-4602-BC04-7BC0119327AA}" type="slidenum">
              <a:rPr lang="en-US" smtClean="0"/>
              <a:t>2</a:t>
            </a:fld>
            <a:endParaRPr lang="en-US"/>
          </a:p>
        </p:txBody>
      </p:sp>
      <p:sp>
        <p:nvSpPr>
          <p:cNvPr id="5" name="TextBox 4">
            <a:extLst>
              <a:ext uri="{FF2B5EF4-FFF2-40B4-BE49-F238E27FC236}">
                <a16:creationId xmlns:a16="http://schemas.microsoft.com/office/drawing/2014/main" id="{E25BB01E-E378-4ED0-8B45-6FCE8835AD62}"/>
              </a:ext>
            </a:extLst>
          </p:cNvPr>
          <p:cNvSpPr txBox="1"/>
          <p:nvPr/>
        </p:nvSpPr>
        <p:spPr>
          <a:xfrm>
            <a:off x="333375" y="6391275"/>
            <a:ext cx="7158038" cy="369332"/>
          </a:xfrm>
          <a:prstGeom prst="rect">
            <a:avLst/>
          </a:prstGeom>
          <a:noFill/>
        </p:spPr>
        <p:txBody>
          <a:bodyPr wrap="square" rtlCol="0">
            <a:spAutoFit/>
          </a:bodyPr>
          <a:lstStyle/>
          <a:p>
            <a:r>
              <a:rPr lang="en-US" dirty="0">
                <a:hlinkClick r:id="rId2"/>
              </a:rPr>
              <a:t>Git repository</a:t>
            </a:r>
            <a:endParaRPr lang="en-US" dirty="0"/>
          </a:p>
        </p:txBody>
      </p:sp>
    </p:spTree>
    <p:extLst>
      <p:ext uri="{BB962C8B-B14F-4D97-AF65-F5344CB8AC3E}">
        <p14:creationId xmlns:p14="http://schemas.microsoft.com/office/powerpoint/2010/main" val="294065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2E1A-1268-4902-99D7-CE71230A3B49}"/>
              </a:ext>
            </a:extLst>
          </p:cNvPr>
          <p:cNvSpPr>
            <a:spLocks noGrp="1"/>
          </p:cNvSpPr>
          <p:nvPr>
            <p:ph type="title"/>
          </p:nvPr>
        </p:nvSpPr>
        <p:spPr/>
        <p:txBody>
          <a:bodyPr/>
          <a:lstStyle/>
          <a:p>
            <a:r>
              <a:rPr lang="en-US" dirty="0"/>
              <a:t>Model Tuning</a:t>
            </a:r>
          </a:p>
        </p:txBody>
      </p:sp>
      <p:sp>
        <p:nvSpPr>
          <p:cNvPr id="3" name="Content Placeholder 2">
            <a:extLst>
              <a:ext uri="{FF2B5EF4-FFF2-40B4-BE49-F238E27FC236}">
                <a16:creationId xmlns:a16="http://schemas.microsoft.com/office/drawing/2014/main" id="{F936A2AC-6908-4B9F-9AD0-2326AB33000E}"/>
              </a:ext>
            </a:extLst>
          </p:cNvPr>
          <p:cNvSpPr>
            <a:spLocks noGrp="1"/>
          </p:cNvSpPr>
          <p:nvPr>
            <p:ph idx="1"/>
          </p:nvPr>
        </p:nvSpPr>
        <p:spPr/>
        <p:txBody>
          <a:bodyPr>
            <a:normAutofit lnSpcReduction="10000"/>
          </a:bodyPr>
          <a:lstStyle/>
          <a:p>
            <a:r>
              <a:rPr lang="en-US" dirty="0"/>
              <a:t>Try other regression algorithms too</a:t>
            </a:r>
          </a:p>
          <a:p>
            <a:pPr lvl="1"/>
            <a:r>
              <a:rPr lang="en-US" dirty="0" err="1"/>
              <a:t>Catboost</a:t>
            </a:r>
            <a:r>
              <a:rPr lang="en-US" dirty="0"/>
              <a:t> is especially recommended when majority features are categorical</a:t>
            </a:r>
          </a:p>
          <a:p>
            <a:r>
              <a:rPr lang="en-US" dirty="0"/>
              <a:t>Try out transformation functions on the target feature</a:t>
            </a:r>
          </a:p>
          <a:p>
            <a:r>
              <a:rPr lang="en-US" dirty="0"/>
              <a:t>Try various other model loss function and evaluation metrics</a:t>
            </a:r>
          </a:p>
          <a:p>
            <a:r>
              <a:rPr lang="en-US" dirty="0"/>
              <a:t>Use validation data to optimize the model training</a:t>
            </a:r>
          </a:p>
          <a:p>
            <a:r>
              <a:rPr lang="en-US" dirty="0"/>
              <a:t>Feature importance chart indicates the need for better categorical encoding methods</a:t>
            </a:r>
          </a:p>
          <a:p>
            <a:r>
              <a:rPr lang="en-US" dirty="0"/>
              <a:t>Tune model parameters using </a:t>
            </a:r>
            <a:r>
              <a:rPr lang="en-US" dirty="0" err="1"/>
              <a:t>gridsearchCV</a:t>
            </a:r>
            <a:r>
              <a:rPr lang="en-US" dirty="0"/>
              <a:t>, </a:t>
            </a:r>
            <a:r>
              <a:rPr lang="en-US" dirty="0" err="1"/>
              <a:t>randomisedsearchCV</a:t>
            </a:r>
            <a:r>
              <a:rPr lang="en-US" dirty="0"/>
              <a:t> or </a:t>
            </a:r>
            <a:r>
              <a:rPr lang="en-US" dirty="0" err="1"/>
              <a:t>hyperopt</a:t>
            </a:r>
            <a:r>
              <a:rPr lang="en-US" dirty="0"/>
              <a:t>, etc.</a:t>
            </a:r>
          </a:p>
          <a:p>
            <a:r>
              <a:rPr lang="en-US" dirty="0"/>
              <a:t>Add more predictors coupled with feature selection</a:t>
            </a:r>
          </a:p>
        </p:txBody>
      </p:sp>
      <p:sp>
        <p:nvSpPr>
          <p:cNvPr id="4" name="Slide Number Placeholder 3">
            <a:extLst>
              <a:ext uri="{FF2B5EF4-FFF2-40B4-BE49-F238E27FC236}">
                <a16:creationId xmlns:a16="http://schemas.microsoft.com/office/drawing/2014/main" id="{58E4BFC3-3054-4841-8B09-6F6806497E75}"/>
              </a:ext>
            </a:extLst>
          </p:cNvPr>
          <p:cNvSpPr>
            <a:spLocks noGrp="1"/>
          </p:cNvSpPr>
          <p:nvPr>
            <p:ph type="sldNum" sz="quarter" idx="12"/>
          </p:nvPr>
        </p:nvSpPr>
        <p:spPr/>
        <p:txBody>
          <a:bodyPr/>
          <a:lstStyle/>
          <a:p>
            <a:fld id="{B287C1E2-15EC-4602-BC04-7BC0119327AA}" type="slidenum">
              <a:rPr lang="en-US" smtClean="0"/>
              <a:t>20</a:t>
            </a:fld>
            <a:endParaRPr lang="en-US"/>
          </a:p>
        </p:txBody>
      </p:sp>
    </p:spTree>
    <p:extLst>
      <p:ext uri="{BB962C8B-B14F-4D97-AF65-F5344CB8AC3E}">
        <p14:creationId xmlns:p14="http://schemas.microsoft.com/office/powerpoint/2010/main" val="295840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119F-AECA-4285-8656-4B95A239C0CB}"/>
              </a:ext>
            </a:extLst>
          </p:cNvPr>
          <p:cNvSpPr>
            <a:spLocks noGrp="1"/>
          </p:cNvSpPr>
          <p:nvPr>
            <p:ph type="title"/>
          </p:nvPr>
        </p:nvSpPr>
        <p:spPr/>
        <p:txBody>
          <a:bodyPr/>
          <a:lstStyle/>
          <a:p>
            <a:r>
              <a:rPr lang="en-US" dirty="0"/>
              <a:t>Good-to-have next steps</a:t>
            </a:r>
          </a:p>
        </p:txBody>
      </p:sp>
      <p:sp>
        <p:nvSpPr>
          <p:cNvPr id="3" name="Content Placeholder 2">
            <a:extLst>
              <a:ext uri="{FF2B5EF4-FFF2-40B4-BE49-F238E27FC236}">
                <a16:creationId xmlns:a16="http://schemas.microsoft.com/office/drawing/2014/main" id="{110038D0-4DF9-480F-A5FE-B5463BA426A5}"/>
              </a:ext>
            </a:extLst>
          </p:cNvPr>
          <p:cNvSpPr>
            <a:spLocks noGrp="1"/>
          </p:cNvSpPr>
          <p:nvPr>
            <p:ph idx="1"/>
          </p:nvPr>
        </p:nvSpPr>
        <p:spPr/>
        <p:txBody>
          <a:bodyPr>
            <a:normAutofit/>
          </a:bodyPr>
          <a:lstStyle/>
          <a:p>
            <a:r>
              <a:rPr lang="en-US" dirty="0"/>
              <a:t>Create a </a:t>
            </a:r>
            <a:r>
              <a:rPr lang="en-US" dirty="0">
                <a:effectLst/>
              </a:rPr>
              <a:t>SHAPLEY tree interpreter	</a:t>
            </a:r>
          </a:p>
          <a:p>
            <a:pPr lvl="1"/>
            <a:r>
              <a:rPr lang="en-US" dirty="0"/>
              <a:t>What features drive a prediction</a:t>
            </a:r>
          </a:p>
          <a:p>
            <a:pPr lvl="1"/>
            <a:r>
              <a:rPr lang="en-US" dirty="0"/>
              <a:t>Understand isolated effects of a feature on the target</a:t>
            </a:r>
          </a:p>
          <a:p>
            <a:pPr lvl="1"/>
            <a:r>
              <a:rPr lang="en-US" dirty="0"/>
              <a:t>Understand what features are missing</a:t>
            </a:r>
          </a:p>
          <a:p>
            <a:pPr lvl="1"/>
            <a:r>
              <a:rPr lang="en-US" dirty="0"/>
              <a:t>Understand various feature interactions</a:t>
            </a:r>
          </a:p>
          <a:p>
            <a:pPr lvl="1"/>
            <a:endParaRPr lang="en-US" dirty="0"/>
          </a:p>
          <a:p>
            <a:r>
              <a:rPr lang="en-US" dirty="0">
                <a:effectLst/>
              </a:rPr>
              <a:t>Add prediction intervals</a:t>
            </a:r>
            <a:endParaRPr lang="en-US" dirty="0"/>
          </a:p>
          <a:p>
            <a:endParaRPr lang="en-US" dirty="0"/>
          </a:p>
        </p:txBody>
      </p:sp>
      <p:sp>
        <p:nvSpPr>
          <p:cNvPr id="4" name="Slide Number Placeholder 3">
            <a:extLst>
              <a:ext uri="{FF2B5EF4-FFF2-40B4-BE49-F238E27FC236}">
                <a16:creationId xmlns:a16="http://schemas.microsoft.com/office/drawing/2014/main" id="{ACCED859-5921-4220-89E9-08A3AC8B198F}"/>
              </a:ext>
            </a:extLst>
          </p:cNvPr>
          <p:cNvSpPr>
            <a:spLocks noGrp="1"/>
          </p:cNvSpPr>
          <p:nvPr>
            <p:ph type="sldNum" sz="quarter" idx="12"/>
          </p:nvPr>
        </p:nvSpPr>
        <p:spPr/>
        <p:txBody>
          <a:bodyPr/>
          <a:lstStyle/>
          <a:p>
            <a:fld id="{B287C1E2-15EC-4602-BC04-7BC0119327AA}" type="slidenum">
              <a:rPr lang="en-US" smtClean="0"/>
              <a:t>21</a:t>
            </a:fld>
            <a:endParaRPr lang="en-US"/>
          </a:p>
        </p:txBody>
      </p:sp>
    </p:spTree>
    <p:extLst>
      <p:ext uri="{BB962C8B-B14F-4D97-AF65-F5344CB8AC3E}">
        <p14:creationId xmlns:p14="http://schemas.microsoft.com/office/powerpoint/2010/main" val="23580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alpha val="8000"/>
          </a:srgb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00DC1F-D394-4D9B-A4B5-23BE6DCF3C12}"/>
              </a:ext>
            </a:extLst>
          </p:cNvPr>
          <p:cNvSpPr>
            <a:spLocks noGrp="1"/>
          </p:cNvSpPr>
          <p:nvPr>
            <p:ph type="title"/>
          </p:nvPr>
        </p:nvSpPr>
        <p:spPr/>
        <p:txBody>
          <a:bodyPr/>
          <a:lstStyle/>
          <a:p>
            <a:r>
              <a:rPr lang="en-US" dirty="0"/>
              <a:t>Context</a:t>
            </a:r>
          </a:p>
        </p:txBody>
      </p:sp>
      <p:sp>
        <p:nvSpPr>
          <p:cNvPr id="4" name="Slide Number Placeholder 3">
            <a:extLst>
              <a:ext uri="{FF2B5EF4-FFF2-40B4-BE49-F238E27FC236}">
                <a16:creationId xmlns:a16="http://schemas.microsoft.com/office/drawing/2014/main" id="{EF6A62F6-983B-4A69-B234-EA255B7B5165}"/>
              </a:ext>
            </a:extLst>
          </p:cNvPr>
          <p:cNvSpPr>
            <a:spLocks noGrp="1"/>
          </p:cNvSpPr>
          <p:nvPr>
            <p:ph type="sldNum" sz="quarter" idx="12"/>
          </p:nvPr>
        </p:nvSpPr>
        <p:spPr/>
        <p:txBody>
          <a:bodyPr/>
          <a:lstStyle/>
          <a:p>
            <a:fld id="{B287C1E2-15EC-4602-BC04-7BC0119327AA}" type="slidenum">
              <a:rPr lang="en-US" smtClean="0"/>
              <a:t>3</a:t>
            </a:fld>
            <a:endParaRPr lang="en-US"/>
          </a:p>
        </p:txBody>
      </p:sp>
      <p:cxnSp>
        <p:nvCxnSpPr>
          <p:cNvPr id="8" name="Straight Connector 7">
            <a:extLst>
              <a:ext uri="{FF2B5EF4-FFF2-40B4-BE49-F238E27FC236}">
                <a16:creationId xmlns:a16="http://schemas.microsoft.com/office/drawing/2014/main" id="{753142C7-59F3-4E38-801C-17AC10B329CD}"/>
              </a:ext>
            </a:extLst>
          </p:cNvPr>
          <p:cNvCxnSpPr/>
          <p:nvPr/>
        </p:nvCxnSpPr>
        <p:spPr>
          <a:xfrm>
            <a:off x="850605" y="4720856"/>
            <a:ext cx="1050319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5465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15BD-8DEA-443C-A9AB-6850DFC1D00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0AC24BA-2611-48FF-B41C-E56CCE2D0204}"/>
              </a:ext>
            </a:extLst>
          </p:cNvPr>
          <p:cNvSpPr>
            <a:spLocks noGrp="1"/>
          </p:cNvSpPr>
          <p:nvPr>
            <p:ph idx="1"/>
          </p:nvPr>
        </p:nvSpPr>
        <p:spPr/>
        <p:txBody>
          <a:bodyPr/>
          <a:lstStyle/>
          <a:p>
            <a:pPr marL="0" indent="0">
              <a:buNone/>
            </a:pPr>
            <a:r>
              <a:rPr lang="en-US" dirty="0"/>
              <a:t>Forecast unit sales demand for potential new products for the quarter following the launch</a:t>
            </a:r>
          </a:p>
        </p:txBody>
      </p:sp>
      <p:sp>
        <p:nvSpPr>
          <p:cNvPr id="4" name="Slide Number Placeholder 3">
            <a:extLst>
              <a:ext uri="{FF2B5EF4-FFF2-40B4-BE49-F238E27FC236}">
                <a16:creationId xmlns:a16="http://schemas.microsoft.com/office/drawing/2014/main" id="{00F8939F-815A-49FF-A251-A2FE8533D379}"/>
              </a:ext>
            </a:extLst>
          </p:cNvPr>
          <p:cNvSpPr>
            <a:spLocks noGrp="1"/>
          </p:cNvSpPr>
          <p:nvPr>
            <p:ph type="sldNum" sz="quarter" idx="12"/>
          </p:nvPr>
        </p:nvSpPr>
        <p:spPr/>
        <p:txBody>
          <a:bodyPr/>
          <a:lstStyle/>
          <a:p>
            <a:fld id="{B287C1E2-15EC-4602-BC04-7BC0119327AA}" type="slidenum">
              <a:rPr lang="en-US" smtClean="0"/>
              <a:t>4</a:t>
            </a:fld>
            <a:endParaRPr lang="en-US"/>
          </a:p>
        </p:txBody>
      </p:sp>
      <p:sp>
        <p:nvSpPr>
          <p:cNvPr id="5" name="TextBox 4">
            <a:extLst>
              <a:ext uri="{FF2B5EF4-FFF2-40B4-BE49-F238E27FC236}">
                <a16:creationId xmlns:a16="http://schemas.microsoft.com/office/drawing/2014/main" id="{8F87D793-504A-417E-A223-BB3BFA623F95}"/>
              </a:ext>
            </a:extLst>
          </p:cNvPr>
          <p:cNvSpPr txBox="1"/>
          <p:nvPr/>
        </p:nvSpPr>
        <p:spPr>
          <a:xfrm>
            <a:off x="300038" y="6306582"/>
            <a:ext cx="10348913" cy="369332"/>
          </a:xfrm>
          <a:prstGeom prst="rect">
            <a:avLst/>
          </a:prstGeom>
          <a:noFill/>
        </p:spPr>
        <p:txBody>
          <a:bodyPr wrap="square" rtlCol="0">
            <a:spAutoFit/>
          </a:bodyPr>
          <a:lstStyle/>
          <a:p>
            <a:r>
              <a:rPr lang="en-US" i="1" dirty="0"/>
              <a:t>Assumption: The prediction is to be made for first quarter after launch</a:t>
            </a:r>
          </a:p>
        </p:txBody>
      </p:sp>
    </p:spTree>
    <p:extLst>
      <p:ext uri="{BB962C8B-B14F-4D97-AF65-F5344CB8AC3E}">
        <p14:creationId xmlns:p14="http://schemas.microsoft.com/office/powerpoint/2010/main" val="112680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25A4-18CB-4B53-8D5F-F54B3AF671A2}"/>
              </a:ext>
            </a:extLst>
          </p:cNvPr>
          <p:cNvSpPr>
            <a:spLocks noGrp="1"/>
          </p:cNvSpPr>
          <p:nvPr>
            <p:ph type="title"/>
          </p:nvPr>
        </p:nvSpPr>
        <p:spPr/>
        <p:txBody>
          <a:bodyPr/>
          <a:lstStyle/>
          <a:p>
            <a:r>
              <a:rPr lang="en-US" dirty="0"/>
              <a:t>Given data</a:t>
            </a:r>
          </a:p>
        </p:txBody>
      </p:sp>
      <p:sp>
        <p:nvSpPr>
          <p:cNvPr id="3" name="Content Placeholder 2">
            <a:extLst>
              <a:ext uri="{FF2B5EF4-FFF2-40B4-BE49-F238E27FC236}">
                <a16:creationId xmlns:a16="http://schemas.microsoft.com/office/drawing/2014/main" id="{8A69BF26-00F3-4579-8D07-8F540DBC6DF8}"/>
              </a:ext>
            </a:extLst>
          </p:cNvPr>
          <p:cNvSpPr>
            <a:spLocks noGrp="1"/>
          </p:cNvSpPr>
          <p:nvPr>
            <p:ph idx="1"/>
          </p:nvPr>
        </p:nvSpPr>
        <p:spPr/>
        <p:txBody>
          <a:bodyPr/>
          <a:lstStyle/>
          <a:p>
            <a:r>
              <a:rPr lang="en-US" dirty="0"/>
              <a:t>Product attributes</a:t>
            </a:r>
          </a:p>
          <a:p>
            <a:endParaRPr lang="en-US" dirty="0"/>
          </a:p>
          <a:p>
            <a:endParaRPr lang="en-US" dirty="0"/>
          </a:p>
          <a:p>
            <a:endParaRPr lang="en-US" dirty="0"/>
          </a:p>
          <a:p>
            <a:r>
              <a:rPr lang="en-US" dirty="0"/>
              <a:t>Historical product unit sales</a:t>
            </a:r>
          </a:p>
          <a:p>
            <a:r>
              <a:rPr lang="en-US" dirty="0"/>
              <a:t>Historical product searches and social references</a:t>
            </a:r>
          </a:p>
        </p:txBody>
      </p:sp>
      <p:sp>
        <p:nvSpPr>
          <p:cNvPr id="4" name="Slide Number Placeholder 3">
            <a:extLst>
              <a:ext uri="{FF2B5EF4-FFF2-40B4-BE49-F238E27FC236}">
                <a16:creationId xmlns:a16="http://schemas.microsoft.com/office/drawing/2014/main" id="{3102C86F-9FED-45B9-9F6E-A20AA4EBF2A2}"/>
              </a:ext>
            </a:extLst>
          </p:cNvPr>
          <p:cNvSpPr>
            <a:spLocks noGrp="1"/>
          </p:cNvSpPr>
          <p:nvPr>
            <p:ph type="sldNum" sz="quarter" idx="12"/>
          </p:nvPr>
        </p:nvSpPr>
        <p:spPr/>
        <p:txBody>
          <a:bodyPr/>
          <a:lstStyle/>
          <a:p>
            <a:fld id="{B287C1E2-15EC-4602-BC04-7BC0119327AA}" type="slidenum">
              <a:rPr lang="en-US" smtClean="0"/>
              <a:t>5</a:t>
            </a:fld>
            <a:endParaRPr lang="en-US"/>
          </a:p>
        </p:txBody>
      </p:sp>
      <p:sp>
        <p:nvSpPr>
          <p:cNvPr id="5" name="TextBox 4">
            <a:extLst>
              <a:ext uri="{FF2B5EF4-FFF2-40B4-BE49-F238E27FC236}">
                <a16:creationId xmlns:a16="http://schemas.microsoft.com/office/drawing/2014/main" id="{7B44BF33-194A-4F7F-A09D-8D9EF3D9FE24}"/>
              </a:ext>
            </a:extLst>
          </p:cNvPr>
          <p:cNvSpPr txBox="1"/>
          <p:nvPr/>
        </p:nvSpPr>
        <p:spPr>
          <a:xfrm>
            <a:off x="300038" y="6306582"/>
            <a:ext cx="10348913" cy="369332"/>
          </a:xfrm>
          <a:prstGeom prst="rect">
            <a:avLst/>
          </a:prstGeom>
          <a:noFill/>
        </p:spPr>
        <p:txBody>
          <a:bodyPr wrap="square" rtlCol="0">
            <a:spAutoFit/>
          </a:bodyPr>
          <a:lstStyle/>
          <a:p>
            <a:r>
              <a:rPr lang="en-US" i="1" dirty="0"/>
              <a:t>Assumption: The last 2 datasets have data for first quarter of launch</a:t>
            </a:r>
          </a:p>
        </p:txBody>
      </p:sp>
      <p:pic>
        <p:nvPicPr>
          <p:cNvPr id="7" name="Picture 6">
            <a:extLst>
              <a:ext uri="{FF2B5EF4-FFF2-40B4-BE49-F238E27FC236}">
                <a16:creationId xmlns:a16="http://schemas.microsoft.com/office/drawing/2014/main" id="{53D29469-3039-4808-B4C9-09CF04E1251D}"/>
              </a:ext>
            </a:extLst>
          </p:cNvPr>
          <p:cNvPicPr>
            <a:picLocks noChangeAspect="1"/>
          </p:cNvPicPr>
          <p:nvPr/>
        </p:nvPicPr>
        <p:blipFill>
          <a:blip r:embed="rId3"/>
          <a:stretch>
            <a:fillRect/>
          </a:stretch>
        </p:blipFill>
        <p:spPr>
          <a:xfrm>
            <a:off x="1143000" y="2381250"/>
            <a:ext cx="8839200" cy="1228725"/>
          </a:xfrm>
          <a:prstGeom prst="rect">
            <a:avLst/>
          </a:prstGeom>
        </p:spPr>
      </p:pic>
    </p:spTree>
    <p:extLst>
      <p:ext uri="{BB962C8B-B14F-4D97-AF65-F5344CB8AC3E}">
        <p14:creationId xmlns:p14="http://schemas.microsoft.com/office/powerpoint/2010/main" val="260825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alpha val="8000"/>
          </a:srgb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00DC1F-D394-4D9B-A4B5-23BE6DCF3C12}"/>
              </a:ext>
            </a:extLst>
          </p:cNvPr>
          <p:cNvSpPr>
            <a:spLocks noGrp="1"/>
          </p:cNvSpPr>
          <p:nvPr>
            <p:ph type="title"/>
          </p:nvPr>
        </p:nvSpPr>
        <p:spPr/>
        <p:txBody>
          <a:bodyPr/>
          <a:lstStyle/>
          <a:p>
            <a:r>
              <a:rPr lang="en-US" dirty="0"/>
              <a:t>Problem formulation</a:t>
            </a:r>
          </a:p>
        </p:txBody>
      </p:sp>
      <p:sp>
        <p:nvSpPr>
          <p:cNvPr id="4" name="Slide Number Placeholder 3">
            <a:extLst>
              <a:ext uri="{FF2B5EF4-FFF2-40B4-BE49-F238E27FC236}">
                <a16:creationId xmlns:a16="http://schemas.microsoft.com/office/drawing/2014/main" id="{EF6A62F6-983B-4A69-B234-EA255B7B5165}"/>
              </a:ext>
            </a:extLst>
          </p:cNvPr>
          <p:cNvSpPr>
            <a:spLocks noGrp="1"/>
          </p:cNvSpPr>
          <p:nvPr>
            <p:ph type="sldNum" sz="quarter" idx="12"/>
          </p:nvPr>
        </p:nvSpPr>
        <p:spPr/>
        <p:txBody>
          <a:bodyPr/>
          <a:lstStyle/>
          <a:p>
            <a:fld id="{B287C1E2-15EC-4602-BC04-7BC0119327AA}" type="slidenum">
              <a:rPr lang="en-US" smtClean="0"/>
              <a:t>6</a:t>
            </a:fld>
            <a:endParaRPr lang="en-US"/>
          </a:p>
        </p:txBody>
      </p:sp>
      <p:cxnSp>
        <p:nvCxnSpPr>
          <p:cNvPr id="8" name="Straight Connector 7">
            <a:extLst>
              <a:ext uri="{FF2B5EF4-FFF2-40B4-BE49-F238E27FC236}">
                <a16:creationId xmlns:a16="http://schemas.microsoft.com/office/drawing/2014/main" id="{753142C7-59F3-4E38-801C-17AC10B329CD}"/>
              </a:ext>
            </a:extLst>
          </p:cNvPr>
          <p:cNvCxnSpPr/>
          <p:nvPr/>
        </p:nvCxnSpPr>
        <p:spPr>
          <a:xfrm>
            <a:off x="850605" y="4720856"/>
            <a:ext cx="10503195"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7445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9E63-8BE4-4D29-BC41-5B845466EC00}"/>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E04985BE-A606-4819-9FDC-C0FDFD488000}"/>
              </a:ext>
            </a:extLst>
          </p:cNvPr>
          <p:cNvSpPr>
            <a:spLocks noGrp="1"/>
          </p:cNvSpPr>
          <p:nvPr>
            <p:ph idx="1"/>
          </p:nvPr>
        </p:nvSpPr>
        <p:spPr/>
        <p:txBody>
          <a:bodyPr/>
          <a:lstStyle/>
          <a:p>
            <a:pPr>
              <a:buFontTx/>
              <a:buChar char="-"/>
            </a:pPr>
            <a:r>
              <a:rPr lang="en-US" dirty="0"/>
              <a:t>One way to solve this is Regression</a:t>
            </a:r>
          </a:p>
          <a:p>
            <a:pPr lvl="1">
              <a:buFontTx/>
              <a:buChar char="-"/>
            </a:pPr>
            <a:r>
              <a:rPr lang="en-US" dirty="0"/>
              <a:t>Product attributes and other features as predictors</a:t>
            </a:r>
          </a:p>
          <a:p>
            <a:pPr lvl="1">
              <a:buFontTx/>
              <a:buChar char="-"/>
            </a:pPr>
            <a:r>
              <a:rPr lang="en-US" dirty="0"/>
              <a:t>Unit sales as target</a:t>
            </a:r>
          </a:p>
          <a:p>
            <a:pPr lvl="1">
              <a:buFontTx/>
              <a:buChar char="-"/>
            </a:pPr>
            <a:endParaRPr lang="en-US" dirty="0"/>
          </a:p>
          <a:p>
            <a:pPr>
              <a:buFontTx/>
              <a:buChar char="-"/>
            </a:pPr>
            <a:r>
              <a:rPr lang="en-US" dirty="0"/>
              <a:t>Is regression model better than the existing business process for demand estimation?</a:t>
            </a:r>
          </a:p>
          <a:p>
            <a:pPr lvl="1">
              <a:buFontTx/>
              <a:buChar char="-"/>
            </a:pPr>
            <a:r>
              <a:rPr lang="en-US" dirty="0"/>
              <a:t>Define the baseline to compare the regression model to - </a:t>
            </a:r>
          </a:p>
          <a:p>
            <a:pPr lvl="2">
              <a:buFontTx/>
              <a:buChar char="-"/>
            </a:pPr>
            <a:r>
              <a:rPr lang="en-US" dirty="0"/>
              <a:t>Manual report by analyst to check similar articles and take an average of sales from mirror time frame</a:t>
            </a:r>
          </a:p>
        </p:txBody>
      </p:sp>
      <p:sp>
        <p:nvSpPr>
          <p:cNvPr id="4" name="Slide Number Placeholder 3">
            <a:extLst>
              <a:ext uri="{FF2B5EF4-FFF2-40B4-BE49-F238E27FC236}">
                <a16:creationId xmlns:a16="http://schemas.microsoft.com/office/drawing/2014/main" id="{54D9AA42-961D-4A4D-B422-79941DEC8553}"/>
              </a:ext>
            </a:extLst>
          </p:cNvPr>
          <p:cNvSpPr>
            <a:spLocks noGrp="1"/>
          </p:cNvSpPr>
          <p:nvPr>
            <p:ph type="sldNum" sz="quarter" idx="12"/>
          </p:nvPr>
        </p:nvSpPr>
        <p:spPr/>
        <p:txBody>
          <a:bodyPr/>
          <a:lstStyle/>
          <a:p>
            <a:fld id="{B287C1E2-15EC-4602-BC04-7BC0119327AA}" type="slidenum">
              <a:rPr lang="en-US" smtClean="0"/>
              <a:t>7</a:t>
            </a:fld>
            <a:endParaRPr lang="en-US"/>
          </a:p>
        </p:txBody>
      </p:sp>
      <p:pic>
        <p:nvPicPr>
          <p:cNvPr id="15" name="Picture 14">
            <a:extLst>
              <a:ext uri="{FF2B5EF4-FFF2-40B4-BE49-F238E27FC236}">
                <a16:creationId xmlns:a16="http://schemas.microsoft.com/office/drawing/2014/main" id="{61DA9612-EF01-44B5-BBD6-69B9902A9C61}"/>
              </a:ext>
            </a:extLst>
          </p:cNvPr>
          <p:cNvPicPr>
            <a:picLocks noChangeAspect="1"/>
          </p:cNvPicPr>
          <p:nvPr/>
        </p:nvPicPr>
        <p:blipFill>
          <a:blip r:embed="rId3"/>
          <a:stretch>
            <a:fillRect/>
          </a:stretch>
        </p:blipFill>
        <p:spPr>
          <a:xfrm>
            <a:off x="8610600" y="1969026"/>
            <a:ext cx="3338317" cy="712301"/>
          </a:xfrm>
          <a:prstGeom prst="rect">
            <a:avLst/>
          </a:prstGeom>
        </p:spPr>
      </p:pic>
      <p:pic>
        <p:nvPicPr>
          <p:cNvPr id="17" name="Picture 16">
            <a:extLst>
              <a:ext uri="{FF2B5EF4-FFF2-40B4-BE49-F238E27FC236}">
                <a16:creationId xmlns:a16="http://schemas.microsoft.com/office/drawing/2014/main" id="{4C267CAC-8D16-4CD4-B098-AE6D0DDA301B}"/>
              </a:ext>
            </a:extLst>
          </p:cNvPr>
          <p:cNvPicPr>
            <a:picLocks noChangeAspect="1"/>
          </p:cNvPicPr>
          <p:nvPr/>
        </p:nvPicPr>
        <p:blipFill>
          <a:blip r:embed="rId4"/>
          <a:stretch>
            <a:fillRect/>
          </a:stretch>
        </p:blipFill>
        <p:spPr>
          <a:xfrm>
            <a:off x="9515377" y="5175774"/>
            <a:ext cx="1528762" cy="1001189"/>
          </a:xfrm>
          <a:prstGeom prst="rect">
            <a:avLst/>
          </a:prstGeom>
        </p:spPr>
      </p:pic>
    </p:spTree>
    <p:extLst>
      <p:ext uri="{BB962C8B-B14F-4D97-AF65-F5344CB8AC3E}">
        <p14:creationId xmlns:p14="http://schemas.microsoft.com/office/powerpoint/2010/main" val="65797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9E63-8BE4-4D29-BC41-5B845466EC00}"/>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E04985BE-A606-4819-9FDC-C0FDFD488000}"/>
              </a:ext>
            </a:extLst>
          </p:cNvPr>
          <p:cNvSpPr>
            <a:spLocks noGrp="1"/>
          </p:cNvSpPr>
          <p:nvPr>
            <p:ph idx="1"/>
          </p:nvPr>
        </p:nvSpPr>
        <p:spPr/>
        <p:txBody>
          <a:bodyPr/>
          <a:lstStyle/>
          <a:p>
            <a:pPr>
              <a:buFontTx/>
              <a:buChar char="-"/>
            </a:pPr>
            <a:r>
              <a:rPr lang="en-US" dirty="0"/>
              <a:t>Cold start problem</a:t>
            </a:r>
          </a:p>
          <a:p>
            <a:pPr lvl="1">
              <a:buFontTx/>
              <a:buChar char="-"/>
            </a:pPr>
            <a:r>
              <a:rPr lang="en-US" dirty="0"/>
              <a:t>Regression fails if the model has no historic data points to learn from</a:t>
            </a:r>
          </a:p>
          <a:p>
            <a:pPr lvl="1">
              <a:buFontTx/>
              <a:buChar char="-"/>
            </a:pPr>
            <a:r>
              <a:rPr lang="en-US" dirty="0"/>
              <a:t>Use market research about potential market for a completely new product</a:t>
            </a:r>
          </a:p>
          <a:p>
            <a:pPr lvl="1">
              <a:buFontTx/>
              <a:buChar char="-"/>
            </a:pPr>
            <a:r>
              <a:rPr lang="en-US" dirty="0"/>
              <a:t>Or use sales information of similar products from competitors</a:t>
            </a:r>
          </a:p>
          <a:p>
            <a:pPr lvl="1">
              <a:buFontTx/>
              <a:buChar char="-"/>
            </a:pPr>
            <a:endParaRPr lang="en-US" dirty="0"/>
          </a:p>
          <a:p>
            <a:pPr lvl="1">
              <a:buFontTx/>
              <a:buChar char="-"/>
            </a:pPr>
            <a:endParaRPr lang="en-US" dirty="0"/>
          </a:p>
          <a:p>
            <a:pPr>
              <a:buFontTx/>
              <a:buChar char="-"/>
            </a:pPr>
            <a:r>
              <a:rPr lang="en-US" dirty="0"/>
              <a:t>Building confidence with stakeholders</a:t>
            </a:r>
          </a:p>
          <a:p>
            <a:pPr lvl="1">
              <a:buFontTx/>
              <a:buChar char="-"/>
            </a:pPr>
            <a:r>
              <a:rPr lang="en-US" dirty="0"/>
              <a:t>Good to show top N most similar articles alongside model prediction</a:t>
            </a:r>
          </a:p>
        </p:txBody>
      </p:sp>
      <p:sp>
        <p:nvSpPr>
          <p:cNvPr id="4" name="Slide Number Placeholder 3">
            <a:extLst>
              <a:ext uri="{FF2B5EF4-FFF2-40B4-BE49-F238E27FC236}">
                <a16:creationId xmlns:a16="http://schemas.microsoft.com/office/drawing/2014/main" id="{54D9AA42-961D-4A4D-B422-79941DEC8553}"/>
              </a:ext>
            </a:extLst>
          </p:cNvPr>
          <p:cNvSpPr>
            <a:spLocks noGrp="1"/>
          </p:cNvSpPr>
          <p:nvPr>
            <p:ph type="sldNum" sz="quarter" idx="12"/>
          </p:nvPr>
        </p:nvSpPr>
        <p:spPr/>
        <p:txBody>
          <a:bodyPr/>
          <a:lstStyle/>
          <a:p>
            <a:fld id="{B287C1E2-15EC-4602-BC04-7BC0119327AA}" type="slidenum">
              <a:rPr lang="en-US" smtClean="0"/>
              <a:t>8</a:t>
            </a:fld>
            <a:endParaRPr lang="en-US" dirty="0"/>
          </a:p>
        </p:txBody>
      </p:sp>
      <p:pic>
        <p:nvPicPr>
          <p:cNvPr id="6" name="Picture 5">
            <a:extLst>
              <a:ext uri="{FF2B5EF4-FFF2-40B4-BE49-F238E27FC236}">
                <a16:creationId xmlns:a16="http://schemas.microsoft.com/office/drawing/2014/main" id="{98E39149-0F01-49F4-9A0A-5347AAC80F8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9734550" y="3194712"/>
            <a:ext cx="1557338" cy="725750"/>
          </a:xfrm>
          <a:prstGeom prst="rect">
            <a:avLst/>
          </a:prstGeom>
        </p:spPr>
      </p:pic>
      <p:pic>
        <p:nvPicPr>
          <p:cNvPr id="8" name="Picture 7">
            <a:extLst>
              <a:ext uri="{FF2B5EF4-FFF2-40B4-BE49-F238E27FC236}">
                <a16:creationId xmlns:a16="http://schemas.microsoft.com/office/drawing/2014/main" id="{9C71AE42-DA0C-481B-863A-2459BF68C348}"/>
              </a:ext>
            </a:extLst>
          </p:cNvPr>
          <p:cNvPicPr>
            <a:picLocks noChangeAspect="1"/>
          </p:cNvPicPr>
          <p:nvPr/>
        </p:nvPicPr>
        <p:blipFill>
          <a:blip r:embed="rId5"/>
          <a:stretch>
            <a:fillRect/>
          </a:stretch>
        </p:blipFill>
        <p:spPr>
          <a:xfrm>
            <a:off x="10044113" y="5240215"/>
            <a:ext cx="1066800" cy="868485"/>
          </a:xfrm>
          <a:prstGeom prst="rect">
            <a:avLst/>
          </a:prstGeom>
        </p:spPr>
      </p:pic>
    </p:spTree>
    <p:extLst>
      <p:ext uri="{BB962C8B-B14F-4D97-AF65-F5344CB8AC3E}">
        <p14:creationId xmlns:p14="http://schemas.microsoft.com/office/powerpoint/2010/main" val="190600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2022-C969-4F79-B765-3A332D5D9456}"/>
              </a:ext>
            </a:extLst>
          </p:cNvPr>
          <p:cNvSpPr>
            <a:spLocks noGrp="1"/>
          </p:cNvSpPr>
          <p:nvPr>
            <p:ph type="title"/>
          </p:nvPr>
        </p:nvSpPr>
        <p:spPr/>
        <p:txBody>
          <a:bodyPr/>
          <a:lstStyle/>
          <a:p>
            <a:r>
              <a:rPr lang="en-US" dirty="0"/>
              <a:t>Regression model limitations</a:t>
            </a:r>
          </a:p>
        </p:txBody>
      </p:sp>
      <p:sp>
        <p:nvSpPr>
          <p:cNvPr id="3" name="Content Placeholder 2">
            <a:extLst>
              <a:ext uri="{FF2B5EF4-FFF2-40B4-BE49-F238E27FC236}">
                <a16:creationId xmlns:a16="http://schemas.microsoft.com/office/drawing/2014/main" id="{8CB61761-3E73-416A-96BF-B4FEF5441981}"/>
              </a:ext>
            </a:extLst>
          </p:cNvPr>
          <p:cNvSpPr>
            <a:spLocks noGrp="1"/>
          </p:cNvSpPr>
          <p:nvPr>
            <p:ph idx="1"/>
          </p:nvPr>
        </p:nvSpPr>
        <p:spPr/>
        <p:txBody>
          <a:bodyPr>
            <a:normAutofit/>
          </a:bodyPr>
          <a:lstStyle/>
          <a:p>
            <a:r>
              <a:rPr lang="en-US" dirty="0"/>
              <a:t>Fails for completely new article</a:t>
            </a:r>
          </a:p>
          <a:p>
            <a:r>
              <a:rPr lang="en-US" dirty="0"/>
              <a:t>Cannot be used as-is if macro factors change in test period</a:t>
            </a:r>
          </a:p>
          <a:p>
            <a:pPr lvl="1"/>
            <a:r>
              <a:rPr lang="en-US" dirty="0"/>
              <a:t>Needs to be adjusted for black swan events like COVID-19</a:t>
            </a:r>
          </a:p>
          <a:p>
            <a:pPr lvl="1"/>
            <a:r>
              <a:rPr lang="en-US" dirty="0"/>
              <a:t>Not reliable if there are any website display changes or changes in marketing strategy in the launch period</a:t>
            </a:r>
          </a:p>
          <a:p>
            <a:pPr lvl="1"/>
            <a:r>
              <a:rPr lang="en-US" dirty="0"/>
              <a:t>Not reliable if there are other product launches or ongoing events in parallel on the website</a:t>
            </a:r>
          </a:p>
          <a:p>
            <a:pPr lvl="1"/>
            <a:r>
              <a:rPr lang="en-US" dirty="0"/>
              <a:t>Does not take into account the cannibalization effects (both on the new products, and by the new products)</a:t>
            </a:r>
          </a:p>
          <a:p>
            <a:pPr lvl="1"/>
            <a:r>
              <a:rPr lang="en-US" dirty="0"/>
              <a:t>Does not take into account rising and falling trends on its own</a:t>
            </a:r>
          </a:p>
        </p:txBody>
      </p:sp>
      <p:sp>
        <p:nvSpPr>
          <p:cNvPr id="4" name="Slide Number Placeholder 3">
            <a:extLst>
              <a:ext uri="{FF2B5EF4-FFF2-40B4-BE49-F238E27FC236}">
                <a16:creationId xmlns:a16="http://schemas.microsoft.com/office/drawing/2014/main" id="{118B71B7-D1A0-43D6-975C-BEAE848BEBB1}"/>
              </a:ext>
            </a:extLst>
          </p:cNvPr>
          <p:cNvSpPr>
            <a:spLocks noGrp="1"/>
          </p:cNvSpPr>
          <p:nvPr>
            <p:ph type="sldNum" sz="quarter" idx="12"/>
          </p:nvPr>
        </p:nvSpPr>
        <p:spPr/>
        <p:txBody>
          <a:bodyPr/>
          <a:lstStyle/>
          <a:p>
            <a:fld id="{B287C1E2-15EC-4602-BC04-7BC0119327AA}" type="slidenum">
              <a:rPr lang="en-US" smtClean="0"/>
              <a:t>9</a:t>
            </a:fld>
            <a:endParaRPr lang="en-US" dirty="0"/>
          </a:p>
        </p:txBody>
      </p:sp>
      <p:pic>
        <p:nvPicPr>
          <p:cNvPr id="5" name="Picture 4">
            <a:extLst>
              <a:ext uri="{FF2B5EF4-FFF2-40B4-BE49-F238E27FC236}">
                <a16:creationId xmlns:a16="http://schemas.microsoft.com/office/drawing/2014/main" id="{DF8137F7-855D-4C4C-8692-4C36F308676A}"/>
              </a:ext>
            </a:extLst>
          </p:cNvPr>
          <p:cNvPicPr>
            <a:picLocks noChangeAspect="1"/>
          </p:cNvPicPr>
          <p:nvPr/>
        </p:nvPicPr>
        <p:blipFill>
          <a:blip r:embed="rId3"/>
          <a:stretch>
            <a:fillRect/>
          </a:stretch>
        </p:blipFill>
        <p:spPr>
          <a:xfrm>
            <a:off x="10642416" y="4546601"/>
            <a:ext cx="709612" cy="709612"/>
          </a:xfrm>
          <a:prstGeom prst="rect">
            <a:avLst/>
          </a:prstGeom>
        </p:spPr>
      </p:pic>
      <p:pic>
        <p:nvPicPr>
          <p:cNvPr id="7" name="Picture 6">
            <a:extLst>
              <a:ext uri="{FF2B5EF4-FFF2-40B4-BE49-F238E27FC236}">
                <a16:creationId xmlns:a16="http://schemas.microsoft.com/office/drawing/2014/main" id="{2009DACC-1663-4988-B2A2-4A5CDBF102F7}"/>
              </a:ext>
            </a:extLst>
          </p:cNvPr>
          <p:cNvPicPr>
            <a:picLocks noChangeAspect="1"/>
          </p:cNvPicPr>
          <p:nvPr/>
        </p:nvPicPr>
        <p:blipFill>
          <a:blip r:embed="rId4"/>
          <a:stretch>
            <a:fillRect/>
          </a:stretch>
        </p:blipFill>
        <p:spPr>
          <a:xfrm>
            <a:off x="8015287" y="5740400"/>
            <a:ext cx="1190625" cy="571500"/>
          </a:xfrm>
          <a:prstGeom prst="rect">
            <a:avLst/>
          </a:prstGeom>
        </p:spPr>
      </p:pic>
    </p:spTree>
    <p:extLst>
      <p:ext uri="{BB962C8B-B14F-4D97-AF65-F5344CB8AC3E}">
        <p14:creationId xmlns:p14="http://schemas.microsoft.com/office/powerpoint/2010/main" val="273710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1566</Words>
  <Application>Microsoft Office PowerPoint</Application>
  <PresentationFormat>Widescreen</PresentationFormat>
  <Paragraphs>212</Paragraphs>
  <Slides>21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The Brand</vt:lpstr>
      <vt:lpstr>Agenda</vt:lpstr>
      <vt:lpstr>Context</vt:lpstr>
      <vt:lpstr>Objective</vt:lpstr>
      <vt:lpstr>Given data</vt:lpstr>
      <vt:lpstr>Problem formulation</vt:lpstr>
      <vt:lpstr>Problem formulation</vt:lpstr>
      <vt:lpstr>Problem formulation</vt:lpstr>
      <vt:lpstr>Regression model limitations</vt:lpstr>
      <vt:lpstr>Model evaluation</vt:lpstr>
      <vt:lpstr>North star solution - NPD suite</vt:lpstr>
      <vt:lpstr>Building the model</vt:lpstr>
      <vt:lpstr>Data Cleansing</vt:lpstr>
      <vt:lpstr>Feature selection</vt:lpstr>
      <vt:lpstr>Desired feature engineering</vt:lpstr>
      <vt:lpstr>Desired feature engineering</vt:lpstr>
      <vt:lpstr>Categorical encoding</vt:lpstr>
      <vt:lpstr>Modeling</vt:lpstr>
      <vt:lpstr>Random Forest vs Gradient Boosting Regressor</vt:lpstr>
      <vt:lpstr>Model Tuning</vt:lpstr>
      <vt:lpstr>Good-to-have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Brand</dc:title>
  <dc:creator>garima.jain_xomnia.com#EXT#@adidasgroup.onmicrosoft.com</dc:creator>
  <cp:lastModifiedBy>Garima Jain</cp:lastModifiedBy>
  <cp:revision>3</cp:revision>
  <dcterms:created xsi:type="dcterms:W3CDTF">2021-11-14T13:42:27Z</dcterms:created>
  <dcterms:modified xsi:type="dcterms:W3CDTF">2021-11-14T18:08:43Z</dcterms:modified>
</cp:coreProperties>
</file>