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6" r:id="rId2"/>
    <p:sldId id="257"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3A22E1-1AB8-4569-AB5F-B40BD11CBAAE}"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54E29-E2B9-4CE2-B992-A1266B83BF70}" type="slidenum">
              <a:rPr lang="en-US" smtClean="0"/>
              <a:t>‹#›</a:t>
            </a:fld>
            <a:endParaRPr lang="en-US"/>
          </a:p>
        </p:txBody>
      </p:sp>
    </p:spTree>
    <p:extLst>
      <p:ext uri="{BB962C8B-B14F-4D97-AF65-F5344CB8AC3E}">
        <p14:creationId xmlns:p14="http://schemas.microsoft.com/office/powerpoint/2010/main" val="2886051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3A22E1-1AB8-4569-AB5F-B40BD11CBAAE}"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54E29-E2B9-4CE2-B992-A1266B83BF70}" type="slidenum">
              <a:rPr lang="en-US" smtClean="0"/>
              <a:t>‹#›</a:t>
            </a:fld>
            <a:endParaRPr lang="en-US"/>
          </a:p>
        </p:txBody>
      </p:sp>
    </p:spTree>
    <p:extLst>
      <p:ext uri="{BB962C8B-B14F-4D97-AF65-F5344CB8AC3E}">
        <p14:creationId xmlns:p14="http://schemas.microsoft.com/office/powerpoint/2010/main" val="2929343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3A22E1-1AB8-4569-AB5F-B40BD11CBAAE}"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54E29-E2B9-4CE2-B992-A1266B83BF70}" type="slidenum">
              <a:rPr lang="en-US" smtClean="0"/>
              <a:t>‹#›</a:t>
            </a:fld>
            <a:endParaRPr lang="en-US"/>
          </a:p>
        </p:txBody>
      </p:sp>
    </p:spTree>
    <p:extLst>
      <p:ext uri="{BB962C8B-B14F-4D97-AF65-F5344CB8AC3E}">
        <p14:creationId xmlns:p14="http://schemas.microsoft.com/office/powerpoint/2010/main" val="3382896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3A22E1-1AB8-4569-AB5F-B40BD11CBAAE}"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54E29-E2B9-4CE2-B992-A1266B83BF70}" type="slidenum">
              <a:rPr lang="en-US" smtClean="0"/>
              <a:t>‹#›</a:t>
            </a:fld>
            <a:endParaRPr lang="en-US"/>
          </a:p>
        </p:txBody>
      </p:sp>
    </p:spTree>
    <p:extLst>
      <p:ext uri="{BB962C8B-B14F-4D97-AF65-F5344CB8AC3E}">
        <p14:creationId xmlns:p14="http://schemas.microsoft.com/office/powerpoint/2010/main" val="589475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3A22E1-1AB8-4569-AB5F-B40BD11CBAAE}"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54E29-E2B9-4CE2-B992-A1266B83BF70}" type="slidenum">
              <a:rPr lang="en-US" smtClean="0"/>
              <a:t>‹#›</a:t>
            </a:fld>
            <a:endParaRPr lang="en-US"/>
          </a:p>
        </p:txBody>
      </p:sp>
    </p:spTree>
    <p:extLst>
      <p:ext uri="{BB962C8B-B14F-4D97-AF65-F5344CB8AC3E}">
        <p14:creationId xmlns:p14="http://schemas.microsoft.com/office/powerpoint/2010/main" val="3028819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3A22E1-1AB8-4569-AB5F-B40BD11CBAAE}" type="datetimeFigureOut">
              <a:rPr lang="en-US" smtClean="0"/>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54E29-E2B9-4CE2-B992-A1266B83BF70}" type="slidenum">
              <a:rPr lang="en-US" smtClean="0"/>
              <a:t>‹#›</a:t>
            </a:fld>
            <a:endParaRPr lang="en-US"/>
          </a:p>
        </p:txBody>
      </p:sp>
    </p:spTree>
    <p:extLst>
      <p:ext uri="{BB962C8B-B14F-4D97-AF65-F5344CB8AC3E}">
        <p14:creationId xmlns:p14="http://schemas.microsoft.com/office/powerpoint/2010/main" val="1025143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3A22E1-1AB8-4569-AB5F-B40BD11CBAAE}" type="datetimeFigureOut">
              <a:rPr lang="en-US" smtClean="0"/>
              <a:t>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954E29-E2B9-4CE2-B992-A1266B83BF70}" type="slidenum">
              <a:rPr lang="en-US" smtClean="0"/>
              <a:t>‹#›</a:t>
            </a:fld>
            <a:endParaRPr lang="en-US"/>
          </a:p>
        </p:txBody>
      </p:sp>
    </p:spTree>
    <p:extLst>
      <p:ext uri="{BB962C8B-B14F-4D97-AF65-F5344CB8AC3E}">
        <p14:creationId xmlns:p14="http://schemas.microsoft.com/office/powerpoint/2010/main" val="1298019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3A22E1-1AB8-4569-AB5F-B40BD11CBAAE}" type="datetimeFigureOut">
              <a:rPr lang="en-US" smtClean="0"/>
              <a:t>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954E29-E2B9-4CE2-B992-A1266B83BF70}" type="slidenum">
              <a:rPr lang="en-US" smtClean="0"/>
              <a:t>‹#›</a:t>
            </a:fld>
            <a:endParaRPr lang="en-US"/>
          </a:p>
        </p:txBody>
      </p:sp>
    </p:spTree>
    <p:extLst>
      <p:ext uri="{BB962C8B-B14F-4D97-AF65-F5344CB8AC3E}">
        <p14:creationId xmlns:p14="http://schemas.microsoft.com/office/powerpoint/2010/main" val="299722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3A22E1-1AB8-4569-AB5F-B40BD11CBAAE}" type="datetimeFigureOut">
              <a:rPr lang="en-US" smtClean="0"/>
              <a:t>2/15/2021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954E29-E2B9-4CE2-B992-A1266B83BF70}" type="slidenum">
              <a:rPr lang="en-US" smtClean="0"/>
              <a:t>‹#›</a:t>
            </a:fld>
            <a:endParaRPr lang="en-US"/>
          </a:p>
        </p:txBody>
      </p:sp>
    </p:spTree>
    <p:extLst>
      <p:ext uri="{BB962C8B-B14F-4D97-AF65-F5344CB8AC3E}">
        <p14:creationId xmlns:p14="http://schemas.microsoft.com/office/powerpoint/2010/main" val="13811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3A22E1-1AB8-4569-AB5F-B40BD11CBAAE}" type="datetimeFigureOut">
              <a:rPr lang="en-US" smtClean="0"/>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54E29-E2B9-4CE2-B992-A1266B83BF70}" type="slidenum">
              <a:rPr lang="en-US" smtClean="0"/>
              <a:t>‹#›</a:t>
            </a:fld>
            <a:endParaRPr lang="en-US"/>
          </a:p>
        </p:txBody>
      </p:sp>
    </p:spTree>
    <p:extLst>
      <p:ext uri="{BB962C8B-B14F-4D97-AF65-F5344CB8AC3E}">
        <p14:creationId xmlns:p14="http://schemas.microsoft.com/office/powerpoint/2010/main" val="1978106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3A22E1-1AB8-4569-AB5F-B40BD11CBAAE}" type="datetimeFigureOut">
              <a:rPr lang="en-US" smtClean="0"/>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54E29-E2B9-4CE2-B992-A1266B83BF70}" type="slidenum">
              <a:rPr lang="en-US" smtClean="0"/>
              <a:t>‹#›</a:t>
            </a:fld>
            <a:endParaRPr lang="en-US"/>
          </a:p>
        </p:txBody>
      </p:sp>
    </p:spTree>
    <p:extLst>
      <p:ext uri="{BB962C8B-B14F-4D97-AF65-F5344CB8AC3E}">
        <p14:creationId xmlns:p14="http://schemas.microsoft.com/office/powerpoint/2010/main" val="419722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3A22E1-1AB8-4569-AB5F-B40BD11CBAAE}" type="datetimeFigureOut">
              <a:rPr lang="en-US" smtClean="0"/>
              <a:t>2/15/2021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954E29-E2B9-4CE2-B992-A1266B83BF70}" type="slidenum">
              <a:rPr lang="en-US" smtClean="0"/>
              <a:t>‹#›</a:t>
            </a:fld>
            <a:endParaRPr lang="en-US"/>
          </a:p>
        </p:txBody>
      </p:sp>
    </p:spTree>
    <p:extLst>
      <p:ext uri="{BB962C8B-B14F-4D97-AF65-F5344CB8AC3E}">
        <p14:creationId xmlns:p14="http://schemas.microsoft.com/office/powerpoint/2010/main" val="134921690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CAE-05BF-44F2-9F34-480B36A36815}"/>
              </a:ext>
            </a:extLst>
          </p:cNvPr>
          <p:cNvSpPr>
            <a:spLocks noGrp="1"/>
          </p:cNvSpPr>
          <p:nvPr>
            <p:ph type="title"/>
          </p:nvPr>
        </p:nvSpPr>
        <p:spPr>
          <a:xfrm>
            <a:off x="804672" y="962246"/>
            <a:ext cx="6437700" cy="2611967"/>
          </a:xfrm>
        </p:spPr>
        <p:txBody>
          <a:bodyPr vert="horz" lIns="91440" tIns="45720" rIns="91440" bIns="45720" rtlCol="0" anchor="b">
            <a:normAutofit/>
          </a:bodyPr>
          <a:lstStyle/>
          <a:p>
            <a:r>
              <a:rPr lang="en-US" sz="5400" kern="1200">
                <a:solidFill>
                  <a:schemeClr val="tx1"/>
                </a:solidFill>
                <a:latin typeface="+mj-lt"/>
                <a:ea typeface="+mj-ea"/>
                <a:cs typeface="+mj-cs"/>
              </a:rPr>
              <a:t>55 Superbowl Predictions</a:t>
            </a:r>
          </a:p>
        </p:txBody>
      </p:sp>
      <p:sp>
        <p:nvSpPr>
          <p:cNvPr id="3" name="Subtitle 2">
            <a:extLst>
              <a:ext uri="{FF2B5EF4-FFF2-40B4-BE49-F238E27FC236}">
                <a16:creationId xmlns:a16="http://schemas.microsoft.com/office/drawing/2014/main" id="{8D23CEB4-68C3-4DF8-8FE7-F78C64146F43}"/>
              </a:ext>
            </a:extLst>
          </p:cNvPr>
          <p:cNvSpPr>
            <a:spLocks noGrp="1"/>
          </p:cNvSpPr>
          <p:nvPr>
            <p:ph idx="1"/>
          </p:nvPr>
        </p:nvSpPr>
        <p:spPr>
          <a:xfrm>
            <a:off x="804672" y="3719618"/>
            <a:ext cx="4167376" cy="1155525"/>
          </a:xfrm>
        </p:spPr>
        <p:txBody>
          <a:bodyPr vert="horz" lIns="91440" tIns="45720" rIns="91440" bIns="45720" rtlCol="0" anchor="t">
            <a:normAutofit/>
          </a:bodyPr>
          <a:lstStyle/>
          <a:p>
            <a:pPr marL="0" indent="0">
              <a:buNone/>
            </a:pPr>
            <a:r>
              <a:rPr lang="en-US" sz="2000" kern="1200" dirty="0">
                <a:solidFill>
                  <a:schemeClr val="tx1"/>
                </a:solidFill>
                <a:latin typeface="+mn-lt"/>
                <a:ea typeface="+mn-ea"/>
                <a:cs typeface="+mn-cs"/>
              </a:rPr>
              <a:t>Garima Sharma</a:t>
            </a:r>
          </a:p>
        </p:txBody>
      </p:sp>
    </p:spTree>
    <p:extLst>
      <p:ext uri="{BB962C8B-B14F-4D97-AF65-F5344CB8AC3E}">
        <p14:creationId xmlns:p14="http://schemas.microsoft.com/office/powerpoint/2010/main" val="126637613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24851-B846-4550-8724-86FF1655AA7A}"/>
              </a:ext>
            </a:extLst>
          </p:cNvPr>
          <p:cNvSpPr>
            <a:spLocks noGrp="1"/>
          </p:cNvSpPr>
          <p:nvPr>
            <p:ph type="title"/>
          </p:nvPr>
        </p:nvSpPr>
        <p:spPr>
          <a:xfrm>
            <a:off x="0" y="1"/>
            <a:ext cx="12191999" cy="952500"/>
          </a:xfrm>
        </p:spPr>
        <p:txBody>
          <a:bodyPr>
            <a:normAutofit/>
          </a:bodyPr>
          <a:lstStyle/>
          <a:p>
            <a:pPr algn="ctr"/>
            <a:r>
              <a:rPr lang="en-US" b="1" dirty="0"/>
              <a:t>Data and Modeling Process</a:t>
            </a:r>
            <a:endParaRPr lang="en-US" dirty="0"/>
          </a:p>
        </p:txBody>
      </p:sp>
      <p:sp>
        <p:nvSpPr>
          <p:cNvPr id="14" name="Arrow: Right 13">
            <a:extLst>
              <a:ext uri="{FF2B5EF4-FFF2-40B4-BE49-F238E27FC236}">
                <a16:creationId xmlns:a16="http://schemas.microsoft.com/office/drawing/2014/main" id="{3FA7BA24-B491-4D59-B622-4A929F45B6BB}"/>
              </a:ext>
            </a:extLst>
          </p:cNvPr>
          <p:cNvSpPr/>
          <p:nvPr/>
        </p:nvSpPr>
        <p:spPr>
          <a:xfrm>
            <a:off x="2514600" y="2105025"/>
            <a:ext cx="504825" cy="333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98C79A4D-EB03-4848-B175-980E9F252DEF}"/>
              </a:ext>
            </a:extLst>
          </p:cNvPr>
          <p:cNvSpPr/>
          <p:nvPr/>
        </p:nvSpPr>
        <p:spPr>
          <a:xfrm>
            <a:off x="8886825" y="2105025"/>
            <a:ext cx="504825" cy="333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0D75EBEA-CB02-4192-AAB5-07FFB4C62787}"/>
              </a:ext>
            </a:extLst>
          </p:cNvPr>
          <p:cNvSpPr/>
          <p:nvPr/>
        </p:nvSpPr>
        <p:spPr>
          <a:xfrm>
            <a:off x="5495925" y="2095500"/>
            <a:ext cx="504825" cy="333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BF30E6D-C873-4E95-936D-640919BE658C}"/>
              </a:ext>
            </a:extLst>
          </p:cNvPr>
          <p:cNvSpPr txBox="1"/>
          <p:nvPr/>
        </p:nvSpPr>
        <p:spPr>
          <a:xfrm>
            <a:off x="95250" y="1609725"/>
            <a:ext cx="2390775" cy="3416320"/>
          </a:xfrm>
          <a:prstGeom prst="rect">
            <a:avLst/>
          </a:prstGeom>
          <a:noFill/>
        </p:spPr>
        <p:txBody>
          <a:bodyPr wrap="square" rtlCol="0">
            <a:spAutoFit/>
          </a:bodyPr>
          <a:lstStyle/>
          <a:p>
            <a:r>
              <a:rPr lang="en-US" dirty="0"/>
              <a:t>Data sets were sourced from ESPN, Fortune, </a:t>
            </a:r>
            <a:r>
              <a:rPr lang="en-US" dirty="0" err="1"/>
              <a:t>ProFootball</a:t>
            </a:r>
            <a:r>
              <a:rPr lang="en-US" dirty="0"/>
              <a:t>, and other online sources.</a:t>
            </a:r>
          </a:p>
          <a:p>
            <a:r>
              <a:rPr lang="en-US" dirty="0"/>
              <a:t>The main data set consisted of the 2020 season NFL data including Team, Opponent, 15 variables of interest (score, rushing vs passing yards, turnovers, etc.). </a:t>
            </a:r>
          </a:p>
        </p:txBody>
      </p:sp>
      <p:sp>
        <p:nvSpPr>
          <p:cNvPr id="18" name="TextBox 17">
            <a:extLst>
              <a:ext uri="{FF2B5EF4-FFF2-40B4-BE49-F238E27FC236}">
                <a16:creationId xmlns:a16="http://schemas.microsoft.com/office/drawing/2014/main" id="{FCA5ABC9-2AA7-4965-9FB1-281AF4299FBF}"/>
              </a:ext>
            </a:extLst>
          </p:cNvPr>
          <p:cNvSpPr txBox="1"/>
          <p:nvPr/>
        </p:nvSpPr>
        <p:spPr>
          <a:xfrm>
            <a:off x="3157537" y="1614873"/>
            <a:ext cx="2371725" cy="4247317"/>
          </a:xfrm>
          <a:prstGeom prst="rect">
            <a:avLst/>
          </a:prstGeom>
          <a:noFill/>
        </p:spPr>
        <p:txBody>
          <a:bodyPr wrap="square" rtlCol="0">
            <a:spAutoFit/>
          </a:bodyPr>
          <a:lstStyle/>
          <a:p>
            <a:r>
              <a:rPr lang="en-US" dirty="0"/>
              <a:t>Data was sanitized, manipulated, and reviewed for completeness in R. Data frames were created as needed throughout R program.</a:t>
            </a:r>
          </a:p>
          <a:p>
            <a:r>
              <a:rPr lang="en-US" dirty="0"/>
              <a:t>Data points were imputed from the primary data set, growing the number of variables from 15 to 24, including net metrics, home vs away metrics, etc.</a:t>
            </a:r>
          </a:p>
        </p:txBody>
      </p:sp>
      <p:sp>
        <p:nvSpPr>
          <p:cNvPr id="19" name="TextBox 18">
            <a:extLst>
              <a:ext uri="{FF2B5EF4-FFF2-40B4-BE49-F238E27FC236}">
                <a16:creationId xmlns:a16="http://schemas.microsoft.com/office/drawing/2014/main" id="{265EB230-12D9-4B6B-9200-308E9B60E030}"/>
              </a:ext>
            </a:extLst>
          </p:cNvPr>
          <p:cNvSpPr txBox="1"/>
          <p:nvPr/>
        </p:nvSpPr>
        <p:spPr>
          <a:xfrm>
            <a:off x="6286500" y="1581150"/>
            <a:ext cx="2557465" cy="1754326"/>
          </a:xfrm>
          <a:prstGeom prst="rect">
            <a:avLst/>
          </a:prstGeom>
          <a:noFill/>
        </p:spPr>
        <p:txBody>
          <a:bodyPr wrap="square" rtlCol="0">
            <a:spAutoFit/>
          </a:bodyPr>
          <a:lstStyle/>
          <a:p>
            <a:r>
              <a:rPr lang="en-US" dirty="0"/>
              <a:t>Poisson Regression used to predict the scores and created a simulation function in R to predict the probabilities of those scores</a:t>
            </a:r>
          </a:p>
        </p:txBody>
      </p:sp>
      <p:sp>
        <p:nvSpPr>
          <p:cNvPr id="22" name="TextBox 21">
            <a:extLst>
              <a:ext uri="{FF2B5EF4-FFF2-40B4-BE49-F238E27FC236}">
                <a16:creationId xmlns:a16="http://schemas.microsoft.com/office/drawing/2014/main" id="{92B5BB16-BBD5-481D-829F-48C0100042FA}"/>
              </a:ext>
            </a:extLst>
          </p:cNvPr>
          <p:cNvSpPr txBox="1"/>
          <p:nvPr/>
        </p:nvSpPr>
        <p:spPr>
          <a:xfrm>
            <a:off x="9596435" y="1595824"/>
            <a:ext cx="2366963" cy="2862322"/>
          </a:xfrm>
          <a:prstGeom prst="rect">
            <a:avLst/>
          </a:prstGeom>
          <a:noFill/>
        </p:spPr>
        <p:txBody>
          <a:bodyPr wrap="square" rtlCol="0">
            <a:spAutoFit/>
          </a:bodyPr>
          <a:lstStyle/>
          <a:p>
            <a:r>
              <a:rPr lang="en-US" dirty="0"/>
              <a:t>The Tampa Bay Buccaneers are better scorers will score 29 points with 55% probability of winning</a:t>
            </a:r>
          </a:p>
          <a:p>
            <a:r>
              <a:rPr lang="en-US" dirty="0"/>
              <a:t>The Kansas City Chiefs will score 27 points with 38% probability of winning. The probability of tie is 5%</a:t>
            </a:r>
          </a:p>
        </p:txBody>
      </p:sp>
      <p:sp>
        <p:nvSpPr>
          <p:cNvPr id="23" name="Rectangle 22">
            <a:extLst>
              <a:ext uri="{FF2B5EF4-FFF2-40B4-BE49-F238E27FC236}">
                <a16:creationId xmlns:a16="http://schemas.microsoft.com/office/drawing/2014/main" id="{09E488AC-D13F-4FE2-891C-8257BF993149}"/>
              </a:ext>
            </a:extLst>
          </p:cNvPr>
          <p:cNvSpPr/>
          <p:nvPr/>
        </p:nvSpPr>
        <p:spPr>
          <a:xfrm>
            <a:off x="104775" y="1219200"/>
            <a:ext cx="2366962" cy="390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Collection</a:t>
            </a:r>
          </a:p>
        </p:txBody>
      </p:sp>
      <p:sp>
        <p:nvSpPr>
          <p:cNvPr id="24" name="Rectangle 23">
            <a:extLst>
              <a:ext uri="{FF2B5EF4-FFF2-40B4-BE49-F238E27FC236}">
                <a16:creationId xmlns:a16="http://schemas.microsoft.com/office/drawing/2014/main" id="{04E3FD01-F857-4EF1-99F8-C3E43F18EC5F}"/>
              </a:ext>
            </a:extLst>
          </p:cNvPr>
          <p:cNvSpPr/>
          <p:nvPr/>
        </p:nvSpPr>
        <p:spPr>
          <a:xfrm>
            <a:off x="3162300" y="1219199"/>
            <a:ext cx="2366962" cy="390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Manipulation</a:t>
            </a:r>
          </a:p>
        </p:txBody>
      </p:sp>
      <p:sp>
        <p:nvSpPr>
          <p:cNvPr id="25" name="Rectangle 24">
            <a:extLst>
              <a:ext uri="{FF2B5EF4-FFF2-40B4-BE49-F238E27FC236}">
                <a16:creationId xmlns:a16="http://schemas.microsoft.com/office/drawing/2014/main" id="{B2CC8931-5ACD-450D-B992-5ABCC24A9FAC}"/>
              </a:ext>
            </a:extLst>
          </p:cNvPr>
          <p:cNvSpPr/>
          <p:nvPr/>
        </p:nvSpPr>
        <p:spPr>
          <a:xfrm>
            <a:off x="6272211" y="1200149"/>
            <a:ext cx="2576514" cy="390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Modeling</a:t>
            </a:r>
          </a:p>
        </p:txBody>
      </p:sp>
      <p:sp>
        <p:nvSpPr>
          <p:cNvPr id="26" name="Rectangle 25">
            <a:extLst>
              <a:ext uri="{FF2B5EF4-FFF2-40B4-BE49-F238E27FC236}">
                <a16:creationId xmlns:a16="http://schemas.microsoft.com/office/drawing/2014/main" id="{F3B3A52A-AA50-47DF-80E6-3A0641578206}"/>
              </a:ext>
            </a:extLst>
          </p:cNvPr>
          <p:cNvSpPr/>
          <p:nvPr/>
        </p:nvSpPr>
        <p:spPr>
          <a:xfrm>
            <a:off x="9596437" y="1200149"/>
            <a:ext cx="2366962" cy="390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Conclusion</a:t>
            </a:r>
          </a:p>
        </p:txBody>
      </p:sp>
    </p:spTree>
    <p:extLst>
      <p:ext uri="{BB962C8B-B14F-4D97-AF65-F5344CB8AC3E}">
        <p14:creationId xmlns:p14="http://schemas.microsoft.com/office/powerpoint/2010/main" val="2452607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24851-B846-4550-8724-86FF1655AA7A}"/>
              </a:ext>
            </a:extLst>
          </p:cNvPr>
          <p:cNvSpPr>
            <a:spLocks noGrp="1"/>
          </p:cNvSpPr>
          <p:nvPr>
            <p:ph type="title"/>
          </p:nvPr>
        </p:nvSpPr>
        <p:spPr>
          <a:xfrm>
            <a:off x="0" y="1"/>
            <a:ext cx="12191999" cy="952500"/>
          </a:xfrm>
        </p:spPr>
        <p:txBody>
          <a:bodyPr>
            <a:normAutofit/>
          </a:bodyPr>
          <a:lstStyle/>
          <a:p>
            <a:pPr algn="ctr"/>
            <a:r>
              <a:rPr lang="en-US" b="1" dirty="0"/>
              <a:t>Model Selection</a:t>
            </a:r>
            <a:endParaRPr lang="en-US" dirty="0"/>
          </a:p>
        </p:txBody>
      </p:sp>
      <p:sp>
        <p:nvSpPr>
          <p:cNvPr id="31" name="TextBox 30">
            <a:extLst>
              <a:ext uri="{FF2B5EF4-FFF2-40B4-BE49-F238E27FC236}">
                <a16:creationId xmlns:a16="http://schemas.microsoft.com/office/drawing/2014/main" id="{5A3A9F41-7A48-4AD0-84AB-C28F505405AE}"/>
              </a:ext>
            </a:extLst>
          </p:cNvPr>
          <p:cNvSpPr txBox="1"/>
          <p:nvPr/>
        </p:nvSpPr>
        <p:spPr>
          <a:xfrm>
            <a:off x="380999" y="952501"/>
            <a:ext cx="11477625" cy="923330"/>
          </a:xfrm>
          <a:prstGeom prst="rect">
            <a:avLst/>
          </a:prstGeom>
          <a:noFill/>
        </p:spPr>
        <p:txBody>
          <a:bodyPr wrap="square">
            <a:spAutoFit/>
          </a:bodyPr>
          <a:lstStyle/>
          <a:p>
            <a:r>
              <a:rPr lang="en-US" dirty="0"/>
              <a:t>A Poisson regression is a form of generalized linear model used for analyzing multivariate problems, deriving data-driven insights, and building predictive models. Variable significance and model performance was stronger with Poisson vs Linear regression.</a:t>
            </a:r>
          </a:p>
        </p:txBody>
      </p:sp>
      <p:pic>
        <p:nvPicPr>
          <p:cNvPr id="10" name="Picture 9">
            <a:extLst>
              <a:ext uri="{FF2B5EF4-FFF2-40B4-BE49-F238E27FC236}">
                <a16:creationId xmlns:a16="http://schemas.microsoft.com/office/drawing/2014/main" id="{D4E17141-10B5-42A6-BF4C-07EBCAC0A878}"/>
              </a:ext>
            </a:extLst>
          </p:cNvPr>
          <p:cNvPicPr>
            <a:picLocks noChangeAspect="1"/>
          </p:cNvPicPr>
          <p:nvPr/>
        </p:nvPicPr>
        <p:blipFill>
          <a:blip r:embed="rId2"/>
          <a:stretch>
            <a:fillRect/>
          </a:stretch>
        </p:blipFill>
        <p:spPr>
          <a:xfrm>
            <a:off x="380999" y="2090737"/>
            <a:ext cx="5153025" cy="2390775"/>
          </a:xfrm>
          <a:prstGeom prst="rect">
            <a:avLst/>
          </a:prstGeom>
        </p:spPr>
      </p:pic>
      <p:pic>
        <p:nvPicPr>
          <p:cNvPr id="12" name="Picture 11">
            <a:extLst>
              <a:ext uri="{FF2B5EF4-FFF2-40B4-BE49-F238E27FC236}">
                <a16:creationId xmlns:a16="http://schemas.microsoft.com/office/drawing/2014/main" id="{35828FAD-CD26-4B29-80F3-72AE292C0D3E}"/>
              </a:ext>
            </a:extLst>
          </p:cNvPr>
          <p:cNvPicPr>
            <a:picLocks noChangeAspect="1"/>
          </p:cNvPicPr>
          <p:nvPr/>
        </p:nvPicPr>
        <p:blipFill>
          <a:blip r:embed="rId3"/>
          <a:stretch>
            <a:fillRect/>
          </a:stretch>
        </p:blipFill>
        <p:spPr>
          <a:xfrm>
            <a:off x="5553074" y="2166937"/>
            <a:ext cx="2440867" cy="2390775"/>
          </a:xfrm>
          <a:prstGeom prst="rect">
            <a:avLst/>
          </a:prstGeom>
        </p:spPr>
      </p:pic>
      <p:sp>
        <p:nvSpPr>
          <p:cNvPr id="32" name="TextBox 31">
            <a:extLst>
              <a:ext uri="{FF2B5EF4-FFF2-40B4-BE49-F238E27FC236}">
                <a16:creationId xmlns:a16="http://schemas.microsoft.com/office/drawing/2014/main" id="{99E4BD2C-AA5F-417A-AAE5-6771A53A4B88}"/>
              </a:ext>
            </a:extLst>
          </p:cNvPr>
          <p:cNvSpPr txBox="1"/>
          <p:nvPr/>
        </p:nvSpPr>
        <p:spPr>
          <a:xfrm>
            <a:off x="152399" y="6395948"/>
            <a:ext cx="11953875" cy="430887"/>
          </a:xfrm>
          <a:prstGeom prst="rect">
            <a:avLst/>
          </a:prstGeom>
          <a:noFill/>
        </p:spPr>
        <p:txBody>
          <a:bodyPr wrap="square">
            <a:spAutoFit/>
          </a:bodyPr>
          <a:lstStyle/>
          <a:p>
            <a:pPr algn="r"/>
            <a:endParaRPr lang="en-US" sz="1050" dirty="0"/>
          </a:p>
          <a:p>
            <a:pPr algn="r"/>
            <a:r>
              <a:rPr lang="en-US" sz="1050" dirty="0"/>
              <a:t>Ref: https://dashee87.github.io/data%20science/football/r/predicting-football-results-with-statistical-modelling/</a:t>
            </a:r>
          </a:p>
        </p:txBody>
      </p:sp>
      <p:graphicFrame>
        <p:nvGraphicFramePr>
          <p:cNvPr id="35" name="Object 34">
            <a:extLst>
              <a:ext uri="{FF2B5EF4-FFF2-40B4-BE49-F238E27FC236}">
                <a16:creationId xmlns:a16="http://schemas.microsoft.com/office/drawing/2014/main" id="{DFCE63FD-6942-4C1C-8747-4B06AE049AE4}"/>
              </a:ext>
            </a:extLst>
          </p:cNvPr>
          <p:cNvGraphicFramePr>
            <a:graphicFrameLocks noChangeAspect="1"/>
          </p:cNvGraphicFramePr>
          <p:nvPr>
            <p:extLst>
              <p:ext uri="{D42A27DB-BD31-4B8C-83A1-F6EECF244321}">
                <p14:modId xmlns:p14="http://schemas.microsoft.com/office/powerpoint/2010/main" val="2641407781"/>
              </p:ext>
            </p:extLst>
          </p:nvPr>
        </p:nvGraphicFramePr>
        <p:xfrm>
          <a:off x="3105149" y="5315637"/>
          <a:ext cx="1249362" cy="1179723"/>
        </p:xfrm>
        <a:graphic>
          <a:graphicData uri="http://schemas.openxmlformats.org/presentationml/2006/ole">
            <mc:AlternateContent xmlns:mc="http://schemas.openxmlformats.org/markup-compatibility/2006">
              <mc:Choice xmlns:v="urn:schemas-microsoft-com:vml" Requires="v">
                <p:oleObj name="Packager Shell Object" showAsIcon="1" r:id="rId4" imgW="483480" imgH="456480" progId="Package">
                  <p:embed/>
                </p:oleObj>
              </mc:Choice>
              <mc:Fallback>
                <p:oleObj name="Packager Shell Object" showAsIcon="1" r:id="rId4" imgW="483480" imgH="456480" progId="Package">
                  <p:embed/>
                  <p:pic>
                    <p:nvPicPr>
                      <p:cNvPr id="0" name=""/>
                      <p:cNvPicPr/>
                      <p:nvPr/>
                    </p:nvPicPr>
                    <p:blipFill>
                      <a:blip r:embed="rId5"/>
                      <a:stretch>
                        <a:fillRect/>
                      </a:stretch>
                    </p:blipFill>
                    <p:spPr>
                      <a:xfrm>
                        <a:off x="3105149" y="5315637"/>
                        <a:ext cx="1249362" cy="1179723"/>
                      </a:xfrm>
                      <a:prstGeom prst="rect">
                        <a:avLst/>
                      </a:prstGeom>
                    </p:spPr>
                  </p:pic>
                </p:oleObj>
              </mc:Fallback>
            </mc:AlternateContent>
          </a:graphicData>
        </a:graphic>
      </p:graphicFrame>
      <p:sp>
        <p:nvSpPr>
          <p:cNvPr id="36" name="TextBox 35">
            <a:extLst>
              <a:ext uri="{FF2B5EF4-FFF2-40B4-BE49-F238E27FC236}">
                <a16:creationId xmlns:a16="http://schemas.microsoft.com/office/drawing/2014/main" id="{30E7FBB4-B765-48C6-814A-4E555BB26A9D}"/>
              </a:ext>
            </a:extLst>
          </p:cNvPr>
          <p:cNvSpPr txBox="1"/>
          <p:nvPr/>
        </p:nvSpPr>
        <p:spPr>
          <a:xfrm>
            <a:off x="3200402" y="4696418"/>
            <a:ext cx="2705100" cy="400110"/>
          </a:xfrm>
          <a:prstGeom prst="rect">
            <a:avLst/>
          </a:prstGeom>
          <a:noFill/>
        </p:spPr>
        <p:txBody>
          <a:bodyPr wrap="square" rtlCol="0">
            <a:spAutoFit/>
          </a:bodyPr>
          <a:lstStyle/>
          <a:p>
            <a:r>
              <a:rPr lang="en-US" sz="2000" b="1" i="1" dirty="0"/>
              <a:t>R code</a:t>
            </a:r>
          </a:p>
        </p:txBody>
      </p:sp>
      <p:sp>
        <p:nvSpPr>
          <p:cNvPr id="37" name="TextBox 36">
            <a:extLst>
              <a:ext uri="{FF2B5EF4-FFF2-40B4-BE49-F238E27FC236}">
                <a16:creationId xmlns:a16="http://schemas.microsoft.com/office/drawing/2014/main" id="{988D034B-0334-4C74-AA43-BA98870FE04D}"/>
              </a:ext>
            </a:extLst>
          </p:cNvPr>
          <p:cNvSpPr txBox="1"/>
          <p:nvPr/>
        </p:nvSpPr>
        <p:spPr>
          <a:xfrm>
            <a:off x="8089191" y="2464831"/>
            <a:ext cx="3464634" cy="3754874"/>
          </a:xfrm>
          <a:prstGeom prst="rect">
            <a:avLst/>
          </a:prstGeom>
          <a:solidFill>
            <a:srgbClr val="F9F9F9"/>
          </a:solidFill>
        </p:spPr>
        <p:txBody>
          <a:bodyPr wrap="square">
            <a:spAutoFit/>
          </a:bodyPr>
          <a:lstStyle/>
          <a:p>
            <a:r>
              <a:rPr lang="en-US" sz="1400" b="0" i="0" dirty="0">
                <a:solidFill>
                  <a:srgbClr val="000000"/>
                </a:solidFill>
                <a:effectLst/>
              </a:rPr>
              <a:t>The Kansas City Chiefs have a Team estimate coefficient of -0.123204, while the Tampa Bay Buccaneers have a -0.066459. This indicates that both the teams are generally better scorers than the "average" NFL team but Tampa Bay Buccaneers are better. The Opponent values penalize and reward teams based on the quality of their opposition. This mimics the defensive strength of each team (Kansas City Chiefs 0.248341;Tampa Bay Buccaneers 0.233657). In this case, you are less likely to score against the Tampa Bay Buccaneers .</a:t>
            </a:r>
            <a:r>
              <a:rPr lang="en-US" sz="1400" dirty="0"/>
              <a:t> The Tampa Bay Buccaneers are better scorers will score 29 points with 55% probability of winning. The Kansas City Chiefs will score 27 points with 38% probability of winning. The probability of tie is 5%</a:t>
            </a:r>
            <a:endParaRPr lang="en-US" sz="1400" b="0" i="0" dirty="0">
              <a:solidFill>
                <a:srgbClr val="000000"/>
              </a:solidFill>
              <a:effectLst/>
            </a:endParaRPr>
          </a:p>
        </p:txBody>
      </p:sp>
      <p:sp>
        <p:nvSpPr>
          <p:cNvPr id="38" name="TextBox 37">
            <a:extLst>
              <a:ext uri="{FF2B5EF4-FFF2-40B4-BE49-F238E27FC236}">
                <a16:creationId xmlns:a16="http://schemas.microsoft.com/office/drawing/2014/main" id="{5CA7AB05-EB88-413C-866F-47CCD52D5A7A}"/>
              </a:ext>
            </a:extLst>
          </p:cNvPr>
          <p:cNvSpPr txBox="1"/>
          <p:nvPr/>
        </p:nvSpPr>
        <p:spPr>
          <a:xfrm>
            <a:off x="8089191" y="2166936"/>
            <a:ext cx="3464634" cy="369332"/>
          </a:xfrm>
          <a:prstGeom prst="rect">
            <a:avLst/>
          </a:prstGeom>
          <a:solidFill>
            <a:srgbClr val="F9F9F9"/>
          </a:solidFill>
        </p:spPr>
        <p:txBody>
          <a:bodyPr wrap="square" rtlCol="0">
            <a:spAutoFit/>
          </a:bodyPr>
          <a:lstStyle/>
          <a:p>
            <a:r>
              <a:rPr lang="en-US" b="1" i="1" dirty="0"/>
              <a:t>Model Coefficients Description</a:t>
            </a:r>
          </a:p>
        </p:txBody>
      </p:sp>
    </p:spTree>
    <p:extLst>
      <p:ext uri="{BB962C8B-B14F-4D97-AF65-F5344CB8AC3E}">
        <p14:creationId xmlns:p14="http://schemas.microsoft.com/office/powerpoint/2010/main" val="2372871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250</TotalTime>
  <Words>380</Words>
  <Application>Microsoft Office PowerPoint</Application>
  <PresentationFormat>Widescreen</PresentationFormat>
  <Paragraphs>21</Paragraphs>
  <Slides>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8" baseType="lpstr">
      <vt:lpstr>Arial</vt:lpstr>
      <vt:lpstr>Calibri</vt:lpstr>
      <vt:lpstr>Calibri Light</vt:lpstr>
      <vt:lpstr>Office Theme</vt:lpstr>
      <vt:lpstr>Packager Shell Object</vt:lpstr>
      <vt:lpstr>55 Superbowl Predictions</vt:lpstr>
      <vt:lpstr>Data and Modeling Process</vt:lpstr>
      <vt:lpstr>Model Selection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55 Superbowl Predictions</dc:title>
  <dc:creator>akash patel</dc:creator>
  <cp:lastModifiedBy>akash patel</cp:lastModifiedBy>
  <cp:revision>37</cp:revision>
  <dcterms:created xsi:type="dcterms:W3CDTF">2021-02-05T16:54:41Z</dcterms:created>
  <dcterms:modified xsi:type="dcterms:W3CDTF">2021-02-15T22:17:18Z</dcterms:modified>
</cp:coreProperties>
</file>