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Montserrat ExtraBold"/>
      <p:bold r:id="rId21"/>
      <p:boldItalic r:id="rId22"/>
    </p:embeddedFont>
    <p:embeddedFont>
      <p:font typeface="Roboto Slab Medium"/>
      <p:regular r:id="rId23"/>
      <p:bold r:id="rId24"/>
    </p:embeddedFont>
    <p:embeddedFont>
      <p:font typeface="Roboto Slab ExtraBold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44874B-EB91-4973-87CA-8ECEA0BEC7A2}">
  <a:tblStyle styleId="{F044874B-EB91-4973-87CA-8ECEA0BEC7A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MontserratExtraBold-boldItalic.fntdata"/><Relationship Id="rId21" Type="http://schemas.openxmlformats.org/officeDocument/2006/relationships/font" Target="fonts/MontserratExtraBold-bold.fntdata"/><Relationship Id="rId24" Type="http://schemas.openxmlformats.org/officeDocument/2006/relationships/font" Target="fonts/RobotoSlabMedium-bold.fntdata"/><Relationship Id="rId23" Type="http://schemas.openxmlformats.org/officeDocument/2006/relationships/font" Target="fonts/RobotoSlab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SlabExtra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ato-regular.fntdata"/><Relationship Id="rId16" Type="http://schemas.openxmlformats.org/officeDocument/2006/relationships/slide" Target="slides/slide10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97aa2cd50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97aa2cd50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eecc6ff6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eecc6ff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97aa2cd5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97aa2cd5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eca55fa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eca55fa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3416747cd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3416747cd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97aa2cd50_0_2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97aa2cd50_0_2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0444f7c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0444f7c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97aa2cd50_0_4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97aa2cd50_0_4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eecc6bfd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eecc6bf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eecc6bfd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eecc6bfd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9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0">
  <p:cSld name="AUTOLAYOUT_35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6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70" name="Google Shape;70;p15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15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49260" y="5311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">
  <p:cSld name="AUTOLAYOUT_3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30075" y="992625"/>
            <a:ext cx="3777600" cy="317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37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4E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8"/>
          <p:cNvCxnSpPr/>
          <p:nvPr/>
        </p:nvCxnSpPr>
        <p:spPr>
          <a:xfrm>
            <a:off x="694275" y="759163"/>
            <a:ext cx="959400" cy="959400"/>
          </a:xfrm>
          <a:prstGeom prst="straightConnector1">
            <a:avLst/>
          </a:prstGeom>
          <a:noFill/>
          <a:ln cap="flat" cmpd="sng" w="9525">
            <a:solidFill>
              <a:srgbClr val="F6F2D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8"/>
          <p:cNvCxnSpPr/>
          <p:nvPr/>
        </p:nvCxnSpPr>
        <p:spPr>
          <a:xfrm>
            <a:off x="7490325" y="759163"/>
            <a:ext cx="959400" cy="959400"/>
          </a:xfrm>
          <a:prstGeom prst="straightConnector1">
            <a:avLst/>
          </a:prstGeom>
          <a:noFill/>
          <a:ln cap="flat" cmpd="sng" w="9525">
            <a:solidFill>
              <a:srgbClr val="F6F2D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8"/>
          <p:cNvSpPr txBox="1"/>
          <p:nvPr>
            <p:ph type="title"/>
          </p:nvPr>
        </p:nvSpPr>
        <p:spPr>
          <a:xfrm>
            <a:off x="1841500" y="759174"/>
            <a:ext cx="5460900" cy="95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694275" y="2358750"/>
            <a:ext cx="3640800" cy="2482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●"/>
              <a:defRPr sz="1000">
                <a:solidFill>
                  <a:srgbClr val="F6F2D2"/>
                </a:solidFill>
              </a:defRPr>
            </a:lvl1pPr>
            <a:lvl2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○"/>
              <a:defRPr sz="1000">
                <a:solidFill>
                  <a:srgbClr val="F6F2D2"/>
                </a:solidFill>
              </a:defRPr>
            </a:lvl2pPr>
            <a:lvl3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■"/>
              <a:defRPr sz="1000">
                <a:solidFill>
                  <a:srgbClr val="F6F2D2"/>
                </a:solidFill>
              </a:defRPr>
            </a:lvl3pPr>
            <a:lvl4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●"/>
              <a:defRPr sz="1000">
                <a:solidFill>
                  <a:srgbClr val="F6F2D2"/>
                </a:solidFill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○"/>
              <a:defRPr sz="1000">
                <a:solidFill>
                  <a:srgbClr val="F6F2D2"/>
                </a:solidFill>
              </a:defRPr>
            </a:lvl5pPr>
            <a:lvl6pPr indent="-292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■"/>
              <a:defRPr sz="1000">
                <a:solidFill>
                  <a:srgbClr val="F6F2D2"/>
                </a:solidFill>
              </a:defRPr>
            </a:lvl6pPr>
            <a:lvl7pPr indent="-2921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●"/>
              <a:defRPr sz="1000">
                <a:solidFill>
                  <a:srgbClr val="F6F2D2"/>
                </a:solidFill>
              </a:defRPr>
            </a:lvl7pPr>
            <a:lvl8pPr indent="-2921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○"/>
              <a:defRPr sz="1000">
                <a:solidFill>
                  <a:srgbClr val="F6F2D2"/>
                </a:solidFill>
              </a:defRPr>
            </a:lvl8pPr>
            <a:lvl9pPr indent="-2921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■"/>
              <a:defRPr sz="1000">
                <a:solidFill>
                  <a:srgbClr val="F6F2D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08925" y="2358750"/>
            <a:ext cx="3640800" cy="2482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●"/>
              <a:defRPr sz="1000">
                <a:solidFill>
                  <a:srgbClr val="F6F2D2"/>
                </a:solidFill>
              </a:defRPr>
            </a:lvl1pPr>
            <a:lvl2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○"/>
              <a:defRPr sz="1000">
                <a:solidFill>
                  <a:srgbClr val="F6F2D2"/>
                </a:solidFill>
              </a:defRPr>
            </a:lvl2pPr>
            <a:lvl3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■"/>
              <a:defRPr sz="1000">
                <a:solidFill>
                  <a:srgbClr val="F6F2D2"/>
                </a:solidFill>
              </a:defRPr>
            </a:lvl3pPr>
            <a:lvl4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●"/>
              <a:defRPr sz="1000">
                <a:solidFill>
                  <a:srgbClr val="F6F2D2"/>
                </a:solidFill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○"/>
              <a:defRPr sz="1000">
                <a:solidFill>
                  <a:srgbClr val="F6F2D2"/>
                </a:solidFill>
              </a:defRPr>
            </a:lvl5pPr>
            <a:lvl6pPr indent="-292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■"/>
              <a:defRPr sz="1000">
                <a:solidFill>
                  <a:srgbClr val="F6F2D2"/>
                </a:solidFill>
              </a:defRPr>
            </a:lvl6pPr>
            <a:lvl7pPr indent="-2921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●"/>
              <a:defRPr sz="1000">
                <a:solidFill>
                  <a:srgbClr val="F6F2D2"/>
                </a:solidFill>
              </a:defRPr>
            </a:lvl7pPr>
            <a:lvl8pPr indent="-2921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○"/>
              <a:defRPr sz="1000">
                <a:solidFill>
                  <a:srgbClr val="F6F2D2"/>
                </a:solidFill>
              </a:defRPr>
            </a:lvl8pPr>
            <a:lvl9pPr indent="-2921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■"/>
              <a:defRPr sz="1000">
                <a:solidFill>
                  <a:srgbClr val="F6F2D2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8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44465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jp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2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26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mdpi.com/2078-2489/10/4/150#B120-information-10-00150" TargetMode="External"/><Relationship Id="rId4" Type="http://schemas.openxmlformats.org/officeDocument/2006/relationships/hyperlink" Target="https://www.mdpi.com/2078-2489/10/4/150#B148-information-10-00150" TargetMode="External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Relationship Id="rId5" Type="http://schemas.openxmlformats.org/officeDocument/2006/relationships/hyperlink" Target="https://www.mdpi.com/2078-2489/10/4/150#B175-information-10-00150" TargetMode="External"/><Relationship Id="rId6" Type="http://schemas.openxmlformats.org/officeDocument/2006/relationships/hyperlink" Target="https://www.mdpi.com/2078-2489/10/4/150#B193-information-10-00150" TargetMode="External"/><Relationship Id="rId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 amt="50000"/>
          </a:blip>
          <a:srcRect b="0" l="10435" r="10443" t="0"/>
          <a:stretch/>
        </p:blipFill>
        <p:spPr>
          <a:xfrm>
            <a:off x="0" y="0"/>
            <a:ext cx="914400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type="ctrTitle"/>
          </p:nvPr>
        </p:nvSpPr>
        <p:spPr>
          <a:xfrm>
            <a:off x="428975" y="242200"/>
            <a:ext cx="5445900" cy="19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Streamlining Email Classification in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Crime Investigation Department</a:t>
            </a:r>
            <a:endParaRPr sz="2300"/>
          </a:p>
        </p:txBody>
      </p:sp>
      <p:sp>
        <p:nvSpPr>
          <p:cNvPr id="105" name="Google Shape;105;p20"/>
          <p:cNvSpPr txBox="1"/>
          <p:nvPr/>
        </p:nvSpPr>
        <p:spPr>
          <a:xfrm>
            <a:off x="428975" y="2571750"/>
            <a:ext cx="5855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Leader: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Garima Chandna      (102017070)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Members: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Rashmeet Kaur         (102017065)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Simranjit Kaur           (102017060)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Aakanksha Pandey (102017059)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630075" y="992625"/>
            <a:ext cx="3777600" cy="31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3047650" y="0"/>
            <a:ext cx="6096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Focused on streamlining the complaint classification process in CID.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the workload of investigators.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Categories - missing person, molestation, murder, rape, theft.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17023" l="0" r="0" t="17017"/>
          <a:stretch/>
        </p:blipFill>
        <p:spPr>
          <a:xfrm>
            <a:off x="4215950" y="0"/>
            <a:ext cx="6096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758475" y="341625"/>
            <a:ext cx="26832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Analysis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708" y="2162000"/>
            <a:ext cx="1856199" cy="170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451" y="2162000"/>
            <a:ext cx="1856199" cy="170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1701" y="2085959"/>
            <a:ext cx="416500" cy="42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6449" y="2034553"/>
            <a:ext cx="416500" cy="42358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2107900" y="3210075"/>
            <a:ext cx="198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2245700" y="2763200"/>
            <a:ext cx="20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Time Consuming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631850" y="2732450"/>
            <a:ext cx="163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Error Prone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00" y="285825"/>
            <a:ext cx="1042500" cy="10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7052" y="1328325"/>
            <a:ext cx="2224725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3140438" y="1293225"/>
            <a:ext cx="319175" cy="1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58" y="2162000"/>
            <a:ext cx="1856199" cy="170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126950" y="2763200"/>
            <a:ext cx="222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Manual Process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6950" y="2034539"/>
            <a:ext cx="416500" cy="42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104" y="2794463"/>
            <a:ext cx="1949099" cy="23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type="title"/>
          </p:nvPr>
        </p:nvSpPr>
        <p:spPr>
          <a:xfrm>
            <a:off x="1726200" y="427200"/>
            <a:ext cx="569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464">
                <a:solidFill>
                  <a:schemeClr val="lt2"/>
                </a:solidFill>
              </a:rPr>
              <a:t>Problem Statement and Objectives</a:t>
            </a:r>
            <a:endParaRPr b="1" sz="2464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grpSp>
        <p:nvGrpSpPr>
          <p:cNvPr id="138" name="Google Shape;138;p23"/>
          <p:cNvGrpSpPr/>
          <p:nvPr/>
        </p:nvGrpSpPr>
        <p:grpSpPr>
          <a:xfrm>
            <a:off x="2548750" y="2490025"/>
            <a:ext cx="4046499" cy="815450"/>
            <a:chOff x="2496200" y="3150625"/>
            <a:chExt cx="4046499" cy="815450"/>
          </a:xfrm>
        </p:grpSpPr>
        <p:pic>
          <p:nvPicPr>
            <p:cNvPr id="139" name="Google Shape;13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96200" y="3150625"/>
              <a:ext cx="4046499" cy="815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3"/>
            <p:cNvSpPr txBox="1"/>
            <p:nvPr/>
          </p:nvSpPr>
          <p:spPr>
            <a:xfrm>
              <a:off x="3597450" y="3231575"/>
              <a:ext cx="2358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COMPLAINT CLASSIFICATION MODEL</a:t>
              </a:r>
              <a:endParaRPr b="1"/>
            </a:p>
          </p:txBody>
        </p:sp>
        <p:pic>
          <p:nvPicPr>
            <p:cNvPr id="141" name="Google Shape;14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46887" y="3339284"/>
              <a:ext cx="265690" cy="400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p23"/>
          <p:cNvGrpSpPr/>
          <p:nvPr/>
        </p:nvGrpSpPr>
        <p:grpSpPr>
          <a:xfrm>
            <a:off x="2548750" y="3583825"/>
            <a:ext cx="4046499" cy="815450"/>
            <a:chOff x="2496200" y="4022275"/>
            <a:chExt cx="4046499" cy="815450"/>
          </a:xfrm>
        </p:grpSpPr>
        <p:pic>
          <p:nvPicPr>
            <p:cNvPr id="143" name="Google Shape;143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96200" y="4022275"/>
              <a:ext cx="4046499" cy="815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3"/>
            <p:cNvSpPr txBox="1"/>
            <p:nvPr/>
          </p:nvSpPr>
          <p:spPr>
            <a:xfrm>
              <a:off x="3709200" y="4245000"/>
              <a:ext cx="194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WEBSITE</a:t>
              </a:r>
              <a:endParaRPr b="1"/>
            </a:p>
          </p:txBody>
        </p:sp>
        <p:pic>
          <p:nvPicPr>
            <p:cNvPr id="145" name="Google Shape;145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81100" y="4230198"/>
              <a:ext cx="397283" cy="400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23"/>
          <p:cNvGrpSpPr/>
          <p:nvPr/>
        </p:nvGrpSpPr>
        <p:grpSpPr>
          <a:xfrm>
            <a:off x="2507350" y="1489800"/>
            <a:ext cx="4046499" cy="769825"/>
            <a:chOff x="2496200" y="2286675"/>
            <a:chExt cx="4046499" cy="769825"/>
          </a:xfrm>
        </p:grpSpPr>
        <p:pic>
          <p:nvPicPr>
            <p:cNvPr id="147" name="Google Shape;147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496200" y="2286675"/>
              <a:ext cx="4046499" cy="76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3"/>
            <p:cNvSpPr txBox="1"/>
            <p:nvPr/>
          </p:nvSpPr>
          <p:spPr>
            <a:xfrm>
              <a:off x="3597450" y="2471488"/>
              <a:ext cx="194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DATA ACQUISITION</a:t>
              </a:r>
              <a:endParaRPr b="1"/>
            </a:p>
          </p:txBody>
        </p:sp>
        <p:pic>
          <p:nvPicPr>
            <p:cNvPr id="149" name="Google Shape;149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081088" y="2544138"/>
              <a:ext cx="397275" cy="254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0" name="Google Shape;150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-297400"/>
            <a:ext cx="1495924" cy="135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48098" y="907650"/>
            <a:ext cx="4376322" cy="36576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flipH="1">
            <a:off x="6320140" y="872550"/>
            <a:ext cx="627858" cy="1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-8325" l="0" r="0" t="1726"/>
          <a:stretch/>
        </p:blipFill>
        <p:spPr>
          <a:xfrm>
            <a:off x="4452200" y="1028200"/>
            <a:ext cx="4506024" cy="380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120450" y="97275"/>
            <a:ext cx="596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Data Translation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50" y="1417275"/>
            <a:ext cx="4232350" cy="31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/>
          <p:nvPr/>
        </p:nvSpPr>
        <p:spPr>
          <a:xfrm>
            <a:off x="3872650" y="252525"/>
            <a:ext cx="1200600" cy="1003800"/>
          </a:xfrm>
          <a:prstGeom prst="uturnArrow">
            <a:avLst>
              <a:gd fmla="val 25000" name="adj1"/>
              <a:gd fmla="val 24549" name="adj2"/>
              <a:gd fmla="val 25000" name="adj3"/>
              <a:gd fmla="val 43750" name="adj4"/>
              <a:gd fmla="val 75000" name="adj5"/>
            </a:avLst>
          </a:prstGeom>
          <a:solidFill>
            <a:srgbClr val="61616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ctrTitle"/>
          </p:nvPr>
        </p:nvSpPr>
        <p:spPr>
          <a:xfrm>
            <a:off x="323300" y="0"/>
            <a:ext cx="2704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Labelled Data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50" y="849500"/>
            <a:ext cx="7999848" cy="393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Outcomes</a:t>
            </a: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2686050" y="406600"/>
            <a:ext cx="5949150" cy="4651275"/>
            <a:chOff x="2686050" y="406600"/>
            <a:chExt cx="5949150" cy="4651275"/>
          </a:xfrm>
        </p:grpSpPr>
        <p:sp>
          <p:nvSpPr>
            <p:cNvPr id="173" name="Google Shape;173;p26"/>
            <p:cNvSpPr/>
            <p:nvPr/>
          </p:nvSpPr>
          <p:spPr>
            <a:xfrm>
              <a:off x="2686050" y="1843075"/>
              <a:ext cx="3255600" cy="3214800"/>
            </a:xfrm>
            <a:prstGeom prst="ellipse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2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Website-</a:t>
              </a:r>
              <a:r>
                <a:rPr lang="en" sz="1600">
                  <a:solidFill>
                    <a:schemeClr val="dk2"/>
                  </a:solidFill>
                </a:rPr>
                <a:t> </a:t>
              </a:r>
              <a:r>
                <a:rPr lang="en" sz="1600">
                  <a:solidFill>
                    <a:schemeClr val="dk2"/>
                  </a:solidFill>
                  <a:latin typeface="Roboto Slab Medium"/>
                  <a:ea typeface="Roboto Slab Medium"/>
                  <a:cs typeface="Roboto Slab Medium"/>
                  <a:sym typeface="Roboto Slab Medium"/>
                </a:rPr>
                <a:t>A website will be developed that will integrate the complaint classification model. </a:t>
              </a:r>
              <a:endParaRPr sz="1600">
                <a:solidFill>
                  <a:schemeClr val="dk2"/>
                </a:solidFill>
                <a:latin typeface="Roboto Slab Medium"/>
                <a:ea typeface="Roboto Slab Medium"/>
                <a:cs typeface="Roboto Slab Medium"/>
                <a:sym typeface="Roboto Slab Medium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5379600" y="406600"/>
              <a:ext cx="3255600" cy="3214800"/>
            </a:xfrm>
            <a:prstGeom prst="ellipse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Roboto Slab ExtraBold"/>
                  <a:ea typeface="Roboto Slab ExtraBold"/>
                  <a:cs typeface="Roboto Slab ExtraBold"/>
                  <a:sym typeface="Roboto Slab ExtraBold"/>
                </a:rPr>
                <a:t>Complaint Email Classification Model-</a:t>
              </a:r>
              <a:r>
                <a:rPr b="1" lang="en" sz="1600">
                  <a:solidFill>
                    <a:schemeClr val="dk2"/>
                  </a:solidFill>
                </a:rPr>
                <a:t> </a:t>
              </a:r>
              <a:r>
                <a:rPr lang="en" sz="1600">
                  <a:solidFill>
                    <a:schemeClr val="dk2"/>
                  </a:solidFill>
                  <a:latin typeface="Roboto Slab Medium"/>
                  <a:ea typeface="Roboto Slab Medium"/>
                  <a:cs typeface="Roboto Slab Medium"/>
                  <a:sym typeface="Roboto Slab Medium"/>
                </a:rPr>
                <a:t>to classify complaint emails based on their content. </a:t>
              </a:r>
              <a:endParaRPr>
                <a:latin typeface="Roboto Slab Medium"/>
                <a:ea typeface="Roboto Slab Medium"/>
                <a:cs typeface="Roboto Slab Medium"/>
                <a:sym typeface="Roboto Slab Mediu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27"/>
          <p:cNvGraphicFramePr/>
          <p:nvPr/>
        </p:nvGraphicFramePr>
        <p:xfrm>
          <a:off x="2118725" y="8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{F044874B-EB91-4973-87CA-8ECEA0BEC7A2}</a:tableStyleId>
              </a:tblPr>
              <a:tblGrid>
                <a:gridCol w="402150"/>
                <a:gridCol w="746700"/>
                <a:gridCol w="760750"/>
                <a:gridCol w="966950"/>
                <a:gridCol w="779775"/>
                <a:gridCol w="1156525"/>
                <a:gridCol w="905600"/>
                <a:gridCol w="1215750"/>
              </a:tblGrid>
              <a:tr h="646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</a:t>
                      </a:r>
                      <a:endParaRPr b="1"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b="1"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Author(s)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Novelty</a:t>
                      </a:r>
                      <a:endParaRPr b="1"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Extraction</a:t>
                      </a:r>
                      <a:endParaRPr b="1"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Details</a:t>
                      </a:r>
                      <a:endParaRPr b="1"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 Measure</a:t>
                      </a:r>
                      <a:endParaRPr b="1"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</a:t>
                      </a:r>
                      <a:endParaRPr b="1"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9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[1]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A. Genkin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 analysis of high-dimensional data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TF-IDF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based on Gaussian Priors and Ridge Logistic Regression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F1-Macro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Prediction outcomes is based on a set of independent variables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4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Naïve Bayes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Kim, S.B.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Multivariate poisson model for text Classification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Weights words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Per-document term frequency normalization to estimate the Poisson parameter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F1-Macro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method makes a strong assumption about the shape of the data distribution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424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[3]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and KNN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/>
                        </a:rPr>
                        <a:t>K. Chen.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Introduced TFIGM (term frequency &amp; inverse gravity moment)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TF-IDF and TFIGM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Incorporates a statistical model to precisely measure the class distinguishing power of a term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F1-Macro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Fails to capture polysemy and also still semantic and sentatics is not solved</a:t>
                      </a:r>
                      <a:endParaRPr sz="9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88" y="2565625"/>
            <a:ext cx="1509025" cy="15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>
            <p:ph idx="4294967295" type="title"/>
          </p:nvPr>
        </p:nvSpPr>
        <p:spPr>
          <a:xfrm rot="-5400000">
            <a:off x="-832662" y="1593775"/>
            <a:ext cx="35205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Literature Survey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53700" y="4561500"/>
            <a:ext cx="9090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[1] Genkin, Alexander, David D. Lewis, and David Madigan. "Large-scale Bayesian logistic regression for text categorization." technometrics 49.3 (2007): 291-304.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[2] Kim, Sang-Bum, et al. "Some effective techniques for naive bayes text classification." IEEE transactions on knowledge and data engineering 18.11 (2006): 1457-1466.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[3] Chen, Kewen, et al. "Turning from TF-IDF to TF-IGM for term weighting in text classification." Expert Systems with Applications 66 (2016): 245-260.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075" y="3446000"/>
            <a:ext cx="1495925" cy="169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6975" y="0"/>
            <a:ext cx="1495924" cy="1353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28"/>
          <p:cNvGraphicFramePr/>
          <p:nvPr/>
        </p:nvGraphicFramePr>
        <p:xfrm>
          <a:off x="2015225" y="2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{F044874B-EB91-4973-87CA-8ECEA0BEC7A2}</a:tableStyleId>
              </a:tblPr>
              <a:tblGrid>
                <a:gridCol w="495300"/>
                <a:gridCol w="819150"/>
                <a:gridCol w="522675"/>
                <a:gridCol w="1163600"/>
                <a:gridCol w="810825"/>
                <a:gridCol w="1025100"/>
                <a:gridCol w="796200"/>
                <a:gridCol w="1301350"/>
              </a:tblGrid>
              <a:tr h="195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[4]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Conditional Random Field (CRF)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5"/>
                        </a:rPr>
                        <a:t>T. Chen et al.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Apply a neural network based sequence model to classify opinionated sentences into three types according to the number of targets appearing in a sentence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 embedding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 sentence-level sentiment analysis via sentence type classification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computational complexity and this algorithm does not perform with unseen words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44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[5]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6"/>
                        </a:rPr>
                        <a:t>Z. Yang et al.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has a hierarchical structure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 embedding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Two levels of attention mechanisms applied at the word and sentence-level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Works only for document-level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190" name="Google Shape;19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919825"/>
            <a:ext cx="1808399" cy="222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>
            <p:ph idx="4294967295" type="title"/>
          </p:nvPr>
        </p:nvSpPr>
        <p:spPr>
          <a:xfrm rot="-5400000">
            <a:off x="-499950" y="2018625"/>
            <a:ext cx="28083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Literature Survey 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116700" y="4343100"/>
            <a:ext cx="891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[4] Chen, Tao, et al. "Improving sentiment analysis via sentence type classification using BiLSTM-CRF and CNN." Expert Systems with Applications 72 (2017): 221-230.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[5] Yang, Zichao, et al. "Hierarchical attention networks for document classification." Proceedings of the 2016 conference of the North American chapter of the association for computational linguistics: human language technologies. 2016.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